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3"/>
  </p:notesMasterIdLst>
  <p:handoutMasterIdLst>
    <p:handoutMasterId r:id="rId24"/>
  </p:handoutMasterIdLst>
  <p:sldIdLst>
    <p:sldId id="257" r:id="rId2"/>
    <p:sldId id="258" r:id="rId3"/>
    <p:sldId id="310" r:id="rId4"/>
    <p:sldId id="311" r:id="rId5"/>
    <p:sldId id="339" r:id="rId6"/>
    <p:sldId id="340" r:id="rId7"/>
    <p:sldId id="341" r:id="rId8"/>
    <p:sldId id="342" r:id="rId9"/>
    <p:sldId id="344" r:id="rId10"/>
    <p:sldId id="346" r:id="rId11"/>
    <p:sldId id="347" r:id="rId12"/>
    <p:sldId id="348" r:id="rId13"/>
    <p:sldId id="349" r:id="rId14"/>
    <p:sldId id="350" r:id="rId15"/>
    <p:sldId id="351" r:id="rId16"/>
    <p:sldId id="353" r:id="rId17"/>
    <p:sldId id="354" r:id="rId18"/>
    <p:sldId id="355" r:id="rId19"/>
    <p:sldId id="356" r:id="rId20"/>
    <p:sldId id="357" r:id="rId21"/>
    <p:sldId id="358"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757" autoAdjust="0"/>
  </p:normalViewPr>
  <p:slideViewPr>
    <p:cSldViewPr snapToGrid="0" snapToObjects="1">
      <p:cViewPr>
        <p:scale>
          <a:sx n="75" d="100"/>
          <a:sy n="75" d="100"/>
        </p:scale>
        <p:origin x="-1236"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B9DBC91-5E12-D041-9AF4-8DEF4187FEDE}" type="datetimeFigureOut">
              <a:rPr lang="en-US" smtClean="0"/>
              <a:pPr/>
              <a:t>11/24/2017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555A23-8C65-B14E-A73A-AC6887073BE8}" type="slidenum">
              <a:rPr lang="en-US" smtClean="0"/>
              <a:pPr/>
              <a:t>‹#›</a:t>
            </a:fld>
            <a:endParaRPr lang="en-US"/>
          </a:p>
        </p:txBody>
      </p:sp>
    </p:spTree>
    <p:extLst>
      <p:ext uri="{BB962C8B-B14F-4D97-AF65-F5344CB8AC3E}">
        <p14:creationId xmlns:p14="http://schemas.microsoft.com/office/powerpoint/2010/main" val="114637196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401C12-8E02-824F-A2A6-51F57AEDC3AB}" type="datetimeFigureOut">
              <a:rPr lang="en-US" smtClean="0"/>
              <a:pPr/>
              <a:t>11/24/2017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872F7C-35CE-604B-BA53-CF1192051D16}" type="slidenum">
              <a:rPr lang="en-US" smtClean="0"/>
              <a:pPr/>
              <a:t>‹#›</a:t>
            </a:fld>
            <a:endParaRPr lang="en-US"/>
          </a:p>
        </p:txBody>
      </p:sp>
    </p:spTree>
    <p:extLst>
      <p:ext uri="{BB962C8B-B14F-4D97-AF65-F5344CB8AC3E}">
        <p14:creationId xmlns:p14="http://schemas.microsoft.com/office/powerpoint/2010/main" val="2829472643"/>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3186953" y="268288"/>
            <a:ext cx="5669280" cy="39003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 name="Rectangle 7"/>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400" y="4208929"/>
            <a:ext cx="5458968" cy="1048684"/>
          </a:xfrm>
        </p:spPr>
        <p:txBody>
          <a:bodyPr vert="horz" lIns="91440" tIns="45720" rIns="91440" bIns="45720" rtlCol="0" anchor="b" anchorCtr="0">
            <a:normAutofit/>
          </a:bodyPr>
          <a:lstStyle>
            <a:lvl1pPr algn="l" defTabSz="914400" rtl="0" eaLnBrk="1" latinLnBrk="0" hangingPunct="1">
              <a:spcBef>
                <a:spcPct val="0"/>
              </a:spcBef>
              <a:buNone/>
              <a:defRPr sz="4600" kern="1200">
                <a:solidFill>
                  <a:schemeClr val="accent1"/>
                </a:solidFill>
                <a:latin typeface="+mj-lt"/>
                <a:ea typeface="+mj-ea"/>
                <a:cs typeface="+mj-cs"/>
              </a:defRPr>
            </a:lvl1pPr>
          </a:lstStyle>
          <a:p>
            <a:r>
              <a:rPr lang="en-US" smtClean="0"/>
              <a:t>Click to edit Master title style</a:t>
            </a:r>
            <a:endParaRPr/>
          </a:p>
        </p:txBody>
      </p:sp>
      <p:sp>
        <p:nvSpPr>
          <p:cNvPr id="3" name="Subtitle 2"/>
          <p:cNvSpPr>
            <a:spLocks noGrp="1"/>
          </p:cNvSpPr>
          <p:nvPr>
            <p:ph type="subTitle" idx="1"/>
          </p:nvPr>
        </p:nvSpPr>
        <p:spPr>
          <a:xfrm>
            <a:off x="3200400" y="5257800"/>
            <a:ext cx="5458968" cy="621792"/>
          </a:xfrm>
        </p:spPr>
        <p:txBody>
          <a:bodyPr vert="horz" lIns="91440" tIns="45720" rIns="91440" bIns="45720" rtlCol="0">
            <a:normAutofit/>
          </a:bodyPr>
          <a:lstStyle>
            <a:lvl1pPr marL="0" indent="0" algn="l" defTabSz="914400" rtl="0" eaLnBrk="1" latinLnBrk="0" hangingPunct="1">
              <a:spcBef>
                <a:spcPts val="0"/>
              </a:spcBef>
              <a:buClr>
                <a:schemeClr val="accent1"/>
              </a:buClr>
              <a:buSzPct val="100000"/>
              <a:buFont typeface="Wingdings 2" pitchFamily="18" charset="2"/>
              <a:buNone/>
              <a:defRPr sz="1600" kern="1200">
                <a:solidFill>
                  <a:schemeClr val="tx2"/>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90525"/>
            <a:ext cx="5504688" cy="365125"/>
          </a:xfrm>
        </p:spPr>
        <p:txBody>
          <a:bodyPr vert="horz" lIns="91440" tIns="45720" rIns="91440" bIns="45720" rtlCol="0" anchor="ctr"/>
          <a:lstStyle>
            <a:lvl1pPr marL="0" algn="r" defTabSz="914400" rtl="0" eaLnBrk="1" latinLnBrk="0" hangingPunct="1">
              <a:defRPr sz="2200" b="0" kern="1200" baseline="0">
                <a:solidFill>
                  <a:schemeClr val="bg1"/>
                </a:solidFill>
                <a:latin typeface="+mn-lt"/>
                <a:ea typeface="+mn-ea"/>
                <a:cs typeface="+mn-cs"/>
              </a:defRPr>
            </a:lvl1pPr>
          </a:lstStyle>
          <a:p>
            <a:fld id="{27FCAEB7-0597-3F49-891D-C0D007890E01}" type="datetime1">
              <a:rPr lang="en-US" smtClean="0"/>
              <a:pPr/>
              <a:t>11/24/2017</a:t>
            </a:fld>
            <a:endParaRPr lang="en-US"/>
          </a:p>
        </p:txBody>
      </p:sp>
      <p:sp>
        <p:nvSpPr>
          <p:cNvPr id="5" name="Footer Placeholder 4"/>
          <p:cNvSpPr>
            <a:spLocks noGrp="1"/>
          </p:cNvSpPr>
          <p:nvPr>
            <p:ph type="ftr" sz="quarter" idx="11"/>
          </p:nvPr>
        </p:nvSpPr>
        <p:spPr>
          <a:xfrm>
            <a:off x="3218688" y="6356350"/>
            <a:ext cx="4736592" cy="365125"/>
          </a:xfrm>
        </p:spPr>
        <p:txBody>
          <a:bodyPr vert="horz" lIns="91440" tIns="45720" rIns="91440" bIns="45720" rtlCol="0" anchor="ctr"/>
          <a:lstStyle>
            <a:lvl1pPr marL="0" algn="l" defTabSz="914400" rtl="0" eaLnBrk="1" latinLnBrk="0" hangingPunct="1">
              <a:defRPr sz="1100" b="1" kern="1200">
                <a:solidFill>
                  <a:schemeClr val="tx2">
                    <a:lumMod val="60000"/>
                    <a:lumOff val="40000"/>
                  </a:schemeClr>
                </a:solidFill>
                <a:latin typeface="+mn-lt"/>
                <a:ea typeface="+mn-ea"/>
                <a:cs typeface="+mn-cs"/>
              </a:defRPr>
            </a:lvl1p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8256494"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A7FD802A-4113-A448-AB29-B37BBC06E309}" type="datetime1">
              <a:rPr lang="en-US" smtClean="0"/>
              <a:pPr/>
              <a:t>11/24/2017</a:t>
            </a:fld>
            <a:endParaRPr lang="en-US"/>
          </a:p>
        </p:txBody>
      </p:sp>
      <p:sp>
        <p:nvSpPr>
          <p:cNvPr id="6" name="Footer Placeholder 5"/>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0" name="Content Placeholder 2"/>
          <p:cNvSpPr>
            <a:spLocks noGrp="1"/>
          </p:cNvSpPr>
          <p:nvPr>
            <p:ph sz="half" idx="14"/>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28244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7AF8B3E4-916E-AF43-A57A-6040597773A7}" type="datetime1">
              <a:rPr lang="en-US" smtClean="0"/>
              <a:pPr/>
              <a:t>11/24/2017</a:t>
            </a:fld>
            <a:endParaRPr lang="en-US"/>
          </a:p>
        </p:txBody>
      </p:sp>
      <p:sp>
        <p:nvSpPr>
          <p:cNvPr id="6" name="Footer Placeholder 5"/>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28244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457200" y="2214562"/>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2" name="Content Placeholder 2"/>
          <p:cNvSpPr>
            <a:spLocks noGrp="1"/>
          </p:cNvSpPr>
          <p:nvPr>
            <p:ph sz="half" idx="15"/>
          </p:nvPr>
        </p:nvSpPr>
        <p:spPr>
          <a:xfrm>
            <a:off x="457200" y="4224973"/>
            <a:ext cx="3566160"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38311735-634A-484C-B19C-DB6C38A8B03A}" type="datetime1">
              <a:rPr lang="en-US" smtClean="0"/>
              <a:pPr/>
              <a:t>11/24/2017</a:t>
            </a:fld>
            <a:endParaRPr lang="en-US"/>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5" name="Slide Number Placeholder 4"/>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Date Placeholder 1"/>
          <p:cNvSpPr>
            <a:spLocks noGrp="1"/>
          </p:cNvSpPr>
          <p:nvPr>
            <p:ph type="dt" sz="half" idx="10"/>
          </p:nvPr>
        </p:nvSpPr>
        <p:spPr/>
        <p:txBody>
          <a:bodyPr/>
          <a:lstStyle/>
          <a:p>
            <a:fld id="{E7304A70-E46E-7A45-9789-0DC7BCE1321A}" type="datetime1">
              <a:rPr lang="en-US" smtClean="0"/>
              <a:pPr/>
              <a:t>11/24/2017</a:t>
            </a:fld>
            <a:endParaRPr lang="en-US"/>
          </a:p>
        </p:txBody>
      </p:sp>
      <p:sp>
        <p:nvSpPr>
          <p:cNvPr id="3" name="Footer Placeholder 2"/>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4" name="Slide Number Placeholder 3"/>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3" name="Content Placeholder 2"/>
          <p:cNvSpPr>
            <a:spLocks noGrp="1"/>
          </p:cNvSpPr>
          <p:nvPr>
            <p:ph idx="1"/>
          </p:nvPr>
        </p:nvSpPr>
        <p:spPr>
          <a:xfrm>
            <a:off x="4762052" y="990600"/>
            <a:ext cx="3566160" cy="51355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16E5664-7CCA-AA45-89BC-A6A95E001096}" type="datetime1">
              <a:rPr lang="en-US" smtClean="0"/>
              <a:pPr/>
              <a:t>11/24/2017</a:t>
            </a:fld>
            <a:endParaRPr lang="en-US"/>
          </a:p>
        </p:txBody>
      </p:sp>
      <p:sp>
        <p:nvSpPr>
          <p:cNvPr id="6" name="Footer Placeholder 5"/>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8" name="Rectangle 7"/>
          <p:cNvSpPr/>
          <p:nvPr/>
        </p:nvSpPr>
        <p:spPr>
          <a:xfrm>
            <a:off x="4746811" y="268288"/>
            <a:ext cx="4114800"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95082"/>
            <a:ext cx="3566160" cy="1035424"/>
          </a:xfrm>
        </p:spPr>
        <p:txBody>
          <a:bodyPr anchor="b"/>
          <a:lstStyle>
            <a:lvl1pPr algn="l">
              <a:defRPr sz="2800" b="0"/>
            </a:lvl1pPr>
          </a:lstStyle>
          <a:p>
            <a:r>
              <a:rPr lang="en-US" smtClean="0"/>
              <a:t>Click to edit Master title style</a:t>
            </a:r>
            <a:endParaRPr/>
          </a:p>
        </p:txBody>
      </p:sp>
      <p:sp>
        <p:nvSpPr>
          <p:cNvPr id="4" name="Text Placeholder 3"/>
          <p:cNvSpPr>
            <a:spLocks noGrp="1"/>
          </p:cNvSpPr>
          <p:nvPr>
            <p:ph type="body" sz="half" idx="2"/>
          </p:nvPr>
        </p:nvSpPr>
        <p:spPr>
          <a:xfrm>
            <a:off x="457199" y="2057400"/>
            <a:ext cx="3566160" cy="3657601"/>
          </a:xfrm>
        </p:spPr>
        <p:txBody>
          <a:bodyPr>
            <a:normAutofit/>
          </a:bodyPr>
          <a:lstStyle>
            <a:lvl1pPr marL="0" indent="0">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161365" y="6124014"/>
            <a:ext cx="1752600" cy="365125"/>
          </a:xfrm>
        </p:spPr>
        <p:txBody>
          <a:bodyPr/>
          <a:lstStyle>
            <a:lvl1pPr algn="l">
              <a:defRPr/>
            </a:lvl1pPr>
          </a:lstStyle>
          <a:p>
            <a:fld id="{47832347-ECEE-3B47-92F3-BE69A8763FC0}" type="datetime1">
              <a:rPr lang="en-US" smtClean="0"/>
              <a:pPr/>
              <a:t>11/24/2017</a:t>
            </a:fld>
            <a:endParaRPr lang="en-US"/>
          </a:p>
        </p:txBody>
      </p:sp>
      <p:sp>
        <p:nvSpPr>
          <p:cNvPr id="6" name="Footer Placeholder 5"/>
          <p:cNvSpPr>
            <a:spLocks noGrp="1"/>
          </p:cNvSpPr>
          <p:nvPr>
            <p:ph type="ftr" sz="quarter" idx="11"/>
          </p:nvPr>
        </p:nvSpPr>
        <p:spPr>
          <a:xfrm>
            <a:off x="174812" y="6356350"/>
            <a:ext cx="3863788" cy="365125"/>
          </a:xfrm>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10" name="Picture Placeholder 9"/>
          <p:cNvSpPr>
            <a:spLocks noGrp="1"/>
          </p:cNvSpPr>
          <p:nvPr>
            <p:ph type="pic" sz="quarter" idx="13"/>
          </p:nvPr>
        </p:nvSpPr>
        <p:spPr>
          <a:xfrm>
            <a:off x="4760258" y="990600"/>
            <a:ext cx="4096512" cy="5611813"/>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8" name="Rectangle 7"/>
          <p:cNvSpPr/>
          <p:nvPr/>
        </p:nvSpPr>
        <p:spPr>
          <a:xfrm>
            <a:off x="7216775" y="268288"/>
            <a:ext cx="1639457"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6858000"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B4D4C54-C436-F84C-8C60-24FA0C0EFD7B}" type="datetime1">
              <a:rPr lang="en-US" smtClean="0"/>
              <a:pPr/>
              <a:t>11/24/2017</a:t>
            </a:fld>
            <a:endParaRPr lang="en-US"/>
          </a:p>
        </p:txBody>
      </p:sp>
      <p:sp>
        <p:nvSpPr>
          <p:cNvPr id="6" name="Footer Placeholder 5"/>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4 Pictures with Caption">
    <p:spTree>
      <p:nvGrpSpPr>
        <p:cNvPr id="1" name=""/>
        <p:cNvGrpSpPr/>
        <p:nvPr/>
      </p:nvGrpSpPr>
      <p:grpSpPr>
        <a:xfrm>
          <a:off x="0" y="0"/>
          <a:ext cx="0" cy="0"/>
          <a:chOff x="0" y="0"/>
          <a:chExt cx="0" cy="0"/>
        </a:xfrm>
      </p:grpSpPr>
      <p:sp>
        <p:nvSpPr>
          <p:cNvPr id="8" name="Rectangle 7"/>
          <p:cNvSpPr/>
          <p:nvPr/>
        </p:nvSpPr>
        <p:spPr>
          <a:xfrm>
            <a:off x="8135471" y="268288"/>
            <a:ext cx="720761" cy="36393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8788" y="4267200"/>
            <a:ext cx="6477000" cy="566738"/>
          </a:xfrm>
        </p:spPr>
        <p:txBody>
          <a:bodyPr anchor="b"/>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269874" y="268288"/>
            <a:ext cx="3006726" cy="363931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58788" y="4840941"/>
            <a:ext cx="6475412" cy="1304271"/>
          </a:xfrm>
        </p:spPr>
        <p:txBody>
          <a:bodyPr>
            <a:normAutofit/>
          </a:bodyPr>
          <a:lstStyle>
            <a:lvl1pPr marL="0" indent="0">
              <a:spcBef>
                <a:spcPts val="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24AC65A-E197-0C4B-96D8-9679DE4033F8}" type="datetime1">
              <a:rPr lang="en-US" smtClean="0"/>
              <a:pPr/>
              <a:t>11/24/2017</a:t>
            </a:fld>
            <a:endParaRPr lang="en-US"/>
          </a:p>
        </p:txBody>
      </p:sp>
      <p:sp>
        <p:nvSpPr>
          <p:cNvPr id="6" name="Footer Placeholder 5"/>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10" name="Picture Placeholder 2"/>
          <p:cNvSpPr>
            <a:spLocks noGrp="1"/>
          </p:cNvSpPr>
          <p:nvPr>
            <p:ph type="pic" idx="13"/>
          </p:nvPr>
        </p:nvSpPr>
        <p:spPr>
          <a:xfrm>
            <a:off x="3352800" y="268288"/>
            <a:ext cx="47019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1" name="Picture Placeholder 2"/>
          <p:cNvSpPr>
            <a:spLocks noGrp="1"/>
          </p:cNvSpPr>
          <p:nvPr>
            <p:ph type="pic" idx="14"/>
          </p:nvPr>
        </p:nvSpPr>
        <p:spPr>
          <a:xfrm>
            <a:off x="33528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12" name="Picture Placeholder 2"/>
          <p:cNvSpPr>
            <a:spLocks noGrp="1"/>
          </p:cNvSpPr>
          <p:nvPr>
            <p:ph type="pic" idx="15"/>
          </p:nvPr>
        </p:nvSpPr>
        <p:spPr>
          <a:xfrm>
            <a:off x="5750500" y="2131935"/>
            <a:ext cx="2304288" cy="177566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BF631DB4-08DE-E741-A211-3EA239C46B0C}" type="datetime1">
              <a:rPr lang="en-US" smtClean="0"/>
              <a:pPr/>
              <a:t>11/24/2017</a:t>
            </a:fld>
            <a:endParaRPr lang="en-US"/>
          </a:p>
        </p:txBody>
      </p:sp>
      <p:sp>
        <p:nvSpPr>
          <p:cNvPr id="5" name="Footer Placeholder 4"/>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8148918" y="268288"/>
            <a:ext cx="718073" cy="56692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Vertical Title 1"/>
          <p:cNvSpPr>
            <a:spLocks noGrp="1"/>
          </p:cNvSpPr>
          <p:nvPr>
            <p:ph type="title" orient="vert"/>
          </p:nvPr>
        </p:nvSpPr>
        <p:spPr>
          <a:xfrm>
            <a:off x="7543799" y="1035424"/>
            <a:ext cx="1322295" cy="5090739"/>
          </a:xfrm>
        </p:spPr>
        <p:txBody>
          <a:bodyPr vert="eaVert" anchor="t" anchorCtr="0"/>
          <a:lstStyle/>
          <a:p>
            <a:r>
              <a:rPr lang="en-US" smtClean="0"/>
              <a:t>Click to edit Master title style</a:t>
            </a:r>
            <a:endParaRPr/>
          </a:p>
        </p:txBody>
      </p:sp>
      <p:sp>
        <p:nvSpPr>
          <p:cNvPr id="3" name="Vertical Text Placeholder 2"/>
          <p:cNvSpPr>
            <a:spLocks noGrp="1"/>
          </p:cNvSpPr>
          <p:nvPr>
            <p:ph type="body" orient="vert" idx="1"/>
          </p:nvPr>
        </p:nvSpPr>
        <p:spPr>
          <a:xfrm>
            <a:off x="457200" y="1035424"/>
            <a:ext cx="6019800" cy="5109789"/>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4A7AAF5-9EAD-5249-ABDB-ACBD7E250A8D}" type="datetime1">
              <a:rPr lang="en-US" smtClean="0"/>
              <a:pPr/>
              <a:t>11/24/2017</a:t>
            </a:fld>
            <a:endParaRPr lang="en-US"/>
          </a:p>
        </p:txBody>
      </p:sp>
      <p:sp>
        <p:nvSpPr>
          <p:cNvPr id="5" name="Footer Placeholder 4"/>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7212106"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B4CCD6CE-913A-CB47-BFE0-4CE69072F494}" type="datetime1">
              <a:rPr lang="en-US" smtClean="0"/>
              <a:pPr/>
              <a:t>11/24/2017</a:t>
            </a:fld>
            <a:endParaRPr lang="en-US"/>
          </a:p>
        </p:txBody>
      </p:sp>
      <p:sp>
        <p:nvSpPr>
          <p:cNvPr id="5" name="Footer Placeholder 4"/>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7" name="Rectangle 6"/>
          <p:cNvSpPr/>
          <p:nvPr/>
        </p:nvSpPr>
        <p:spPr>
          <a:xfrm>
            <a:off x="3186953" y="268288"/>
            <a:ext cx="5669280" cy="2560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ctrTitle"/>
          </p:nvPr>
        </p:nvSpPr>
        <p:spPr>
          <a:xfrm>
            <a:off x="3200399" y="4171950"/>
            <a:ext cx="5457919" cy="1085850"/>
          </a:xfrm>
        </p:spPr>
        <p:txBody>
          <a:bodyPr>
            <a:normAutofit/>
          </a:bodyPr>
          <a:lstStyle>
            <a:lvl1pPr>
              <a:defRPr sz="4600"/>
            </a:lvl1pPr>
          </a:lstStyle>
          <a:p>
            <a:r>
              <a:rPr lang="en-US" smtClean="0"/>
              <a:t>Click to edit Master title style</a:t>
            </a:r>
            <a:endParaRPr/>
          </a:p>
        </p:txBody>
      </p:sp>
      <p:sp>
        <p:nvSpPr>
          <p:cNvPr id="3" name="Subtitle 2"/>
          <p:cNvSpPr>
            <a:spLocks noGrp="1"/>
          </p:cNvSpPr>
          <p:nvPr>
            <p:ph type="subTitle" idx="1"/>
          </p:nvPr>
        </p:nvSpPr>
        <p:spPr>
          <a:xfrm>
            <a:off x="3200401" y="5257799"/>
            <a:ext cx="5457918" cy="618565"/>
          </a:xfrm>
        </p:spPr>
        <p:txBody>
          <a:bodyPr>
            <a:normAutofit/>
          </a:bodyPr>
          <a:lstStyle>
            <a:lvl1pPr marL="0" indent="0" algn="l">
              <a:spcBef>
                <a:spcPct val="0"/>
              </a:spcBef>
              <a:buNone/>
              <a:defRPr sz="1600">
                <a:solidFill>
                  <a:schemeClr val="tx2"/>
                </a:solidFill>
              </a:defRPr>
            </a:lvl1pPr>
            <a:lvl2pPr marL="457200" indent="0" algn="ctr">
              <a:spcBef>
                <a:spcPct val="0"/>
              </a:spcBef>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3276600" y="389965"/>
            <a:ext cx="5499847" cy="365125"/>
          </a:xfrm>
        </p:spPr>
        <p:txBody>
          <a:bodyPr/>
          <a:lstStyle>
            <a:lvl1pPr>
              <a:defRPr sz="2200" b="0" baseline="0">
                <a:solidFill>
                  <a:schemeClr val="bg1"/>
                </a:solidFill>
              </a:defRPr>
            </a:lvl1pPr>
          </a:lstStyle>
          <a:p>
            <a:fld id="{CDA26696-0199-9E42-A241-0F809CF846F8}" type="datetime1">
              <a:rPr lang="en-US" smtClean="0"/>
              <a:pPr/>
              <a:t>11/24/2017</a:t>
            </a:fld>
            <a:endParaRPr lang="en-US"/>
          </a:p>
        </p:txBody>
      </p:sp>
      <p:sp>
        <p:nvSpPr>
          <p:cNvPr id="5" name="Footer Placeholder 4"/>
          <p:cNvSpPr>
            <a:spLocks noGrp="1"/>
          </p:cNvSpPr>
          <p:nvPr>
            <p:ph type="ftr" sz="quarter" idx="11"/>
          </p:nvPr>
        </p:nvSpPr>
        <p:spPr>
          <a:xfrm>
            <a:off x="3213847" y="6356350"/>
            <a:ext cx="4734112" cy="365125"/>
          </a:xfrm>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8265459" y="6356350"/>
            <a:ext cx="685800" cy="365125"/>
          </a:xfrm>
        </p:spPr>
        <p:txBody>
          <a:bodyPr vert="horz" lIns="91440" tIns="45720" rIns="91440" bIns="45720" rtlCol="0" anchor="ctr"/>
          <a:lstStyle>
            <a:lvl1pPr marL="0" algn="r" defTabSz="914400" rtl="0" eaLnBrk="1" latinLnBrk="0" hangingPunct="1">
              <a:defRPr sz="1100" b="1" kern="1200">
                <a:solidFill>
                  <a:schemeClr val="tx2">
                    <a:lumMod val="60000"/>
                    <a:lumOff val="40000"/>
                  </a:schemeClr>
                </a:solidFill>
                <a:latin typeface="+mn-lt"/>
                <a:ea typeface="+mn-ea"/>
                <a:cs typeface="+mn-cs"/>
              </a:defRPr>
            </a:lvl1p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3200400" y="2877671"/>
            <a:ext cx="5646867" cy="1280160"/>
          </a:xfrm>
        </p:spPr>
        <p:txBody>
          <a:bodyPr/>
          <a:lstStyle>
            <a:lvl1pPr>
              <a:buNone/>
              <a:defRPr/>
            </a:lvl1pPr>
          </a:lstStyle>
          <a:p>
            <a:r>
              <a:rPr lang="en-US" smtClean="0"/>
              <a:t>Drag picture to placeholder or click icon to add</a:t>
            </a:r>
            <a:endParaRPr/>
          </a:p>
        </p:txBody>
      </p:sp>
      <p:sp>
        <p:nvSpPr>
          <p:cNvPr id="10" name="Rectangle 9"/>
          <p:cNvSpPr/>
          <p:nvPr/>
        </p:nvSpPr>
        <p:spPr>
          <a:xfrm>
            <a:off x="268940" y="268288"/>
            <a:ext cx="182880" cy="38868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Content, and Picture">
    <p:spTree>
      <p:nvGrpSpPr>
        <p:cNvPr id="1" name=""/>
        <p:cNvGrpSpPr/>
        <p:nvPr/>
      </p:nvGrpSpPr>
      <p:grpSpPr>
        <a:xfrm>
          <a:off x="0" y="0"/>
          <a:ext cx="0" cy="0"/>
          <a:chOff x="0" y="0"/>
          <a:chExt cx="0" cy="0"/>
        </a:xfrm>
      </p:grpSpPr>
      <p:sp>
        <p:nvSpPr>
          <p:cNvPr id="7" name="Rectangle 6"/>
          <p:cNvSpPr/>
          <p:nvPr/>
        </p:nvSpPr>
        <p:spPr>
          <a:xfrm>
            <a:off x="269875" y="268288"/>
            <a:ext cx="1645920"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178423" y="914400"/>
            <a:ext cx="6508377" cy="1143000"/>
          </a:xfrm>
        </p:spPr>
        <p:txBody>
          <a:bodyPr/>
          <a:lstStyle/>
          <a:p>
            <a:r>
              <a:rPr lang="en-US" smtClean="0"/>
              <a:t>Click to edit Master title style</a:t>
            </a:r>
            <a:endParaRPr/>
          </a:p>
        </p:txBody>
      </p:sp>
      <p:sp>
        <p:nvSpPr>
          <p:cNvPr id="3" name="Content Placeholder 2"/>
          <p:cNvSpPr>
            <a:spLocks noGrp="1"/>
          </p:cNvSpPr>
          <p:nvPr>
            <p:ph idx="1"/>
          </p:nvPr>
        </p:nvSpPr>
        <p:spPr>
          <a:xfrm>
            <a:off x="2178423" y="2209800"/>
            <a:ext cx="6508377" cy="3916363"/>
          </a:xfrm>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a:xfrm>
            <a:off x="7212106" y="6356350"/>
            <a:ext cx="1752600" cy="365125"/>
          </a:xfrm>
        </p:spPr>
        <p:txBody>
          <a:bodyPr/>
          <a:lstStyle/>
          <a:p>
            <a:fld id="{6EA540A2-9CF4-3940-AFF2-5594243AFDD6}" type="datetime1">
              <a:rPr lang="en-US" smtClean="0"/>
              <a:pPr/>
              <a:t>11/24/2017</a:t>
            </a:fld>
            <a:endParaRPr lang="en-US"/>
          </a:p>
        </p:txBody>
      </p:sp>
      <p:sp>
        <p:nvSpPr>
          <p:cNvPr id="5" name="Footer Placeholder 4"/>
          <p:cNvSpPr>
            <a:spLocks noGrp="1"/>
          </p:cNvSpPr>
          <p:nvPr>
            <p:ph type="ftr" sz="quarter" idx="11"/>
          </p:nvPr>
        </p:nvSpPr>
        <p:spPr>
          <a:xfrm>
            <a:off x="2178423" y="6356350"/>
            <a:ext cx="4926852" cy="365125"/>
          </a:xfrm>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a:xfrm>
            <a:off x="331694" y="361016"/>
            <a:ext cx="506506" cy="365125"/>
          </a:xfrm>
        </p:spPr>
        <p:txBody>
          <a:body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269875" y="1976718"/>
            <a:ext cx="1645920" cy="4625788"/>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7758952" y="268288"/>
            <a:ext cx="1099073" cy="6350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2209801" y="3429000"/>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2209801"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5562600" y="6356350"/>
            <a:ext cx="1622612" cy="365125"/>
          </a:xfrm>
        </p:spPr>
        <p:txBody>
          <a:bodyPr/>
          <a:lstStyle/>
          <a:p>
            <a:fld id="{5222EA95-C846-EE4E-848E-97F4171680FD}" type="datetime1">
              <a:rPr lang="en-US" smtClean="0"/>
              <a:pPr/>
              <a:t>11/24/2017</a:t>
            </a:fld>
            <a:endParaRPr lang="en-US"/>
          </a:p>
        </p:txBody>
      </p:sp>
      <p:sp>
        <p:nvSpPr>
          <p:cNvPr id="5" name="Footer Placeholder 4"/>
          <p:cNvSpPr>
            <a:spLocks noGrp="1"/>
          </p:cNvSpPr>
          <p:nvPr>
            <p:ph type="ftr" sz="quarter" idx="11"/>
          </p:nvPr>
        </p:nvSpPr>
        <p:spPr>
          <a:xfrm>
            <a:off x="174812" y="6356350"/>
            <a:ext cx="5311588" cy="365125"/>
          </a:xfrm>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6" name="Slide Number Placeholder 5"/>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Section with Picture">
    <p:spTree>
      <p:nvGrpSpPr>
        <p:cNvPr id="1" name=""/>
        <p:cNvGrpSpPr/>
        <p:nvPr/>
      </p:nvGrpSpPr>
      <p:grpSpPr>
        <a:xfrm>
          <a:off x="0" y="0"/>
          <a:ext cx="0" cy="0"/>
          <a:chOff x="0" y="0"/>
          <a:chExt cx="0" cy="0"/>
        </a:xfrm>
      </p:grpSpPr>
      <p:sp>
        <p:nvSpPr>
          <p:cNvPr id="7" name="Rectangle 6"/>
          <p:cNvSpPr/>
          <p:nvPr/>
        </p:nvSpPr>
        <p:spPr>
          <a:xfrm>
            <a:off x="269875" y="4773706"/>
            <a:ext cx="2971800" cy="184458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3720354" y="3429001"/>
            <a:ext cx="4966446" cy="1398494"/>
          </a:xfrm>
        </p:spPr>
        <p:txBody>
          <a:bodyPr anchor="b" anchorCtr="0"/>
          <a:lstStyle>
            <a:lvl1pPr algn="r">
              <a:defRPr sz="4600" b="0" cap="none" baseline="0"/>
            </a:lvl1pPr>
          </a:lstStyle>
          <a:p>
            <a:r>
              <a:rPr lang="en-US" smtClean="0"/>
              <a:t>Click to edit Master title style</a:t>
            </a:r>
            <a:endParaRPr/>
          </a:p>
        </p:txBody>
      </p:sp>
      <p:sp>
        <p:nvSpPr>
          <p:cNvPr id="3" name="Text Placeholder 2"/>
          <p:cNvSpPr>
            <a:spLocks noGrp="1"/>
          </p:cNvSpPr>
          <p:nvPr>
            <p:ph type="body" idx="1"/>
          </p:nvPr>
        </p:nvSpPr>
        <p:spPr>
          <a:xfrm>
            <a:off x="3720354" y="4824414"/>
            <a:ext cx="4966446" cy="1320800"/>
          </a:xfrm>
        </p:spPr>
        <p:txBody>
          <a:bodyPr anchor="t" anchorCtr="0">
            <a:normAutofit/>
          </a:bodyPr>
          <a:lstStyle>
            <a:lvl1pPr marL="0" indent="0" algn="r">
              <a:spcBef>
                <a:spcPts val="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a:xfrm>
            <a:off x="351212" y="6104965"/>
            <a:ext cx="506506" cy="365125"/>
          </a:xfrm>
        </p:spPr>
        <p:txBody>
          <a:bodyPr/>
          <a:lstStyle/>
          <a:p>
            <a:fld id="{0BA16B03-8BC0-5548-AF3E-5E738E3AC4BB}" type="slidenum">
              <a:rPr lang="en-US" smtClean="0"/>
              <a:pPr/>
              <a:t>‹#›</a:t>
            </a:fld>
            <a:endParaRPr lang="en-US"/>
          </a:p>
        </p:txBody>
      </p:sp>
      <p:sp>
        <p:nvSpPr>
          <p:cNvPr id="9" name="Picture Placeholder 8"/>
          <p:cNvSpPr>
            <a:spLocks noGrp="1"/>
          </p:cNvSpPr>
          <p:nvPr>
            <p:ph type="pic" sz="quarter" idx="13"/>
          </p:nvPr>
        </p:nvSpPr>
        <p:spPr>
          <a:xfrm>
            <a:off x="269874" y="268288"/>
            <a:ext cx="2971800" cy="4438650"/>
          </a:xfrm>
        </p:spPr>
        <p:txBody>
          <a:bodyPr/>
          <a:lstStyle>
            <a:lvl1pPr>
              <a:buNone/>
              <a:defRPr/>
            </a:lvl1pPr>
          </a:lstStyle>
          <a:p>
            <a:r>
              <a:rPr lang="en-US" smtClean="0"/>
              <a:t>Drag picture to placeholder or click icon to add</a:t>
            </a: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20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282440" y="2214563"/>
            <a:ext cx="3566160" cy="391160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4281DF7E-0A85-834A-A857-5FB92DD3C69E}" type="datetime1">
              <a:rPr lang="en-US" smtClean="0"/>
              <a:pPr/>
              <a:t>11/24/2017</a:t>
            </a:fld>
            <a:endParaRPr lang="en-US"/>
          </a:p>
        </p:txBody>
      </p:sp>
      <p:sp>
        <p:nvSpPr>
          <p:cNvPr id="6" name="Footer Placeholder 5"/>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88352" cy="1143000"/>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457200"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279391" y="2054132"/>
            <a:ext cx="3566160" cy="639762"/>
          </a:xfrm>
        </p:spPr>
        <p:txBody>
          <a:bodyPr anchor="b">
            <a:noAutofit/>
          </a:bodyPr>
          <a:lstStyle>
            <a:lvl1pPr marL="0" indent="0" algn="ctr">
              <a:spcBef>
                <a:spcPct val="0"/>
              </a:spcBef>
              <a:buNone/>
              <a:defRPr sz="20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79391" y="2689411"/>
            <a:ext cx="3566160" cy="3436751"/>
          </a:xfrm>
        </p:spPr>
        <p:txBody>
          <a:bodyPr>
            <a:normAutofit/>
          </a:bodyPr>
          <a:lstStyle>
            <a:lvl1pPr>
              <a:defRPr sz="18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4590710B-C090-EB4F-8DC5-05A491D92A0B}" type="datetime1">
              <a:rPr lang="en-US" smtClean="0"/>
              <a:pPr/>
              <a:t>11/24/2017</a:t>
            </a:fld>
            <a:endParaRPr lang="en-US"/>
          </a:p>
        </p:txBody>
      </p:sp>
      <p:sp>
        <p:nvSpPr>
          <p:cNvPr id="8" name="Footer Placeholder 7"/>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9" name="Slide Number Placeholder 8"/>
          <p:cNvSpPr>
            <a:spLocks noGrp="1"/>
          </p:cNvSpPr>
          <p:nvPr>
            <p:ph type="sldNum" sz="quarter" idx="12"/>
          </p:nvPr>
        </p:nvSpPr>
        <p:spPr/>
        <p:txBody>
          <a:bodyPr/>
          <a:lstStyle/>
          <a:p>
            <a:fld id="{0BA16B03-8BC0-5548-AF3E-5E738E3AC4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sp>
        <p:nvSpPr>
          <p:cNvPr id="8" name="Rectangle 7"/>
          <p:cNvSpPr/>
          <p:nvPr/>
        </p:nvSpPr>
        <p:spPr>
          <a:xfrm>
            <a:off x="8148918" y="268288"/>
            <a:ext cx="718073" cy="16459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1"/>
          <p:cNvSpPr>
            <a:spLocks noGrp="1"/>
          </p:cNvSpPr>
          <p:nvPr>
            <p:ph type="title"/>
          </p:nvPr>
        </p:nvSpPr>
        <p:spPr>
          <a:xfrm>
            <a:off x="457199" y="914400"/>
            <a:ext cx="7391401" cy="1143000"/>
          </a:xfrm>
        </p:spPr>
        <p:txBody>
          <a:bodyPr/>
          <a:lstStyle/>
          <a:p>
            <a:r>
              <a:rPr lang="en-US" smtClean="0"/>
              <a:t>Click to edit Master title style</a:t>
            </a:r>
            <a:endParaRPr/>
          </a:p>
        </p:txBody>
      </p:sp>
      <p:sp>
        <p:nvSpPr>
          <p:cNvPr id="3" name="Content Placeholder 2"/>
          <p:cNvSpPr>
            <a:spLocks noGrp="1"/>
          </p:cNvSpPr>
          <p:nvPr>
            <p:ph sz="half" idx="1"/>
          </p:nvPr>
        </p:nvSpPr>
        <p:spPr>
          <a:xfrm>
            <a:off x="457199" y="2214562"/>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EE65955F-9B0E-4640-BFF7-08BB8A6F2069}" type="datetime1">
              <a:rPr lang="en-US" smtClean="0"/>
              <a:pPr/>
              <a:t>11/24/2017</a:t>
            </a:fld>
            <a:endParaRPr lang="en-US"/>
          </a:p>
        </p:txBody>
      </p:sp>
      <p:sp>
        <p:nvSpPr>
          <p:cNvPr id="6" name="Footer Placeholder 5"/>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
        <p:nvSpPr>
          <p:cNvPr id="7" name="Slide Number Placeholder 6"/>
          <p:cNvSpPr>
            <a:spLocks noGrp="1"/>
          </p:cNvSpPr>
          <p:nvPr>
            <p:ph type="sldNum" sz="quarter" idx="12"/>
          </p:nvPr>
        </p:nvSpPr>
        <p:spPr/>
        <p:txBody>
          <a:bodyPr/>
          <a:lstStyle/>
          <a:p>
            <a:fld id="{0BA16B03-8BC0-5548-AF3E-5E738E3AC4BB}" type="slidenum">
              <a:rPr lang="en-US" smtClean="0"/>
              <a:pPr/>
              <a:t>‹#›</a:t>
            </a:fld>
            <a:endParaRPr lang="en-US"/>
          </a:p>
        </p:txBody>
      </p:sp>
      <p:sp>
        <p:nvSpPr>
          <p:cNvPr id="9" name="Content Placeholder 2"/>
          <p:cNvSpPr>
            <a:spLocks noGrp="1"/>
          </p:cNvSpPr>
          <p:nvPr>
            <p:ph sz="half" idx="13"/>
          </p:nvPr>
        </p:nvSpPr>
        <p:spPr>
          <a:xfrm>
            <a:off x="457199" y="4224973"/>
            <a:ext cx="7396163" cy="1920240"/>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199" y="914400"/>
            <a:ext cx="6508377" cy="1143000"/>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457199" y="2209800"/>
            <a:ext cx="6508377" cy="39163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7198659" y="6356350"/>
            <a:ext cx="1752600" cy="365125"/>
          </a:xfrm>
          <a:prstGeom prst="rect">
            <a:avLst/>
          </a:prstGeom>
        </p:spPr>
        <p:txBody>
          <a:bodyPr vert="horz" lIns="91440" tIns="45720" rIns="91440" bIns="45720" rtlCol="0" anchor="ctr"/>
          <a:lstStyle>
            <a:lvl1pPr algn="r">
              <a:defRPr sz="1100" b="1">
                <a:solidFill>
                  <a:schemeClr val="tx2">
                    <a:lumMod val="60000"/>
                    <a:lumOff val="40000"/>
                  </a:schemeClr>
                </a:solidFill>
              </a:defRPr>
            </a:lvl1pPr>
          </a:lstStyle>
          <a:p>
            <a:fld id="{73D1C2D8-3862-6647-8660-BE4C4196F7CE}" type="datetime1">
              <a:rPr lang="en-US" smtClean="0"/>
              <a:pPr/>
              <a:t>11/24/2017</a:t>
            </a:fld>
            <a:endParaRPr lang="en-US"/>
          </a:p>
        </p:txBody>
      </p:sp>
      <p:sp>
        <p:nvSpPr>
          <p:cNvPr id="5" name="Footer Placeholder 4"/>
          <p:cNvSpPr>
            <a:spLocks noGrp="1"/>
          </p:cNvSpPr>
          <p:nvPr>
            <p:ph type="ftr" sz="quarter" idx="3"/>
          </p:nvPr>
        </p:nvSpPr>
        <p:spPr>
          <a:xfrm>
            <a:off x="174812" y="6356350"/>
            <a:ext cx="6007100" cy="365125"/>
          </a:xfrm>
          <a:prstGeom prst="rect">
            <a:avLst/>
          </a:prstGeom>
        </p:spPr>
        <p:txBody>
          <a:bodyPr vert="horz" lIns="91440" tIns="45720" rIns="91440" bIns="45720" rtlCol="0" anchor="ctr"/>
          <a:lstStyle>
            <a:lvl1pPr algn="l">
              <a:defRPr sz="1100" b="1">
                <a:solidFill>
                  <a:schemeClr val="tx2">
                    <a:lumMod val="60000"/>
                    <a:lumOff val="40000"/>
                  </a:schemeClr>
                </a:solidFill>
              </a:defRPr>
            </a:lvl1p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6" name="Slide Number Placeholder 5"/>
          <p:cNvSpPr>
            <a:spLocks noGrp="1"/>
          </p:cNvSpPr>
          <p:nvPr>
            <p:ph type="sldNum" sz="quarter" idx="4"/>
          </p:nvPr>
        </p:nvSpPr>
        <p:spPr>
          <a:xfrm>
            <a:off x="8256494" y="361016"/>
            <a:ext cx="506506" cy="365125"/>
          </a:xfrm>
          <a:prstGeom prst="rect">
            <a:avLst/>
          </a:prstGeom>
        </p:spPr>
        <p:txBody>
          <a:bodyPr vert="horz" lIns="91440" tIns="45720" rIns="91440" bIns="45720" rtlCol="0" anchor="ctr"/>
          <a:lstStyle>
            <a:lvl1pPr algn="r">
              <a:defRPr sz="2200" b="1">
                <a:solidFill>
                  <a:schemeClr val="bg1"/>
                </a:solidFill>
              </a:defRPr>
            </a:lvl1pPr>
          </a:lstStyle>
          <a:p>
            <a:fld id="{0BA16B03-8BC0-5548-AF3E-5E738E3AC4B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 id="2147483690" r:id="rId18"/>
    <p:sldLayoutId id="2147483691" r:id="rId19"/>
  </p:sldLayoutIdLst>
  <p:hf hdr="0" dt="0"/>
  <p:txStyles>
    <p:titleStyle>
      <a:lvl1pPr algn="l" defTabSz="914400" rtl="0" eaLnBrk="1" latinLnBrk="0" hangingPunct="1">
        <a:spcBef>
          <a:spcPct val="0"/>
        </a:spcBef>
        <a:buNone/>
        <a:defRPr sz="3600" kern="1200">
          <a:solidFill>
            <a:schemeClr val="accent1"/>
          </a:solidFill>
          <a:latin typeface="+mj-lt"/>
          <a:ea typeface="+mj-ea"/>
          <a:cs typeface="+mj-cs"/>
        </a:defRPr>
      </a:lvl1pPr>
    </p:titleStyle>
    <p:bodyStyle>
      <a:lvl1pPr marL="228600" indent="-228600" algn="l" defTabSz="914400" rtl="0" eaLnBrk="1" latinLnBrk="0" hangingPunct="1">
        <a:spcBef>
          <a:spcPts val="1800"/>
        </a:spcBef>
        <a:buClr>
          <a:schemeClr val="accent1"/>
        </a:buClr>
        <a:buSzPct val="100000"/>
        <a:buFont typeface="Wingdings 2" pitchFamily="18" charset="2"/>
        <a:buChar char="¡"/>
        <a:defRPr sz="2000" kern="1200">
          <a:solidFill>
            <a:schemeClr val="tx2"/>
          </a:solidFill>
          <a:latin typeface="+mn-lt"/>
          <a:ea typeface="+mn-ea"/>
          <a:cs typeface="+mn-cs"/>
        </a:defRPr>
      </a:lvl1pPr>
      <a:lvl2pPr marL="4572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2pPr>
      <a:lvl3pPr marL="6858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3pPr>
      <a:lvl4pPr marL="914400" indent="-228600" algn="l" defTabSz="914400" rtl="0" eaLnBrk="1" latinLnBrk="0" hangingPunct="1">
        <a:spcBef>
          <a:spcPts val="600"/>
        </a:spcBef>
        <a:buClr>
          <a:schemeClr val="accent1">
            <a:lumMod val="50000"/>
          </a:schemeClr>
        </a:buClr>
        <a:buSzPct val="100000"/>
        <a:buFont typeface="Wingdings 2" pitchFamily="18" charset="2"/>
        <a:buChar char="¡"/>
        <a:defRPr sz="1800" kern="1200">
          <a:solidFill>
            <a:schemeClr val="tx2"/>
          </a:solidFill>
          <a:latin typeface="+mn-lt"/>
          <a:ea typeface="+mn-ea"/>
          <a:cs typeface="+mn-cs"/>
        </a:defRPr>
      </a:lvl4pPr>
      <a:lvl5pPr marL="1143000" indent="-228600" algn="l" defTabSz="914400" rtl="0" eaLnBrk="1" latinLnBrk="0" hangingPunct="1">
        <a:spcBef>
          <a:spcPts val="600"/>
        </a:spcBef>
        <a:buClr>
          <a:schemeClr val="accent1"/>
        </a:buClr>
        <a:buSzPct val="100000"/>
        <a:buFont typeface="Wingdings 2" pitchFamily="18" charset="2"/>
        <a:buChar char="¡"/>
        <a:defRPr sz="1800" kern="1200">
          <a:solidFill>
            <a:schemeClr val="tx2"/>
          </a:solidFill>
          <a:latin typeface="+mn-lt"/>
          <a:ea typeface="+mn-ea"/>
          <a:cs typeface="+mn-cs"/>
        </a:defRPr>
      </a:lvl5pPr>
      <a:lvl6pPr marL="1377950"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6pPr>
      <a:lvl7pPr marL="1603375" indent="-228600" algn="l" defTabSz="914400" rtl="0" eaLnBrk="1" latinLnBrk="0" hangingPunct="1">
        <a:spcBef>
          <a:spcPct val="20000"/>
        </a:spcBef>
        <a:buClr>
          <a:schemeClr val="accent1"/>
        </a:buClr>
        <a:buFont typeface="Wingdings 2" pitchFamily="18" charset="2"/>
        <a:buChar char=""/>
        <a:defRPr lang="en-US" sz="1800" kern="1200" dirty="0" smtClean="0">
          <a:solidFill>
            <a:schemeClr val="tx2"/>
          </a:solidFill>
          <a:latin typeface="+mn-lt"/>
          <a:ea typeface="+mn-ea"/>
          <a:cs typeface="+mn-cs"/>
        </a:defRPr>
      </a:lvl7pPr>
      <a:lvl8pPr marL="1830388" indent="-228600" algn="l" defTabSz="914400" rtl="0" eaLnBrk="1" latinLnBrk="0" hangingPunct="1">
        <a:spcBef>
          <a:spcPct val="20000"/>
        </a:spcBef>
        <a:buClr>
          <a:schemeClr val="accent1">
            <a:lumMod val="50000"/>
          </a:schemeClr>
        </a:buClr>
        <a:buFont typeface="Wingdings 2" pitchFamily="18" charset="2"/>
        <a:buChar char=""/>
        <a:defRPr lang="en-US" sz="1800" kern="1200" dirty="0" smtClean="0">
          <a:solidFill>
            <a:schemeClr val="tx2"/>
          </a:solidFill>
          <a:latin typeface="+mn-lt"/>
          <a:ea typeface="+mn-ea"/>
          <a:cs typeface="+mn-cs"/>
        </a:defRPr>
      </a:lvl8pPr>
      <a:lvl9pPr marL="2057400" indent="-228600" algn="l" defTabSz="914400" rtl="0" eaLnBrk="1" latinLnBrk="0" hangingPunct="1">
        <a:spcBef>
          <a:spcPct val="20000"/>
        </a:spcBef>
        <a:buClr>
          <a:schemeClr val="accent1"/>
        </a:buClr>
        <a:buFont typeface="Wingdings 2" pitchFamily="18" charset="2"/>
        <a:buChar char=""/>
        <a:defRPr lang="en-US" sz="1800" kern="1200" dirty="0">
          <a:solidFill>
            <a:schemeClr val="tx2"/>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Title 1"/>
          <p:cNvSpPr>
            <a:spLocks noGrp="1"/>
          </p:cNvSpPr>
          <p:nvPr>
            <p:ph type="title"/>
          </p:nvPr>
        </p:nvSpPr>
        <p:spPr>
          <a:xfrm>
            <a:off x="782839" y="1461375"/>
            <a:ext cx="6393408" cy="1398494"/>
          </a:xfrm>
        </p:spPr>
        <p:txBody>
          <a:bodyPr>
            <a:normAutofit fontScale="90000"/>
          </a:bodyPr>
          <a:lstStyle/>
          <a:p>
            <a:pPr algn="ctr"/>
            <a:r>
              <a:rPr lang="en-US" dirty="0" smtClean="0"/>
              <a:t>FIN4811</a:t>
            </a:r>
            <a:br>
              <a:rPr lang="en-US" dirty="0" smtClean="0"/>
            </a:br>
            <a:r>
              <a:rPr lang="en-US" dirty="0" smtClean="0"/>
              <a:t>Risk Management</a:t>
            </a:r>
            <a:endParaRPr lang="th-TH" dirty="0"/>
          </a:p>
        </p:txBody>
      </p:sp>
      <p:sp>
        <p:nvSpPr>
          <p:cNvPr id="6" name="Title 1"/>
          <p:cNvSpPr txBox="1">
            <a:spLocks/>
          </p:cNvSpPr>
          <p:nvPr/>
        </p:nvSpPr>
        <p:spPr>
          <a:xfrm>
            <a:off x="313136" y="3369213"/>
            <a:ext cx="7393483" cy="1398494"/>
          </a:xfrm>
          <a:prstGeom prst="rect">
            <a:avLst/>
          </a:prstGeom>
        </p:spPr>
        <p:txBody>
          <a:bodyPr vert="horz" lIns="91440" tIns="45720" rIns="91440" bIns="45720" rtlCol="0" anchor="b" anchorCtr="0">
            <a:normAutofit fontScale="52500" lnSpcReduction="20000"/>
          </a:bodyPr>
          <a:lstStyle>
            <a:lvl1pPr algn="r" defTabSz="914400" rtl="0" eaLnBrk="1" latinLnBrk="0" hangingPunct="1">
              <a:spcBef>
                <a:spcPct val="0"/>
              </a:spcBef>
              <a:buNone/>
              <a:defRPr sz="4600" b="0" kern="1200" cap="none" baseline="0">
                <a:solidFill>
                  <a:schemeClr val="accent1"/>
                </a:solidFill>
                <a:latin typeface="+mj-lt"/>
                <a:ea typeface="+mj-ea"/>
                <a:cs typeface="+mj-cs"/>
              </a:defRPr>
            </a:lvl1pPr>
          </a:lstStyle>
          <a:p>
            <a:pPr algn="ctr"/>
            <a:r>
              <a:rPr lang="en-US" dirty="0">
                <a:solidFill>
                  <a:schemeClr val="accent6"/>
                </a:solidFill>
              </a:rPr>
              <a:t>Chapter </a:t>
            </a:r>
            <a:r>
              <a:rPr lang="en-US" dirty="0" smtClean="0">
                <a:solidFill>
                  <a:schemeClr val="accent6"/>
                </a:solidFill>
              </a:rPr>
              <a:t>Eleven</a:t>
            </a:r>
            <a:endParaRPr lang="en-US" dirty="0" smtClean="0">
              <a:solidFill>
                <a:schemeClr val="accent6"/>
              </a:solidFill>
            </a:endParaRPr>
          </a:p>
          <a:p>
            <a:pPr algn="ctr"/>
            <a:endParaRPr lang="en-US" dirty="0" smtClean="0">
              <a:solidFill>
                <a:schemeClr val="accent6"/>
              </a:solidFill>
            </a:endParaRPr>
          </a:p>
          <a:p>
            <a:pPr algn="ctr"/>
            <a:r>
              <a:rPr lang="en-US" dirty="0" smtClean="0">
                <a:solidFill>
                  <a:schemeClr val="accent6"/>
                </a:solidFill>
              </a:rPr>
              <a:t>Market Risk</a:t>
            </a:r>
          </a:p>
          <a:p>
            <a:pPr algn="ctr"/>
            <a:r>
              <a:rPr lang="en-US" smtClean="0">
                <a:solidFill>
                  <a:schemeClr val="accent6"/>
                </a:solidFill>
              </a:rPr>
              <a:t>Stress Testing</a:t>
            </a:r>
            <a:endParaRPr lang="en-US" dirty="0">
              <a:solidFill>
                <a:schemeClr val="accent6"/>
              </a:solidFill>
            </a:endParaRPr>
          </a:p>
        </p:txBody>
      </p:sp>
      <p:sp>
        <p:nvSpPr>
          <p:cNvPr id="3" name="TextBox 2"/>
          <p:cNvSpPr txBox="1"/>
          <p:nvPr/>
        </p:nvSpPr>
        <p:spPr>
          <a:xfrm>
            <a:off x="1117599" y="5740400"/>
            <a:ext cx="5926667" cy="584776"/>
          </a:xfrm>
          <a:prstGeom prst="rect">
            <a:avLst/>
          </a:prstGeom>
          <a:noFill/>
        </p:spPr>
        <p:txBody>
          <a:bodyPr wrap="square" rtlCol="0">
            <a:spAutoFit/>
          </a:bodyPr>
          <a:lstStyle/>
          <a:p>
            <a:pPr algn="ctr"/>
            <a:r>
              <a:rPr lang="en-US" sz="3200" dirty="0" err="1" smtClean="0"/>
              <a:t>Nattanan</a:t>
            </a:r>
            <a:r>
              <a:rPr lang="en-US" sz="3200" dirty="0" smtClean="0"/>
              <a:t> </a:t>
            </a:r>
            <a:r>
              <a:rPr lang="en-US" sz="3200" dirty="0" err="1" smtClean="0"/>
              <a:t>Bovornsantisuth</a:t>
            </a:r>
            <a:endParaRPr lang="en-US" sz="3200" dirty="0"/>
          </a:p>
        </p:txBody>
      </p:sp>
      <p:sp>
        <p:nvSpPr>
          <p:cNvPr id="4" name="Slide Number Placeholder 3"/>
          <p:cNvSpPr>
            <a:spLocks noGrp="1"/>
          </p:cNvSpPr>
          <p:nvPr>
            <p:ph type="sldNum" sz="quarter" idx="12"/>
          </p:nvPr>
        </p:nvSpPr>
        <p:spPr/>
        <p:txBody>
          <a:bodyPr/>
          <a:lstStyle/>
          <a:p>
            <a:fld id="{0BA16B03-8BC0-5548-AF3E-5E738E3AC4BB}" type="slidenum">
              <a:rPr lang="en-US" smtClean="0"/>
              <a:pPr/>
              <a:t>1</a:t>
            </a:fld>
            <a:endParaRPr lang="en-US"/>
          </a:p>
        </p:txBody>
      </p:sp>
      <p:sp>
        <p:nvSpPr>
          <p:cNvPr id="2" name="Footer Placeholder 1"/>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a:p>
        </p:txBody>
      </p:sp>
    </p:spTree>
    <p:extLst>
      <p:ext uri="{BB962C8B-B14F-4D97-AF65-F5344CB8AC3E}">
        <p14:creationId xmlns:p14="http://schemas.microsoft.com/office/powerpoint/2010/main" val="6289732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09800"/>
            <a:ext cx="8305801" cy="4146550"/>
          </a:xfrm>
          <a:ln w="28575" cmpd="sng">
            <a:solidFill>
              <a:srgbClr val="800000"/>
            </a:solidFill>
          </a:ln>
        </p:spPr>
        <p:txBody>
          <a:bodyPr>
            <a:noAutofit/>
          </a:bodyPr>
          <a:lstStyle/>
          <a:p>
            <a:r>
              <a:rPr lang="en-US" dirty="0" smtClean="0"/>
              <a:t>Liquidity </a:t>
            </a:r>
            <a:r>
              <a:rPr lang="en-US" dirty="0"/>
              <a:t>is linked to the mechanisms that tie together</a:t>
            </a:r>
            <a:br>
              <a:rPr lang="en-US" dirty="0"/>
            </a:br>
            <a:r>
              <a:rPr lang="en-US" dirty="0" smtClean="0"/>
              <a:t>institutions</a:t>
            </a:r>
            <a:endParaRPr lang="en-US" dirty="0"/>
          </a:p>
          <a:p>
            <a:r>
              <a:rPr lang="en-US" dirty="0" smtClean="0"/>
              <a:t>Leverage </a:t>
            </a:r>
            <a:r>
              <a:rPr lang="en-US" dirty="0"/>
              <a:t>&amp; risk management have an important </a:t>
            </a:r>
            <a:r>
              <a:rPr lang="en-US" dirty="0" smtClean="0"/>
              <a:t>role:</a:t>
            </a:r>
            <a:endParaRPr lang="en-US" dirty="0"/>
          </a:p>
          <a:p>
            <a:pPr lvl="1"/>
            <a:r>
              <a:rPr lang="en-US" dirty="0" smtClean="0"/>
              <a:t>Collateral requirements</a:t>
            </a:r>
            <a:endParaRPr lang="en-US" dirty="0"/>
          </a:p>
          <a:p>
            <a:pPr lvl="1"/>
            <a:r>
              <a:rPr lang="en-US" dirty="0" smtClean="0"/>
              <a:t>Risk </a:t>
            </a:r>
            <a:r>
              <a:rPr lang="en-US" dirty="0"/>
              <a:t>management policies (e.g. risk limits</a:t>
            </a:r>
            <a:r>
              <a:rPr lang="en-US" dirty="0" smtClean="0"/>
              <a:t>) </a:t>
            </a:r>
          </a:p>
          <a:p>
            <a:pPr lvl="1"/>
            <a:r>
              <a:rPr lang="en-US" dirty="0" smtClean="0"/>
              <a:t>Position </a:t>
            </a:r>
            <a:r>
              <a:rPr lang="en-US" dirty="0"/>
              <a:t>transparency &amp; risk disclosures (herd </a:t>
            </a:r>
            <a:r>
              <a:rPr lang="en-US" dirty="0" err="1"/>
              <a:t>behaviour</a:t>
            </a:r>
            <a:r>
              <a:rPr lang="en-US" dirty="0" smtClean="0"/>
              <a:t>)</a:t>
            </a:r>
            <a:endParaRPr lang="en-US" dirty="0"/>
          </a:p>
          <a:p>
            <a:pPr lvl="1"/>
            <a:r>
              <a:rPr lang="en-US" dirty="0" smtClean="0"/>
              <a:t>OTC </a:t>
            </a:r>
            <a:r>
              <a:rPr lang="en-US" dirty="0"/>
              <a:t>derivatives markets (synthetic hedges</a:t>
            </a:r>
            <a:r>
              <a:rPr lang="en-US" dirty="0" smtClean="0"/>
              <a:t>)</a:t>
            </a:r>
            <a:endParaRPr lang="en-US" dirty="0"/>
          </a:p>
          <a:p>
            <a:r>
              <a:rPr lang="en-US" dirty="0" smtClean="0"/>
              <a:t>These </a:t>
            </a:r>
            <a:r>
              <a:rPr lang="en-US" dirty="0"/>
              <a:t>provide safety in normal periods, but can be </a:t>
            </a:r>
            <a:r>
              <a:rPr lang="en-US" dirty="0" smtClean="0"/>
              <a:t>a</a:t>
            </a:r>
            <a:r>
              <a:rPr lang="en-US" dirty="0"/>
              <a:t> </a:t>
            </a:r>
            <a:r>
              <a:rPr lang="en-US" dirty="0" smtClean="0"/>
              <a:t>potential </a:t>
            </a:r>
            <a:r>
              <a:rPr lang="en-US" dirty="0"/>
              <a:t>danger in crisis periods (due to liquidity problems</a:t>
            </a:r>
            <a:r>
              <a:rPr lang="en-US" dirty="0" smtClean="0"/>
              <a:t>)</a:t>
            </a:r>
          </a:p>
          <a:p>
            <a:pPr marL="0" indent="0" algn="ctr">
              <a:buNone/>
            </a:pPr>
            <a:r>
              <a:rPr lang="en-US" sz="2400" dirty="0" smtClean="0"/>
              <a:t>lack </a:t>
            </a:r>
            <a:r>
              <a:rPr lang="en-US" sz="2400" dirty="0"/>
              <a:t>of liquidity → increased prices → losses</a:t>
            </a:r>
            <a:br>
              <a:rPr lang="en-US" sz="2400" dirty="0"/>
            </a:br>
            <a:r>
              <a:rPr lang="en-US" sz="2400" dirty="0"/>
              <a:t/>
            </a:r>
            <a:br>
              <a:rPr lang="en-US" sz="2400" dirty="0"/>
            </a:br>
            <a:r>
              <a:rPr lang="en-US" dirty="0"/>
              <a:t/>
            </a:r>
            <a:br>
              <a:rPr lang="en-US" dirty="0"/>
            </a:br>
            <a:r>
              <a:rPr lang="en-US" dirty="0"/>
              <a:t/>
            </a:r>
            <a:br>
              <a:rPr lang="en-US" dirty="0"/>
            </a:br>
            <a:r>
              <a:rPr lang="pt-BR" dirty="0"/>
              <a:t/>
            </a:r>
            <a:br>
              <a:rPr lang="pt-BR" dirty="0"/>
            </a:br>
            <a:r>
              <a:rPr lang="pt-BR" dirty="0"/>
              <a:t/>
            </a:r>
            <a:br>
              <a:rPr lang="pt-BR" dirty="0"/>
            </a:br>
            <a:r>
              <a:rPr lang="en-US" dirty="0"/>
              <a:t/>
            </a:r>
            <a:br>
              <a:rPr lang="en-US" dirty="0"/>
            </a:b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10</a:t>
            </a:fld>
            <a:endParaRPr lang="en-US"/>
          </a:p>
        </p:txBody>
      </p:sp>
      <p:sp>
        <p:nvSpPr>
          <p:cNvPr id="6" name="TextBox 4"/>
          <p:cNvSpPr txBox="1">
            <a:spLocks noChangeArrowheads="1"/>
          </p:cNvSpPr>
          <p:nvPr/>
        </p:nvSpPr>
        <p:spPr bwMode="auto">
          <a:xfrm>
            <a:off x="620059" y="1750441"/>
            <a:ext cx="267252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Create an event</a:t>
            </a:r>
          </a:p>
        </p:txBody>
      </p:sp>
    </p:spTree>
    <p:extLst>
      <p:ext uri="{BB962C8B-B14F-4D97-AF65-F5344CB8AC3E}">
        <p14:creationId xmlns:p14="http://schemas.microsoft.com/office/powerpoint/2010/main" val="32680237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09800"/>
            <a:ext cx="8305801" cy="4146550"/>
          </a:xfrm>
          <a:ln w="28575" cmpd="sng">
            <a:solidFill>
              <a:srgbClr val="800000"/>
            </a:solidFill>
          </a:ln>
        </p:spPr>
        <p:txBody>
          <a:bodyPr>
            <a:noAutofit/>
          </a:bodyPr>
          <a:lstStyle/>
          <a:p>
            <a:r>
              <a:rPr lang="en-US" sz="2400" dirty="0" smtClean="0"/>
              <a:t>Simple </a:t>
            </a:r>
            <a:r>
              <a:rPr lang="en-US" sz="2400" dirty="0"/>
              <a:t>artificial portfolio shocks are </a:t>
            </a:r>
            <a:r>
              <a:rPr lang="en-US" sz="2400" dirty="0" smtClean="0"/>
              <a:t>created</a:t>
            </a:r>
            <a:endParaRPr lang="en-US" sz="2400" dirty="0"/>
          </a:p>
          <a:p>
            <a:r>
              <a:rPr lang="en-US" sz="2400" dirty="0" smtClean="0"/>
              <a:t>At </a:t>
            </a:r>
            <a:r>
              <a:rPr lang="en-US" sz="2400" dirty="0"/>
              <a:t>most a few risk factors are </a:t>
            </a:r>
            <a:r>
              <a:rPr lang="en-US" sz="2400" dirty="0" smtClean="0"/>
              <a:t>shocked</a:t>
            </a:r>
            <a:endParaRPr lang="en-US" sz="2400" dirty="0"/>
          </a:p>
          <a:p>
            <a:r>
              <a:rPr lang="en-US" sz="2400" dirty="0" smtClean="0"/>
              <a:t>Several </a:t>
            </a:r>
            <a:r>
              <a:rPr lang="en-US" sz="2400" dirty="0"/>
              <a:t>strengths of shocks are considered (volatility determines the range</a:t>
            </a:r>
            <a:r>
              <a:rPr lang="en-US" sz="2400" dirty="0" smtClean="0"/>
              <a:t>)</a:t>
            </a:r>
            <a:endParaRPr lang="en-US" sz="2400" dirty="0"/>
          </a:p>
          <a:p>
            <a:r>
              <a:rPr lang="en-US" sz="2400" dirty="0" smtClean="0"/>
              <a:t>Correlation </a:t>
            </a:r>
            <a:r>
              <a:rPr lang="en-US" sz="2400" dirty="0"/>
              <a:t>is </a:t>
            </a:r>
            <a:r>
              <a:rPr lang="en-US" sz="2400" dirty="0" smtClean="0"/>
              <a:t>ignored</a:t>
            </a:r>
            <a:endParaRPr lang="en-US" sz="2400" dirty="0"/>
          </a:p>
          <a:p>
            <a:r>
              <a:rPr lang="en-US" sz="2400" dirty="0" smtClean="0"/>
              <a:t>They </a:t>
            </a:r>
            <a:r>
              <a:rPr lang="en-US" sz="2400" dirty="0"/>
              <a:t>only provide a partial </a:t>
            </a:r>
            <a:r>
              <a:rPr lang="en-US" sz="2400" dirty="0" smtClean="0"/>
              <a:t>picture</a:t>
            </a:r>
            <a:endParaRPr lang="en-US" sz="2400" dirty="0"/>
          </a:p>
          <a:p>
            <a:pPr marL="0" indent="0">
              <a:buNone/>
            </a:pPr>
            <a:r>
              <a:rPr lang="en-US" sz="2400" dirty="0" smtClean="0"/>
              <a:t>		Care </a:t>
            </a:r>
            <a:r>
              <a:rPr lang="en-US" sz="2400" dirty="0"/>
              <a:t>with </a:t>
            </a:r>
            <a:r>
              <a:rPr lang="en-US" sz="2400" dirty="0" smtClean="0"/>
              <a:t>interpretation</a:t>
            </a:r>
            <a:r>
              <a:rPr lang="en-US" sz="2400" dirty="0"/>
              <a:t>!</a:t>
            </a:r>
            <a:br>
              <a:rPr lang="en-US" sz="2400" dirty="0"/>
            </a:br>
            <a:r>
              <a:rPr lang="en-US" sz="2400" dirty="0" smtClean="0"/>
              <a:t>		</a:t>
            </a:r>
            <a:r>
              <a:rPr lang="en-US" sz="1800" dirty="0" smtClean="0"/>
              <a:t>E.g</a:t>
            </a:r>
            <a:r>
              <a:rPr lang="en-US" sz="1800" dirty="0"/>
              <a:t>. a 10% drop in equity prices</a:t>
            </a:r>
            <a:br>
              <a:rPr lang="en-US" sz="18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en-US" sz="2400" dirty="0"/>
              <a:t/>
            </a:r>
            <a:br>
              <a:rPr lang="en-US" sz="2400" dirty="0"/>
            </a:br>
            <a:r>
              <a:rPr lang="pt-BR" sz="2400" dirty="0"/>
              <a:t/>
            </a:r>
            <a:br>
              <a:rPr lang="pt-BR" sz="2400" dirty="0"/>
            </a:br>
            <a:r>
              <a:rPr lang="pt-BR" sz="2400" dirty="0"/>
              <a:t/>
            </a:r>
            <a:br>
              <a:rPr lang="pt-BR" sz="2400" dirty="0"/>
            </a:br>
            <a:r>
              <a:rPr lang="en-US" sz="2400" dirty="0"/>
              <a:t/>
            </a:r>
            <a:br>
              <a:rPr lang="en-US" sz="2400" dirty="0"/>
            </a:br>
            <a:r>
              <a:rPr lang="en-US" sz="2400" dirty="0"/>
              <a:t/>
            </a:r>
            <a:br>
              <a:rPr lang="en-US" sz="2400" dirty="0"/>
            </a:br>
            <a:endParaRPr lang="en-US" sz="2400"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11</a:t>
            </a:fld>
            <a:endParaRPr lang="en-US"/>
          </a:p>
        </p:txBody>
      </p:sp>
      <p:sp>
        <p:nvSpPr>
          <p:cNvPr id="6" name="TextBox 4"/>
          <p:cNvSpPr txBox="1">
            <a:spLocks noChangeArrowheads="1"/>
          </p:cNvSpPr>
          <p:nvPr/>
        </p:nvSpPr>
        <p:spPr bwMode="auto">
          <a:xfrm>
            <a:off x="620059" y="1750441"/>
            <a:ext cx="157286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Sensitivity</a:t>
            </a:r>
            <a:endParaRPr lang="en-US" sz="2400" dirty="0">
              <a:solidFill>
                <a:schemeClr val="bg1"/>
              </a:solidFill>
              <a:latin typeface="+mn-lt"/>
            </a:endParaRPr>
          </a:p>
        </p:txBody>
      </p:sp>
    </p:spTree>
    <p:extLst>
      <p:ext uri="{BB962C8B-B14F-4D97-AF65-F5344CB8AC3E}">
        <p14:creationId xmlns:p14="http://schemas.microsoft.com/office/powerpoint/2010/main" val="7537279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09800"/>
            <a:ext cx="8305801" cy="4146550"/>
          </a:xfrm>
          <a:ln w="28575" cmpd="sng">
            <a:solidFill>
              <a:srgbClr val="800000"/>
            </a:solidFill>
          </a:ln>
        </p:spPr>
        <p:txBody>
          <a:bodyPr>
            <a:noAutofit/>
          </a:bodyPr>
          <a:lstStyle/>
          <a:p>
            <a:r>
              <a:rPr lang="en-US" sz="2400" dirty="0"/>
              <a:t>To calculate risk capital:</a:t>
            </a:r>
          </a:p>
          <a:p>
            <a:pPr lvl="1"/>
            <a:r>
              <a:rPr lang="en-US" sz="2200" dirty="0" smtClean="0"/>
              <a:t>± 8</a:t>
            </a:r>
            <a:r>
              <a:rPr lang="en-US" sz="2200" dirty="0"/>
              <a:t>% for equity indices &amp; FX rates</a:t>
            </a:r>
          </a:p>
          <a:p>
            <a:pPr lvl="1"/>
            <a:r>
              <a:rPr lang="en-US" sz="2200" dirty="0"/>
              <a:t>± </a:t>
            </a:r>
            <a:r>
              <a:rPr lang="en-US" sz="2200" dirty="0" smtClean="0"/>
              <a:t>15</a:t>
            </a:r>
            <a:r>
              <a:rPr lang="en-US" sz="2200" dirty="0"/>
              <a:t>% for commodities</a:t>
            </a:r>
          </a:p>
          <a:p>
            <a:pPr lvl="1"/>
            <a:r>
              <a:rPr lang="en-US" sz="2200" dirty="0"/>
              <a:t>± </a:t>
            </a:r>
            <a:r>
              <a:rPr lang="en-US" sz="2200" dirty="0" smtClean="0"/>
              <a:t>100 </a:t>
            </a:r>
            <a:r>
              <a:rPr lang="en-US" sz="2200" dirty="0"/>
              <a:t>basis points for the short maturity interest rates</a:t>
            </a:r>
          </a:p>
          <a:p>
            <a:pPr lvl="1"/>
            <a:r>
              <a:rPr lang="en-US" sz="2200" dirty="0"/>
              <a:t>± </a:t>
            </a:r>
            <a:r>
              <a:rPr lang="en-US" sz="2200" dirty="0" smtClean="0"/>
              <a:t>60 </a:t>
            </a:r>
            <a:r>
              <a:rPr lang="en-US" sz="2200" dirty="0"/>
              <a:t>basis points for the long maturity interest rates</a:t>
            </a:r>
          </a:p>
          <a:p>
            <a:r>
              <a:rPr lang="en-US" sz="2400" dirty="0" smtClean="0"/>
              <a:t>Volatility </a:t>
            </a:r>
            <a:r>
              <a:rPr lang="en-US" sz="2400" dirty="0"/>
              <a:t>shifts (to the volatility term structure):</a:t>
            </a:r>
          </a:p>
          <a:p>
            <a:pPr lvl="1"/>
            <a:r>
              <a:rPr lang="en-US" sz="2200" dirty="0"/>
              <a:t>Large shifts ± </a:t>
            </a:r>
            <a:r>
              <a:rPr lang="en-US" sz="2200" dirty="0" smtClean="0"/>
              <a:t>30</a:t>
            </a:r>
            <a:r>
              <a:rPr lang="en-US" sz="2200" dirty="0"/>
              <a:t>%) for very short maturities</a:t>
            </a:r>
          </a:p>
          <a:p>
            <a:pPr lvl="1"/>
            <a:r>
              <a:rPr lang="en-US" sz="2200" dirty="0"/>
              <a:t>Smaller shift for longer maturities</a:t>
            </a:r>
          </a:p>
          <a:p>
            <a:pPr lvl="1"/>
            <a:r>
              <a:rPr lang="en-US" sz="2000" dirty="0"/>
              <a:t>± </a:t>
            </a:r>
            <a:r>
              <a:rPr lang="en-US" sz="2200" dirty="0" smtClean="0"/>
              <a:t>8</a:t>
            </a:r>
            <a:r>
              <a:rPr lang="en-US" sz="2200" dirty="0"/>
              <a:t>% for 1 year and </a:t>
            </a:r>
            <a:r>
              <a:rPr lang="en-US" sz="2000" dirty="0"/>
              <a:t>± </a:t>
            </a:r>
            <a:r>
              <a:rPr lang="en-US" sz="2200" dirty="0" smtClean="0"/>
              <a:t>3</a:t>
            </a:r>
            <a:r>
              <a:rPr lang="en-US" sz="2200" dirty="0"/>
              <a:t>% for 5 years)</a:t>
            </a:r>
            <a:br>
              <a:rPr lang="en-US" sz="2200" dirty="0"/>
            </a:br>
            <a:r>
              <a:rPr lang="en-US" sz="2200" dirty="0"/>
              <a:t/>
            </a:r>
            <a:br>
              <a:rPr lang="en-US" sz="2200" dirty="0"/>
            </a:br>
            <a:r>
              <a:rPr lang="en-US" sz="2200" dirty="0"/>
              <a:t/>
            </a:r>
            <a:br>
              <a:rPr lang="en-US" sz="2200" dirty="0"/>
            </a:br>
            <a:r>
              <a:rPr lang="pt-BR" sz="2200" dirty="0"/>
              <a:t/>
            </a:r>
            <a:br>
              <a:rPr lang="pt-BR" sz="2200" dirty="0"/>
            </a:br>
            <a:r>
              <a:rPr lang="pt-BR" sz="2200" dirty="0"/>
              <a:t/>
            </a:r>
            <a:br>
              <a:rPr lang="pt-BR" sz="2200" dirty="0"/>
            </a:br>
            <a:r>
              <a:rPr lang="en-US" sz="2200" dirty="0"/>
              <a:t/>
            </a:r>
            <a:br>
              <a:rPr lang="en-US" sz="2200" dirty="0"/>
            </a:br>
            <a:r>
              <a:rPr lang="en-US" sz="2200" dirty="0"/>
              <a:t/>
            </a:r>
            <a:br>
              <a:rPr lang="en-US" sz="2200" dirty="0"/>
            </a:br>
            <a:endParaRPr lang="en-US" sz="2200"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12</a:t>
            </a:fld>
            <a:endParaRPr lang="en-US"/>
          </a:p>
        </p:txBody>
      </p:sp>
      <p:sp>
        <p:nvSpPr>
          <p:cNvPr id="6" name="TextBox 4"/>
          <p:cNvSpPr txBox="1">
            <a:spLocks noChangeArrowheads="1"/>
          </p:cNvSpPr>
          <p:nvPr/>
        </p:nvSpPr>
        <p:spPr bwMode="auto">
          <a:xfrm>
            <a:off x="620059" y="1750441"/>
            <a:ext cx="4688904"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Regulators Recommendations</a:t>
            </a:r>
          </a:p>
        </p:txBody>
      </p:sp>
    </p:spTree>
    <p:extLst>
      <p:ext uri="{BB962C8B-B14F-4D97-AF65-F5344CB8AC3E}">
        <p14:creationId xmlns:p14="http://schemas.microsoft.com/office/powerpoint/2010/main" val="152670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58279"/>
            <a:ext cx="8305801" cy="4146550"/>
          </a:xfrm>
          <a:ln w="28575" cmpd="sng">
            <a:solidFill>
              <a:srgbClr val="800000"/>
            </a:solidFill>
          </a:ln>
        </p:spPr>
        <p:txBody>
          <a:bodyPr>
            <a:noAutofit/>
          </a:bodyPr>
          <a:lstStyle/>
          <a:p>
            <a:pPr marL="0" indent="0">
              <a:buNone/>
            </a:pPr>
            <a:r>
              <a:rPr lang="en-US" sz="1800" dirty="0" smtClean="0"/>
              <a:t/>
            </a:r>
            <a:br>
              <a:rPr lang="en-US" sz="18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en-US" sz="2400" dirty="0" smtClean="0"/>
              <a:t/>
            </a:r>
            <a:br>
              <a:rPr lang="en-US" sz="2400" dirty="0" smtClean="0"/>
            </a:br>
            <a:r>
              <a:rPr lang="pt-BR" sz="2400" dirty="0" smtClean="0"/>
              <a:t/>
            </a:r>
            <a:br>
              <a:rPr lang="pt-BR" sz="2400" dirty="0" smtClean="0"/>
            </a:br>
            <a:r>
              <a:rPr lang="pt-BR" sz="2400" dirty="0" smtClean="0"/>
              <a:t/>
            </a:r>
            <a:br>
              <a:rPr lang="pt-BR" sz="2400" dirty="0" smtClean="0"/>
            </a:br>
            <a:r>
              <a:rPr lang="en-US" sz="2400" dirty="0" smtClean="0"/>
              <a:t/>
            </a:r>
            <a:br>
              <a:rPr lang="en-US" sz="2400" dirty="0" smtClean="0"/>
            </a:br>
            <a:r>
              <a:rPr lang="en-US" sz="2400" dirty="0" smtClean="0"/>
              <a:t/>
            </a:r>
            <a:br>
              <a:rPr lang="en-US" sz="2400" dirty="0" smtClean="0"/>
            </a:br>
            <a:endParaRPr lang="en-US" sz="2400"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13</a:t>
            </a:fld>
            <a:endParaRPr lang="en-US"/>
          </a:p>
        </p:txBody>
      </p:sp>
      <p:sp>
        <p:nvSpPr>
          <p:cNvPr id="6" name="TextBox 4"/>
          <p:cNvSpPr txBox="1">
            <a:spLocks noChangeArrowheads="1"/>
          </p:cNvSpPr>
          <p:nvPr/>
        </p:nvSpPr>
        <p:spPr bwMode="auto">
          <a:xfrm>
            <a:off x="620059" y="1796614"/>
            <a:ext cx="363272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Approach Comparison</a:t>
            </a:r>
            <a:endParaRPr lang="en-US" sz="2400" dirty="0">
              <a:solidFill>
                <a:schemeClr val="bg1"/>
              </a:solidFill>
              <a:latin typeface="+mn-lt"/>
            </a:endParaRPr>
          </a:p>
        </p:txBody>
      </p:sp>
      <p:graphicFrame>
        <p:nvGraphicFramePr>
          <p:cNvPr id="7" name="Table 6"/>
          <p:cNvGraphicFramePr>
            <a:graphicFrameLocks noGrp="1"/>
          </p:cNvGraphicFramePr>
          <p:nvPr>
            <p:extLst>
              <p:ext uri="{D42A27DB-BD31-4B8C-83A1-F6EECF244321}">
                <p14:modId xmlns:p14="http://schemas.microsoft.com/office/powerpoint/2010/main" val="1177277851"/>
              </p:ext>
            </p:extLst>
          </p:nvPr>
        </p:nvGraphicFramePr>
        <p:xfrm>
          <a:off x="620059" y="2313839"/>
          <a:ext cx="7996156" cy="4042511"/>
        </p:xfrm>
        <a:graphic>
          <a:graphicData uri="http://schemas.openxmlformats.org/drawingml/2006/table">
            <a:tbl>
              <a:tblPr firstRow="1" bandRow="1">
                <a:tableStyleId>{5C22544A-7EE6-4342-B048-85BDC9FD1C3A}</a:tableStyleId>
              </a:tblPr>
              <a:tblGrid>
                <a:gridCol w="1999039"/>
                <a:gridCol w="1999039"/>
                <a:gridCol w="1645988"/>
                <a:gridCol w="2352090"/>
              </a:tblGrid>
              <a:tr h="350123">
                <a:tc>
                  <a:txBody>
                    <a:bodyPr/>
                    <a:lstStyle/>
                    <a:p>
                      <a:r>
                        <a:rPr lang="en-US" sz="1600" dirty="0" smtClean="0"/>
                        <a:t>Approach</a:t>
                      </a:r>
                      <a:endParaRPr lang="en-US" sz="1600" dirty="0"/>
                    </a:p>
                  </a:txBody>
                  <a:tcPr/>
                </a:tc>
                <a:tc>
                  <a:txBody>
                    <a:bodyPr/>
                    <a:lstStyle/>
                    <a:p>
                      <a:r>
                        <a:rPr lang="en-US" sz="1600" dirty="0" smtClean="0"/>
                        <a:t>Description </a:t>
                      </a:r>
                      <a:endParaRPr lang="en-US" sz="1600" dirty="0"/>
                    </a:p>
                  </a:txBody>
                  <a:tcPr/>
                </a:tc>
                <a:tc>
                  <a:txBody>
                    <a:bodyPr/>
                    <a:lstStyle/>
                    <a:p>
                      <a:r>
                        <a:rPr lang="en-US" sz="1600" dirty="0" smtClean="0"/>
                        <a:t>Advantages </a:t>
                      </a:r>
                      <a:endParaRPr lang="en-US" sz="1600" dirty="0"/>
                    </a:p>
                  </a:txBody>
                  <a:tcPr/>
                </a:tc>
                <a:tc>
                  <a:txBody>
                    <a:bodyPr/>
                    <a:lstStyle/>
                    <a:p>
                      <a:r>
                        <a:rPr lang="en-US" sz="1600" dirty="0" smtClean="0"/>
                        <a:t>Disadvantages</a:t>
                      </a:r>
                      <a:endParaRPr lang="en-US" sz="1600" dirty="0"/>
                    </a:p>
                  </a:txBody>
                  <a:tcPr/>
                </a:tc>
              </a:tr>
              <a:tr h="1554598">
                <a:tc>
                  <a:txBody>
                    <a:bodyPr/>
                    <a:lstStyle/>
                    <a:p>
                      <a:r>
                        <a:rPr lang="en-US" sz="1600" i="0" kern="1200" dirty="0" smtClean="0">
                          <a:solidFill>
                            <a:schemeClr val="dk1"/>
                          </a:solidFill>
                          <a:effectLst/>
                          <a:latin typeface="+mn-lt"/>
                          <a:ea typeface="+mn-ea"/>
                          <a:cs typeface="+mn-cs"/>
                        </a:rPr>
                        <a:t>Historical</a:t>
                      </a:r>
                      <a:br>
                        <a:rPr lang="en-US" sz="1600" i="0" kern="1200" dirty="0" smtClean="0">
                          <a:solidFill>
                            <a:schemeClr val="dk1"/>
                          </a:solidFill>
                          <a:effectLst/>
                          <a:latin typeface="+mn-lt"/>
                          <a:ea typeface="+mn-ea"/>
                          <a:cs typeface="+mn-cs"/>
                        </a:rPr>
                      </a:br>
                      <a:r>
                        <a:rPr lang="en-US" sz="1600" i="0" kern="1200" dirty="0" smtClean="0">
                          <a:solidFill>
                            <a:schemeClr val="dk1"/>
                          </a:solidFill>
                          <a:effectLst/>
                          <a:latin typeface="+mn-lt"/>
                          <a:ea typeface="+mn-ea"/>
                          <a:cs typeface="+mn-cs"/>
                        </a:rPr>
                        <a:t>scenarios</a:t>
                      </a:r>
                      <a:endParaRPr lang="en-US" sz="1600" dirty="0"/>
                    </a:p>
                  </a:txBody>
                  <a:tcPr/>
                </a:tc>
                <a:tc>
                  <a:txBody>
                    <a:bodyPr/>
                    <a:lstStyle/>
                    <a:p>
                      <a:r>
                        <a:rPr lang="en-US" sz="1600" i="0" kern="1200" dirty="0" smtClean="0">
                          <a:solidFill>
                            <a:schemeClr val="dk1"/>
                          </a:solidFill>
                          <a:effectLst/>
                          <a:latin typeface="+mn-lt"/>
                          <a:ea typeface="+mn-ea"/>
                          <a:cs typeface="+mn-cs"/>
                        </a:rPr>
                        <a:t>Repeat crisis</a:t>
                      </a:r>
                      <a:br>
                        <a:rPr lang="en-US" sz="1600" i="0" kern="1200" dirty="0" smtClean="0">
                          <a:solidFill>
                            <a:schemeClr val="dk1"/>
                          </a:solidFill>
                          <a:effectLst/>
                          <a:latin typeface="+mn-lt"/>
                          <a:ea typeface="+mn-ea"/>
                          <a:cs typeface="+mn-cs"/>
                        </a:rPr>
                      </a:br>
                      <a:r>
                        <a:rPr lang="en-US" sz="1600" i="0" kern="1200" dirty="0" smtClean="0">
                          <a:solidFill>
                            <a:schemeClr val="dk1"/>
                          </a:solidFill>
                          <a:effectLst/>
                          <a:latin typeface="+mn-lt"/>
                          <a:ea typeface="+mn-ea"/>
                          <a:cs typeface="+mn-cs"/>
                        </a:rPr>
                        <a:t/>
                      </a:r>
                      <a:br>
                        <a:rPr lang="en-US" sz="1600" i="0" kern="1200" dirty="0" smtClean="0">
                          <a:solidFill>
                            <a:schemeClr val="dk1"/>
                          </a:solidFill>
                          <a:effectLst/>
                          <a:latin typeface="+mn-lt"/>
                          <a:ea typeface="+mn-ea"/>
                          <a:cs typeface="+mn-cs"/>
                        </a:rPr>
                      </a:br>
                      <a:endParaRPr lang="en-US" sz="1600" dirty="0"/>
                    </a:p>
                  </a:txBody>
                  <a:tcPr/>
                </a:tc>
                <a:tc>
                  <a:txBody>
                    <a:bodyPr/>
                    <a:lstStyle/>
                    <a:p>
                      <a:r>
                        <a:rPr lang="en-US" sz="1600" i="0" kern="1200" dirty="0" smtClean="0">
                          <a:solidFill>
                            <a:schemeClr val="dk1"/>
                          </a:solidFill>
                          <a:effectLst/>
                          <a:latin typeface="+mn-lt"/>
                          <a:ea typeface="+mn-ea"/>
                          <a:cs typeface="+mn-cs"/>
                        </a:rPr>
                        <a:t>Taken from history</a:t>
                      </a:r>
                      <a:br>
                        <a:rPr lang="en-US" sz="1600" i="0" kern="1200" dirty="0" smtClean="0">
                          <a:solidFill>
                            <a:schemeClr val="dk1"/>
                          </a:solidFill>
                          <a:effectLst/>
                          <a:latin typeface="+mn-lt"/>
                          <a:ea typeface="+mn-ea"/>
                          <a:cs typeface="+mn-cs"/>
                        </a:rPr>
                      </a:br>
                      <a:endParaRPr lang="en-US" sz="1600" dirty="0"/>
                    </a:p>
                  </a:txBody>
                  <a:tcPr/>
                </a:tc>
                <a:tc>
                  <a:txBody>
                    <a:bodyPr/>
                    <a:lstStyle/>
                    <a:p>
                      <a:pPr marL="285750" indent="-285750">
                        <a:buFont typeface="Arial"/>
                        <a:buChar char="•"/>
                      </a:pPr>
                      <a:r>
                        <a:rPr lang="en-US" sz="1600" i="0" kern="1200" dirty="0" smtClean="0">
                          <a:solidFill>
                            <a:schemeClr val="dk1"/>
                          </a:solidFill>
                          <a:effectLst/>
                          <a:latin typeface="+mn-lt"/>
                          <a:ea typeface="+mn-ea"/>
                          <a:cs typeface="+mn-cs"/>
                        </a:rPr>
                        <a:t>Many possible    shocks</a:t>
                      </a:r>
                    </a:p>
                    <a:p>
                      <a:pPr marL="285750" indent="-285750">
                        <a:buFont typeface="Arial"/>
                        <a:buChar char="•"/>
                      </a:pPr>
                      <a:r>
                        <a:rPr lang="en-US" sz="1600" i="0" kern="1200" dirty="0" smtClean="0">
                          <a:solidFill>
                            <a:schemeClr val="dk1"/>
                          </a:solidFill>
                          <a:effectLst/>
                          <a:latin typeface="+mn-lt"/>
                          <a:ea typeface="+mn-ea"/>
                          <a:cs typeface="+mn-cs"/>
                        </a:rPr>
                        <a:t>Difficult to interpret</a:t>
                      </a:r>
                      <a:br>
                        <a:rPr lang="en-US" sz="1600" i="0" kern="1200" dirty="0" smtClean="0">
                          <a:solidFill>
                            <a:schemeClr val="dk1"/>
                          </a:solidFill>
                          <a:effectLst/>
                          <a:latin typeface="+mn-lt"/>
                          <a:ea typeface="+mn-ea"/>
                          <a:cs typeface="+mn-cs"/>
                        </a:rPr>
                      </a:br>
                      <a:r>
                        <a:rPr lang="en-US" sz="1600" i="0" kern="1200" dirty="0" smtClean="0">
                          <a:solidFill>
                            <a:schemeClr val="dk1"/>
                          </a:solidFill>
                          <a:effectLst/>
                          <a:latin typeface="+mn-lt"/>
                          <a:ea typeface="+mn-ea"/>
                          <a:cs typeface="+mn-cs"/>
                        </a:rPr>
                        <a:t>No guarantee that this is the worst case</a:t>
                      </a:r>
                      <a:endParaRPr lang="en-US" sz="1600" dirty="0"/>
                    </a:p>
                  </a:txBody>
                  <a:tcPr/>
                </a:tc>
              </a:tr>
              <a:tr h="721111">
                <a:tc rowSpan="3">
                  <a:txBody>
                    <a:bodyPr/>
                    <a:lstStyle/>
                    <a:p>
                      <a:r>
                        <a:rPr lang="en-US" sz="1600" i="0" kern="1200" dirty="0" smtClean="0">
                          <a:solidFill>
                            <a:schemeClr val="dk1"/>
                          </a:solidFill>
                          <a:effectLst/>
                          <a:latin typeface="+mn-lt"/>
                          <a:ea typeface="+mn-ea"/>
                          <a:cs typeface="+mn-cs"/>
                        </a:rPr>
                        <a:t>Hypothetical</a:t>
                      </a:r>
                      <a:br>
                        <a:rPr lang="en-US" sz="1600" i="0" kern="1200" dirty="0" smtClean="0">
                          <a:solidFill>
                            <a:schemeClr val="dk1"/>
                          </a:solidFill>
                          <a:effectLst/>
                          <a:latin typeface="+mn-lt"/>
                          <a:ea typeface="+mn-ea"/>
                          <a:cs typeface="+mn-cs"/>
                        </a:rPr>
                      </a:br>
                      <a:r>
                        <a:rPr lang="en-US" sz="1600" i="0" kern="1200" dirty="0" smtClean="0">
                          <a:solidFill>
                            <a:schemeClr val="dk1"/>
                          </a:solidFill>
                          <a:effectLst/>
                          <a:latin typeface="+mn-lt"/>
                          <a:ea typeface="+mn-ea"/>
                          <a:cs typeface="+mn-cs"/>
                        </a:rPr>
                        <a:t>scenarios</a:t>
                      </a:r>
                      <a:br>
                        <a:rPr lang="en-US" sz="1600" i="0" kern="1200" dirty="0" smtClean="0">
                          <a:solidFill>
                            <a:schemeClr val="dk1"/>
                          </a:solidFill>
                          <a:effectLst/>
                          <a:latin typeface="+mn-lt"/>
                          <a:ea typeface="+mn-ea"/>
                          <a:cs typeface="+mn-cs"/>
                        </a:rPr>
                      </a:br>
                      <a:endParaRPr lang="en-US" sz="1400" dirty="0"/>
                    </a:p>
                  </a:txBody>
                  <a:tcPr/>
                </a:tc>
                <a:tc>
                  <a:txBody>
                    <a:bodyPr/>
                    <a:lstStyle/>
                    <a:p>
                      <a:r>
                        <a:rPr lang="en-US" sz="1600" i="0" kern="1200" dirty="0" smtClean="0">
                          <a:solidFill>
                            <a:schemeClr val="dk1"/>
                          </a:solidFill>
                          <a:effectLst/>
                          <a:latin typeface="+mn-lt"/>
                          <a:ea typeface="+mn-ea"/>
                          <a:cs typeface="+mn-cs"/>
                        </a:rPr>
                        <a:t>Covariance matrix</a:t>
                      </a:r>
                      <a:endParaRPr lang="en-US" sz="1400" dirty="0"/>
                    </a:p>
                  </a:txBody>
                  <a:tcPr/>
                </a:tc>
                <a:tc>
                  <a:txBody>
                    <a:bodyPr/>
                    <a:lstStyle/>
                    <a:p>
                      <a:r>
                        <a:rPr lang="en-US" sz="1400" i="0" kern="1200" dirty="0" smtClean="0">
                          <a:solidFill>
                            <a:schemeClr val="dk1"/>
                          </a:solidFill>
                          <a:effectLst/>
                          <a:latin typeface="+mn-lt"/>
                          <a:ea typeface="+mn-ea"/>
                          <a:cs typeface="+mn-cs"/>
                        </a:rPr>
                        <a:t>Easy </a:t>
                      </a:r>
                      <a:endParaRPr lang="en-US" sz="1400" dirty="0"/>
                    </a:p>
                  </a:txBody>
                  <a:tcPr/>
                </a:tc>
                <a:tc>
                  <a:txBody>
                    <a:bodyPr/>
                    <a:lstStyle/>
                    <a:p>
                      <a:r>
                        <a:rPr lang="en-US" sz="1400" i="0" kern="1200" dirty="0" smtClean="0">
                          <a:solidFill>
                            <a:schemeClr val="dk1"/>
                          </a:solidFill>
                          <a:effectLst/>
                          <a:latin typeface="+mn-lt"/>
                          <a:ea typeface="+mn-ea"/>
                          <a:cs typeface="+mn-cs"/>
                        </a:rPr>
                        <a:t>Mixed empirical support</a:t>
                      </a:r>
                      <a:endParaRPr lang="en-US" sz="1400" dirty="0"/>
                    </a:p>
                  </a:txBody>
                  <a:tcPr/>
                </a:tc>
              </a:tr>
              <a:tr h="837516">
                <a:tc vMerge="1">
                  <a:txBody>
                    <a:bodyPr/>
                    <a:lstStyle/>
                    <a:p>
                      <a:endParaRPr lang="en-US"/>
                    </a:p>
                  </a:txBody>
                  <a:tcPr/>
                </a:tc>
                <a:tc>
                  <a:txBody>
                    <a:bodyPr/>
                    <a:lstStyle/>
                    <a:p>
                      <a:r>
                        <a:rPr lang="en-US" sz="1600" i="0" kern="1200" dirty="0" smtClean="0">
                          <a:solidFill>
                            <a:schemeClr val="dk1"/>
                          </a:solidFill>
                          <a:effectLst/>
                          <a:latin typeface="+mn-lt"/>
                          <a:ea typeface="+mn-ea"/>
                          <a:cs typeface="+mn-cs"/>
                        </a:rPr>
                        <a:t>Create event</a:t>
                      </a:r>
                      <a:endParaRPr lang="en-US" sz="1400" dirty="0"/>
                    </a:p>
                  </a:txBody>
                  <a:tcPr/>
                </a:tc>
                <a:tc>
                  <a:txBody>
                    <a:bodyPr/>
                    <a:lstStyle/>
                    <a:p>
                      <a:r>
                        <a:rPr lang="en-US" sz="1600" i="0" kern="1200" dirty="0" smtClean="0">
                          <a:solidFill>
                            <a:schemeClr val="dk1"/>
                          </a:solidFill>
                          <a:effectLst/>
                          <a:latin typeface="+mn-lt"/>
                          <a:ea typeface="+mn-ea"/>
                          <a:cs typeface="+mn-cs"/>
                        </a:rPr>
                        <a:t>Flexible</a:t>
                      </a:r>
                      <a:br>
                        <a:rPr lang="en-US" sz="1600" i="0" kern="1200" dirty="0" smtClean="0">
                          <a:solidFill>
                            <a:schemeClr val="dk1"/>
                          </a:solidFill>
                          <a:effectLst/>
                          <a:latin typeface="+mn-lt"/>
                          <a:ea typeface="+mn-ea"/>
                          <a:cs typeface="+mn-cs"/>
                        </a:rPr>
                      </a:br>
                      <a:endParaRPr lang="en-US" sz="1400" dirty="0"/>
                    </a:p>
                  </a:txBody>
                  <a:tcPr/>
                </a:tc>
                <a:tc>
                  <a:txBody>
                    <a:bodyPr/>
                    <a:lstStyle/>
                    <a:p>
                      <a:r>
                        <a:rPr lang="en-US" sz="1600" i="0" kern="1200" dirty="0" smtClean="0">
                          <a:solidFill>
                            <a:schemeClr val="dk1"/>
                          </a:solidFill>
                          <a:effectLst/>
                          <a:latin typeface="+mn-lt"/>
                          <a:ea typeface="+mn-ea"/>
                          <a:cs typeface="+mn-cs"/>
                        </a:rPr>
                        <a:t>No guarantee that this is the worst case</a:t>
                      </a:r>
                      <a:br>
                        <a:rPr lang="en-US" sz="1600" i="0" kern="1200" dirty="0" smtClean="0">
                          <a:solidFill>
                            <a:schemeClr val="dk1"/>
                          </a:solidFill>
                          <a:effectLst/>
                          <a:latin typeface="+mn-lt"/>
                          <a:ea typeface="+mn-ea"/>
                          <a:cs typeface="+mn-cs"/>
                        </a:rPr>
                      </a:br>
                      <a:endParaRPr lang="en-US" sz="1400" dirty="0"/>
                    </a:p>
                  </a:txBody>
                  <a:tcPr/>
                </a:tc>
              </a:tr>
              <a:tr h="579163">
                <a:tc vMerge="1">
                  <a:txBody>
                    <a:bodyPr/>
                    <a:lstStyle/>
                    <a:p>
                      <a:endParaRPr lang="en-US"/>
                    </a:p>
                  </a:txBody>
                  <a:tcPr/>
                </a:tc>
                <a:tc>
                  <a:txBody>
                    <a:bodyPr/>
                    <a:lstStyle/>
                    <a:p>
                      <a:r>
                        <a:rPr lang="en-US" sz="1600" i="0" kern="1200" dirty="0" smtClean="0">
                          <a:solidFill>
                            <a:schemeClr val="dk1"/>
                          </a:solidFill>
                          <a:effectLst/>
                          <a:latin typeface="+mn-lt"/>
                          <a:ea typeface="+mn-ea"/>
                          <a:cs typeface="+mn-cs"/>
                        </a:rPr>
                        <a:t>Sensitivity analysis</a:t>
                      </a:r>
                      <a:endParaRPr lang="en-US" sz="1400" dirty="0"/>
                    </a:p>
                  </a:txBody>
                  <a:tcPr/>
                </a:tc>
                <a:tc>
                  <a:txBody>
                    <a:bodyPr/>
                    <a:lstStyle/>
                    <a:p>
                      <a:r>
                        <a:rPr lang="en-US" sz="1600" i="0" kern="1200" dirty="0" smtClean="0">
                          <a:solidFill>
                            <a:schemeClr val="dk1"/>
                          </a:solidFill>
                          <a:effectLst/>
                          <a:latin typeface="+mn-lt"/>
                          <a:ea typeface="+mn-ea"/>
                          <a:cs typeface="+mn-cs"/>
                        </a:rPr>
                        <a:t>Detailed</a:t>
                      </a:r>
                      <a:endParaRPr lang="en-US" sz="1400" dirty="0"/>
                    </a:p>
                  </a:txBody>
                  <a:tcPr/>
                </a:tc>
                <a:tc>
                  <a:txBody>
                    <a:bodyPr/>
                    <a:lstStyle/>
                    <a:p>
                      <a:r>
                        <a:rPr lang="en-US" sz="1600" i="0" kern="1200" dirty="0" smtClean="0">
                          <a:solidFill>
                            <a:schemeClr val="dk1"/>
                          </a:solidFill>
                          <a:effectLst/>
                          <a:latin typeface="+mn-lt"/>
                          <a:ea typeface="+mn-ea"/>
                          <a:cs typeface="+mn-cs"/>
                        </a:rPr>
                        <a:t>Limited risk information</a:t>
                      </a:r>
                      <a:endParaRPr lang="en-US" sz="1400" dirty="0"/>
                    </a:p>
                  </a:txBody>
                  <a:tcPr/>
                </a:tc>
              </a:tr>
            </a:tbl>
          </a:graphicData>
        </a:graphic>
      </p:graphicFrame>
    </p:spTree>
    <p:extLst>
      <p:ext uri="{BB962C8B-B14F-4D97-AF65-F5344CB8AC3E}">
        <p14:creationId xmlns:p14="http://schemas.microsoft.com/office/powerpoint/2010/main" val="1700099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58279"/>
            <a:ext cx="8305801" cy="4146550"/>
          </a:xfrm>
          <a:ln w="28575" cmpd="sng">
            <a:solidFill>
              <a:srgbClr val="800000"/>
            </a:solidFill>
          </a:ln>
        </p:spPr>
        <p:txBody>
          <a:bodyPr>
            <a:noAutofit/>
          </a:bodyPr>
          <a:lstStyle/>
          <a:p>
            <a:r>
              <a:rPr lang="en-GB" sz="1800" dirty="0"/>
              <a:t>Czech </a:t>
            </a:r>
            <a:r>
              <a:rPr lang="en-GB" sz="1800" dirty="0" smtClean="0"/>
              <a:t>Republic</a:t>
            </a:r>
          </a:p>
          <a:p>
            <a:pPr lvl="1"/>
            <a:r>
              <a:rPr lang="en-US" dirty="0"/>
              <a:t>The Financial Stability Department of the Czech National Bank (CNB) performs stress tests on (third pillar, voluntary) pension funds. These funds are required to provide a non-negative yield (i.e. capital preservation) guarantee. These tests form part of the aggregated (top-down) macro-stress tests conducted on the financial sector on a yearly basis. </a:t>
            </a:r>
            <a:endParaRPr lang="en-US" dirty="0" smtClean="0"/>
          </a:p>
          <a:p>
            <a:pPr lvl="1"/>
            <a:r>
              <a:rPr lang="en-US" dirty="0"/>
              <a:t>The stress tests focus on relevant risks and model losses on asset holdings in the event of adverse developments in the financial markets on a one-year horizon. The models use a baseline scenario based on the official CNB forecast which models basic macroeconomic variables, such as the exchange rate, </a:t>
            </a:r>
            <a:r>
              <a:rPr lang="en-US" dirty="0" err="1"/>
              <a:t>shortterm</a:t>
            </a:r>
            <a:r>
              <a:rPr lang="en-US" dirty="0"/>
              <a:t> interest rates, inflation, and economic growth. </a:t>
            </a:r>
            <a:endParaRPr lang="en-US" dirty="0" smtClean="0"/>
          </a:p>
          <a:p>
            <a:pPr marL="228600" lvl="1" indent="0">
              <a:buNone/>
            </a:pPr>
            <a:r>
              <a:rPr lang="en-US" sz="1600" dirty="0" smtClean="0"/>
              <a:t/>
            </a:r>
            <a:br>
              <a:rPr lang="en-US" sz="16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pt-BR" sz="2200" dirty="0" smtClean="0"/>
              <a:t/>
            </a:r>
            <a:br>
              <a:rPr lang="pt-BR" sz="2200" dirty="0" smtClean="0"/>
            </a:br>
            <a:r>
              <a:rPr lang="pt-BR" sz="2200" dirty="0" smtClean="0"/>
              <a:t/>
            </a:r>
            <a:br>
              <a:rPr lang="pt-BR" sz="2200" dirty="0" smtClean="0"/>
            </a:br>
            <a:r>
              <a:rPr lang="en-US" sz="2200" dirty="0" smtClean="0"/>
              <a:t/>
            </a:r>
            <a:br>
              <a:rPr lang="en-US" sz="2200" dirty="0" smtClean="0"/>
            </a:br>
            <a:r>
              <a:rPr lang="en-US" sz="2200" dirty="0" smtClean="0"/>
              <a:t/>
            </a:r>
            <a:br>
              <a:rPr lang="en-US" sz="2200" dirty="0" smtClean="0"/>
            </a:br>
            <a:endParaRPr lang="en-US" sz="2200"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14</a:t>
            </a:fld>
            <a:endParaRPr lang="en-US"/>
          </a:p>
        </p:txBody>
      </p:sp>
      <p:sp>
        <p:nvSpPr>
          <p:cNvPr id="6" name="TextBox 4"/>
          <p:cNvSpPr txBox="1">
            <a:spLocks noChangeArrowheads="1"/>
          </p:cNvSpPr>
          <p:nvPr/>
        </p:nvSpPr>
        <p:spPr bwMode="auto">
          <a:xfrm>
            <a:off x="620059" y="1796614"/>
            <a:ext cx="14670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a:t>
            </a:r>
          </a:p>
        </p:txBody>
      </p:sp>
    </p:spTree>
    <p:extLst>
      <p:ext uri="{BB962C8B-B14F-4D97-AF65-F5344CB8AC3E}">
        <p14:creationId xmlns:p14="http://schemas.microsoft.com/office/powerpoint/2010/main" val="4899133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58279"/>
            <a:ext cx="8305801" cy="4146550"/>
          </a:xfrm>
          <a:ln w="28575" cmpd="sng">
            <a:solidFill>
              <a:srgbClr val="800000"/>
            </a:solidFill>
          </a:ln>
        </p:spPr>
        <p:txBody>
          <a:bodyPr>
            <a:noAutofit/>
          </a:bodyPr>
          <a:lstStyle/>
          <a:p>
            <a:pPr marL="228600" lvl="1" indent="0">
              <a:buNone/>
            </a:pPr>
            <a:r>
              <a:rPr lang="en-US" sz="1600" dirty="0" smtClean="0"/>
              <a:t/>
            </a:r>
            <a:br>
              <a:rPr lang="en-US" sz="16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pt-BR" sz="2200" dirty="0" smtClean="0"/>
              <a:t/>
            </a:r>
            <a:br>
              <a:rPr lang="pt-BR" sz="2200" dirty="0" smtClean="0"/>
            </a:br>
            <a:r>
              <a:rPr lang="pt-BR" sz="2200" dirty="0" smtClean="0"/>
              <a:t/>
            </a:r>
            <a:br>
              <a:rPr lang="pt-BR" sz="2200" dirty="0" smtClean="0"/>
            </a:br>
            <a:r>
              <a:rPr lang="en-US" sz="2200" dirty="0" smtClean="0"/>
              <a:t/>
            </a:r>
            <a:br>
              <a:rPr lang="en-US" sz="2200" dirty="0" smtClean="0"/>
            </a:br>
            <a:r>
              <a:rPr lang="en-US" sz="2200" dirty="0" smtClean="0"/>
              <a:t/>
            </a:r>
            <a:br>
              <a:rPr lang="en-US" sz="2200" dirty="0" smtClean="0"/>
            </a:br>
            <a:endParaRPr lang="en-US" sz="2200"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15</a:t>
            </a:fld>
            <a:endParaRPr lang="en-US"/>
          </a:p>
        </p:txBody>
      </p:sp>
      <p:sp>
        <p:nvSpPr>
          <p:cNvPr id="6" name="TextBox 4"/>
          <p:cNvSpPr txBox="1">
            <a:spLocks noChangeArrowheads="1"/>
          </p:cNvSpPr>
          <p:nvPr/>
        </p:nvSpPr>
        <p:spPr bwMode="auto">
          <a:xfrm>
            <a:off x="620059" y="1796614"/>
            <a:ext cx="14670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000" y="2412998"/>
            <a:ext cx="3175000" cy="3889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4100" y="2478083"/>
            <a:ext cx="3048000" cy="2667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903513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58279"/>
            <a:ext cx="8305801" cy="4146550"/>
          </a:xfrm>
          <a:ln w="28575" cmpd="sng">
            <a:solidFill>
              <a:srgbClr val="800000"/>
            </a:solidFill>
          </a:ln>
        </p:spPr>
        <p:txBody>
          <a:bodyPr>
            <a:noAutofit/>
          </a:bodyPr>
          <a:lstStyle/>
          <a:p>
            <a:r>
              <a:rPr lang="en-GB" sz="1800" dirty="0" smtClean="0"/>
              <a:t>North Korea Missile</a:t>
            </a:r>
          </a:p>
          <a:p>
            <a:pPr lvl="1"/>
            <a:r>
              <a:rPr lang="en-US" dirty="0"/>
              <a:t>On 29</a:t>
            </a:r>
            <a:r>
              <a:rPr lang="en-US" baseline="30000" dirty="0"/>
              <a:t>th</a:t>
            </a:r>
            <a:r>
              <a:rPr lang="en-US" dirty="0"/>
              <a:t> August 2017, North Korea has fired a missile over northern Japan before crashing into the sea off the coast of Hokkaido. North Korea has conducted a flurry of missile tests in recent months but this missile’s flight path over Japan is rare and sharply escalates tensions on the Korean </a:t>
            </a:r>
            <a:r>
              <a:rPr lang="en-US" dirty="0" smtClean="0"/>
              <a:t>peninsula</a:t>
            </a:r>
          </a:p>
          <a:p>
            <a:pPr lvl="1"/>
            <a:r>
              <a:rPr lang="en-US" dirty="0"/>
              <a:t>Given the severity of current issue still remains, yields of all global government bonds will be slightly decreased while the safe-haven JPY appreciates against mainly USD and it might lead to THB appreciation as well. However, if the situation become more serious from further reactions in Korean peninsula, the market will get worse in the same direction of the current. </a:t>
            </a:r>
          </a:p>
          <a:p>
            <a:pPr marL="228600" lvl="1" indent="0">
              <a:buNone/>
            </a:pPr>
            <a:r>
              <a:rPr lang="en-US" sz="1600" dirty="0" smtClean="0"/>
              <a:t/>
            </a:r>
            <a:br>
              <a:rPr lang="en-US" sz="16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pt-BR" sz="2200" dirty="0" smtClean="0"/>
              <a:t/>
            </a:r>
            <a:br>
              <a:rPr lang="pt-BR" sz="2200" dirty="0" smtClean="0"/>
            </a:br>
            <a:r>
              <a:rPr lang="pt-BR" sz="2200" dirty="0" smtClean="0"/>
              <a:t/>
            </a:r>
            <a:br>
              <a:rPr lang="pt-BR" sz="2200" dirty="0" smtClean="0"/>
            </a:br>
            <a:r>
              <a:rPr lang="en-US" sz="2200" dirty="0" smtClean="0"/>
              <a:t/>
            </a:r>
            <a:br>
              <a:rPr lang="en-US" sz="2200" dirty="0" smtClean="0"/>
            </a:br>
            <a:r>
              <a:rPr lang="en-US" sz="2200" dirty="0" smtClean="0"/>
              <a:t/>
            </a:r>
            <a:br>
              <a:rPr lang="en-US" sz="2200" dirty="0" smtClean="0"/>
            </a:br>
            <a:endParaRPr lang="en-US" sz="2200"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16</a:t>
            </a:fld>
            <a:endParaRPr lang="en-US"/>
          </a:p>
        </p:txBody>
      </p:sp>
      <p:sp>
        <p:nvSpPr>
          <p:cNvPr id="6" name="TextBox 4"/>
          <p:cNvSpPr txBox="1">
            <a:spLocks noChangeArrowheads="1"/>
          </p:cNvSpPr>
          <p:nvPr/>
        </p:nvSpPr>
        <p:spPr bwMode="auto">
          <a:xfrm>
            <a:off x="620059" y="1796614"/>
            <a:ext cx="14670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a:t>
            </a:r>
          </a:p>
        </p:txBody>
      </p:sp>
    </p:spTree>
    <p:extLst>
      <p:ext uri="{BB962C8B-B14F-4D97-AF65-F5344CB8AC3E}">
        <p14:creationId xmlns:p14="http://schemas.microsoft.com/office/powerpoint/2010/main" val="441995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58279"/>
            <a:ext cx="8305801" cy="4146550"/>
          </a:xfrm>
          <a:ln w="28575" cmpd="sng">
            <a:solidFill>
              <a:srgbClr val="800000"/>
            </a:solidFill>
          </a:ln>
        </p:spPr>
        <p:txBody>
          <a:bodyPr>
            <a:noAutofit/>
          </a:bodyPr>
          <a:lstStyle/>
          <a:p>
            <a:r>
              <a:rPr lang="en-US" sz="1800" dirty="0" smtClean="0"/>
              <a:t>Scenarios</a:t>
            </a:r>
            <a:endParaRPr lang="en-US" dirty="0"/>
          </a:p>
          <a:p>
            <a:pPr marL="228600" lvl="1" indent="0">
              <a:buNone/>
            </a:pPr>
            <a:r>
              <a:rPr lang="en-US" sz="1600" dirty="0" smtClean="0"/>
              <a:t/>
            </a:r>
            <a:br>
              <a:rPr lang="en-US" sz="16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pt-BR" sz="2200" dirty="0" smtClean="0"/>
              <a:t/>
            </a:r>
            <a:br>
              <a:rPr lang="pt-BR" sz="2200" dirty="0" smtClean="0"/>
            </a:br>
            <a:r>
              <a:rPr lang="pt-BR" sz="2200" dirty="0" smtClean="0"/>
              <a:t/>
            </a:r>
            <a:br>
              <a:rPr lang="pt-BR" sz="2200" dirty="0" smtClean="0"/>
            </a:br>
            <a:r>
              <a:rPr lang="en-US" sz="2200" dirty="0" smtClean="0"/>
              <a:t/>
            </a:r>
            <a:br>
              <a:rPr lang="en-US" sz="2200" dirty="0" smtClean="0"/>
            </a:br>
            <a:r>
              <a:rPr lang="en-US" sz="2200" dirty="0" smtClean="0"/>
              <a:t/>
            </a:r>
            <a:br>
              <a:rPr lang="en-US" sz="2200" dirty="0" smtClean="0"/>
            </a:br>
            <a:endParaRPr lang="en-US" sz="2200"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17</a:t>
            </a:fld>
            <a:endParaRPr lang="en-US"/>
          </a:p>
        </p:txBody>
      </p:sp>
      <p:sp>
        <p:nvSpPr>
          <p:cNvPr id="6" name="TextBox 4"/>
          <p:cNvSpPr txBox="1">
            <a:spLocks noChangeArrowheads="1"/>
          </p:cNvSpPr>
          <p:nvPr/>
        </p:nvSpPr>
        <p:spPr bwMode="auto">
          <a:xfrm>
            <a:off x="620059" y="1796614"/>
            <a:ext cx="14670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a:t>
            </a:r>
          </a:p>
        </p:txBody>
      </p:sp>
      <p:graphicFrame>
        <p:nvGraphicFramePr>
          <p:cNvPr id="7" name="Table 6"/>
          <p:cNvGraphicFramePr>
            <a:graphicFrameLocks noGrp="1"/>
          </p:cNvGraphicFramePr>
          <p:nvPr>
            <p:extLst>
              <p:ext uri="{D42A27DB-BD31-4B8C-83A1-F6EECF244321}">
                <p14:modId xmlns:p14="http://schemas.microsoft.com/office/powerpoint/2010/main" val="749507758"/>
              </p:ext>
            </p:extLst>
          </p:nvPr>
        </p:nvGraphicFramePr>
        <p:xfrm>
          <a:off x="876300" y="2794001"/>
          <a:ext cx="7380194" cy="1809094"/>
        </p:xfrm>
        <a:graphic>
          <a:graphicData uri="http://schemas.openxmlformats.org/drawingml/2006/table">
            <a:tbl>
              <a:tblPr firstRow="1" firstCol="1" bandRow="1">
                <a:tableStyleId>{5C22544A-7EE6-4342-B048-85BDC9FD1C3A}</a:tableStyleId>
              </a:tblPr>
              <a:tblGrid>
                <a:gridCol w="2340196"/>
                <a:gridCol w="2317026"/>
                <a:gridCol w="2722972"/>
              </a:tblGrid>
              <a:tr h="631432">
                <a:tc>
                  <a:txBody>
                    <a:bodyPr/>
                    <a:lstStyle/>
                    <a:p>
                      <a:pPr>
                        <a:lnSpc>
                          <a:spcPct val="115000"/>
                        </a:lnSpc>
                        <a:spcAft>
                          <a:spcPts val="0"/>
                        </a:spcAft>
                      </a:pPr>
                      <a:r>
                        <a:rPr lang="en-US" sz="1100" dirty="0">
                          <a:effectLst/>
                        </a:rPr>
                        <a:t> </a:t>
                      </a:r>
                      <a:endParaRPr lang="en-US" sz="1100" dirty="0">
                        <a:effectLst/>
                        <a:latin typeface="Calibri"/>
                        <a:ea typeface="Calibri"/>
                        <a:cs typeface="Cordia New"/>
                      </a:endParaRPr>
                    </a:p>
                  </a:txBody>
                  <a:tcPr marL="68580" marR="68580" marT="0" marB="0"/>
                </a:tc>
                <a:tc>
                  <a:txBody>
                    <a:bodyPr/>
                    <a:lstStyle/>
                    <a:p>
                      <a:pPr algn="ctr">
                        <a:lnSpc>
                          <a:spcPct val="115000"/>
                        </a:lnSpc>
                        <a:spcAft>
                          <a:spcPts val="0"/>
                        </a:spcAft>
                      </a:pPr>
                      <a:r>
                        <a:rPr lang="en-US" sz="2000" dirty="0">
                          <a:effectLst/>
                        </a:rPr>
                        <a:t>Current tension</a:t>
                      </a:r>
                      <a:endParaRPr lang="en-US" sz="2000" dirty="0">
                        <a:effectLst/>
                        <a:latin typeface="Calibri"/>
                        <a:ea typeface="Calibri"/>
                        <a:cs typeface="Cordia New"/>
                      </a:endParaRPr>
                    </a:p>
                  </a:txBody>
                  <a:tcPr marL="68580" marR="68580" marT="0" marB="0"/>
                </a:tc>
                <a:tc>
                  <a:txBody>
                    <a:bodyPr/>
                    <a:lstStyle/>
                    <a:p>
                      <a:pPr algn="ctr">
                        <a:lnSpc>
                          <a:spcPct val="115000"/>
                        </a:lnSpc>
                        <a:spcAft>
                          <a:spcPts val="0"/>
                        </a:spcAft>
                      </a:pPr>
                      <a:r>
                        <a:rPr lang="en-US" sz="2000" dirty="0">
                          <a:effectLst/>
                        </a:rPr>
                        <a:t>Surprise</a:t>
                      </a:r>
                      <a:endParaRPr lang="en-US" sz="2000" dirty="0">
                        <a:effectLst/>
                        <a:latin typeface="Calibri"/>
                        <a:ea typeface="Calibri"/>
                        <a:cs typeface="Cordia New"/>
                      </a:endParaRPr>
                    </a:p>
                  </a:txBody>
                  <a:tcPr marL="68580" marR="68580" marT="0" marB="0"/>
                </a:tc>
              </a:tr>
              <a:tr h="305178">
                <a:tc>
                  <a:txBody>
                    <a:bodyPr/>
                    <a:lstStyle/>
                    <a:p>
                      <a:pPr>
                        <a:lnSpc>
                          <a:spcPct val="115000"/>
                        </a:lnSpc>
                        <a:spcAft>
                          <a:spcPts val="0"/>
                        </a:spcAft>
                      </a:pPr>
                      <a:r>
                        <a:rPr lang="en-US" sz="1400">
                          <a:effectLst/>
                        </a:rPr>
                        <a:t>Global Interest</a:t>
                      </a:r>
                      <a:endParaRPr lang="en-US" sz="1400">
                        <a:effectLst/>
                        <a:latin typeface="Calibri"/>
                        <a:ea typeface="Calibri"/>
                        <a:cs typeface="Cordia New"/>
                      </a:endParaRPr>
                    </a:p>
                  </a:txBody>
                  <a:tcPr marL="68580" marR="68580" marT="0" marB="0"/>
                </a:tc>
                <a:tc>
                  <a:txBody>
                    <a:bodyPr/>
                    <a:lstStyle/>
                    <a:p>
                      <a:pPr algn="ctr">
                        <a:lnSpc>
                          <a:spcPct val="115000"/>
                        </a:lnSpc>
                        <a:spcAft>
                          <a:spcPts val="0"/>
                        </a:spcAft>
                      </a:pPr>
                      <a:r>
                        <a:rPr lang="en-US" sz="1600" dirty="0">
                          <a:effectLst/>
                        </a:rPr>
                        <a:t>-5 bps</a:t>
                      </a:r>
                      <a:endParaRPr lang="en-US" sz="1600" dirty="0">
                        <a:effectLst/>
                        <a:latin typeface="Calibri"/>
                        <a:ea typeface="Calibri"/>
                        <a:cs typeface="Cordia New"/>
                      </a:endParaRPr>
                    </a:p>
                  </a:txBody>
                  <a:tcPr marL="68580" marR="68580" marT="0" marB="0"/>
                </a:tc>
                <a:tc>
                  <a:txBody>
                    <a:bodyPr/>
                    <a:lstStyle/>
                    <a:p>
                      <a:pPr algn="ctr">
                        <a:lnSpc>
                          <a:spcPct val="115000"/>
                        </a:lnSpc>
                        <a:spcAft>
                          <a:spcPts val="0"/>
                        </a:spcAft>
                      </a:pPr>
                      <a:r>
                        <a:rPr lang="en-US" sz="1600">
                          <a:effectLst/>
                        </a:rPr>
                        <a:t>-10 bps</a:t>
                      </a:r>
                      <a:endParaRPr lang="en-US" sz="1600">
                        <a:effectLst/>
                        <a:latin typeface="Calibri"/>
                        <a:ea typeface="Calibri"/>
                        <a:cs typeface="Cordia New"/>
                      </a:endParaRPr>
                    </a:p>
                  </a:txBody>
                  <a:tcPr marL="68580" marR="68580" marT="0" marB="0"/>
                </a:tc>
              </a:tr>
              <a:tr h="257189">
                <a:tc>
                  <a:txBody>
                    <a:bodyPr/>
                    <a:lstStyle/>
                    <a:p>
                      <a:pPr>
                        <a:lnSpc>
                          <a:spcPct val="115000"/>
                        </a:lnSpc>
                        <a:spcAft>
                          <a:spcPts val="0"/>
                        </a:spcAft>
                      </a:pPr>
                      <a:r>
                        <a:rPr lang="en-US" sz="1400">
                          <a:effectLst/>
                        </a:rPr>
                        <a:t>Exchange Rate</a:t>
                      </a:r>
                      <a:endParaRPr lang="en-US" sz="1400">
                        <a:effectLst/>
                        <a:latin typeface="Calibri"/>
                        <a:ea typeface="Calibri"/>
                        <a:cs typeface="Cordia New"/>
                      </a:endParaRPr>
                    </a:p>
                  </a:txBody>
                  <a:tcPr marL="68580" marR="68580" marT="0" marB="0"/>
                </a:tc>
                <a:tc>
                  <a:txBody>
                    <a:bodyPr/>
                    <a:lstStyle/>
                    <a:p>
                      <a:pPr algn="ctr">
                        <a:lnSpc>
                          <a:spcPct val="115000"/>
                        </a:lnSpc>
                        <a:spcAft>
                          <a:spcPts val="0"/>
                        </a:spcAft>
                      </a:pPr>
                      <a:r>
                        <a:rPr lang="en-US" sz="1600" dirty="0">
                          <a:effectLst/>
                        </a:rPr>
                        <a:t> </a:t>
                      </a:r>
                      <a:endParaRPr lang="en-US" sz="1600" dirty="0">
                        <a:effectLst/>
                        <a:latin typeface="Calibri"/>
                        <a:ea typeface="Calibri"/>
                        <a:cs typeface="Cordia New"/>
                      </a:endParaRPr>
                    </a:p>
                  </a:txBody>
                  <a:tcPr marL="68580" marR="68580" marT="0" marB="0"/>
                </a:tc>
                <a:tc>
                  <a:txBody>
                    <a:bodyPr/>
                    <a:lstStyle/>
                    <a:p>
                      <a:pPr algn="ctr">
                        <a:lnSpc>
                          <a:spcPct val="115000"/>
                        </a:lnSpc>
                        <a:spcAft>
                          <a:spcPts val="0"/>
                        </a:spcAft>
                      </a:pPr>
                      <a:r>
                        <a:rPr lang="en-US" sz="1600" dirty="0">
                          <a:effectLst/>
                        </a:rPr>
                        <a:t> </a:t>
                      </a:r>
                      <a:endParaRPr lang="en-US" sz="1600" dirty="0">
                        <a:effectLst/>
                        <a:latin typeface="Calibri"/>
                        <a:ea typeface="Calibri"/>
                        <a:cs typeface="Cordia New"/>
                      </a:endParaRPr>
                    </a:p>
                  </a:txBody>
                  <a:tcPr marL="68580" marR="68580" marT="0" marB="0"/>
                </a:tc>
              </a:tr>
              <a:tr h="305178">
                <a:tc>
                  <a:txBody>
                    <a:bodyPr/>
                    <a:lstStyle/>
                    <a:p>
                      <a:pPr algn="r">
                        <a:lnSpc>
                          <a:spcPct val="115000"/>
                        </a:lnSpc>
                        <a:spcAft>
                          <a:spcPts val="0"/>
                        </a:spcAft>
                      </a:pPr>
                      <a:r>
                        <a:rPr lang="en-US" sz="1400">
                          <a:effectLst/>
                        </a:rPr>
                        <a:t>USDJPY</a:t>
                      </a:r>
                      <a:endParaRPr lang="en-US" sz="1400">
                        <a:effectLst/>
                        <a:latin typeface="Calibri"/>
                        <a:ea typeface="Calibri"/>
                        <a:cs typeface="Cordia New"/>
                      </a:endParaRPr>
                    </a:p>
                  </a:txBody>
                  <a:tcPr marL="68580" marR="68580" marT="0" marB="0"/>
                </a:tc>
                <a:tc>
                  <a:txBody>
                    <a:bodyPr/>
                    <a:lstStyle/>
                    <a:p>
                      <a:pPr algn="ctr">
                        <a:lnSpc>
                          <a:spcPct val="115000"/>
                        </a:lnSpc>
                        <a:spcAft>
                          <a:spcPts val="0"/>
                        </a:spcAft>
                      </a:pPr>
                      <a:r>
                        <a:rPr lang="en-US" sz="1600">
                          <a:effectLst/>
                        </a:rPr>
                        <a:t>-1.5%</a:t>
                      </a:r>
                      <a:endParaRPr lang="en-US" sz="1600">
                        <a:effectLst/>
                        <a:latin typeface="Calibri"/>
                        <a:ea typeface="Calibri"/>
                        <a:cs typeface="Cordia New"/>
                      </a:endParaRPr>
                    </a:p>
                  </a:txBody>
                  <a:tcPr marL="68580" marR="68580" marT="0" marB="0"/>
                </a:tc>
                <a:tc>
                  <a:txBody>
                    <a:bodyPr/>
                    <a:lstStyle/>
                    <a:p>
                      <a:pPr algn="ctr">
                        <a:lnSpc>
                          <a:spcPct val="115000"/>
                        </a:lnSpc>
                        <a:spcAft>
                          <a:spcPts val="0"/>
                        </a:spcAft>
                      </a:pPr>
                      <a:r>
                        <a:rPr lang="en-US" sz="1600" dirty="0">
                          <a:effectLst/>
                        </a:rPr>
                        <a:t>-2.0%</a:t>
                      </a:r>
                      <a:endParaRPr lang="en-US" sz="1600" dirty="0">
                        <a:effectLst/>
                        <a:latin typeface="Calibri"/>
                        <a:ea typeface="Calibri"/>
                        <a:cs typeface="Cordia New"/>
                      </a:endParaRPr>
                    </a:p>
                  </a:txBody>
                  <a:tcPr marL="68580" marR="68580" marT="0" marB="0"/>
                </a:tc>
              </a:tr>
              <a:tr h="305178">
                <a:tc>
                  <a:txBody>
                    <a:bodyPr/>
                    <a:lstStyle/>
                    <a:p>
                      <a:pPr marL="228600" algn="r">
                        <a:lnSpc>
                          <a:spcPct val="115000"/>
                        </a:lnSpc>
                        <a:spcAft>
                          <a:spcPts val="0"/>
                        </a:spcAft>
                      </a:pPr>
                      <a:r>
                        <a:rPr lang="en-US" sz="1400" dirty="0">
                          <a:effectLst/>
                        </a:rPr>
                        <a:t>USDTHB</a:t>
                      </a:r>
                      <a:endParaRPr lang="en-US" sz="1400" dirty="0">
                        <a:effectLst/>
                        <a:latin typeface="Calibri"/>
                        <a:ea typeface="Calibri"/>
                        <a:cs typeface="Cordia New"/>
                      </a:endParaRPr>
                    </a:p>
                  </a:txBody>
                  <a:tcPr marL="68580" marR="68580" marT="0" marB="0"/>
                </a:tc>
                <a:tc>
                  <a:txBody>
                    <a:bodyPr/>
                    <a:lstStyle/>
                    <a:p>
                      <a:pPr algn="ctr">
                        <a:lnSpc>
                          <a:spcPct val="115000"/>
                        </a:lnSpc>
                        <a:spcAft>
                          <a:spcPts val="0"/>
                        </a:spcAft>
                      </a:pPr>
                      <a:r>
                        <a:rPr lang="en-US" sz="1600">
                          <a:effectLst/>
                        </a:rPr>
                        <a:t>-0.5%</a:t>
                      </a:r>
                      <a:endParaRPr lang="en-US" sz="1600">
                        <a:effectLst/>
                        <a:latin typeface="Calibri"/>
                        <a:ea typeface="Calibri"/>
                        <a:cs typeface="Cordia New"/>
                      </a:endParaRPr>
                    </a:p>
                  </a:txBody>
                  <a:tcPr marL="68580" marR="68580" marT="0" marB="0"/>
                </a:tc>
                <a:tc>
                  <a:txBody>
                    <a:bodyPr/>
                    <a:lstStyle/>
                    <a:p>
                      <a:pPr algn="ctr">
                        <a:lnSpc>
                          <a:spcPct val="115000"/>
                        </a:lnSpc>
                        <a:spcAft>
                          <a:spcPts val="0"/>
                        </a:spcAft>
                      </a:pPr>
                      <a:r>
                        <a:rPr lang="en-US" sz="1600" dirty="0">
                          <a:effectLst/>
                        </a:rPr>
                        <a:t>-1.0%</a:t>
                      </a:r>
                      <a:endParaRPr lang="en-US" sz="1600" dirty="0">
                        <a:effectLst/>
                        <a:latin typeface="Calibri"/>
                        <a:ea typeface="Calibri"/>
                        <a:cs typeface="Cordia New"/>
                      </a:endParaRPr>
                    </a:p>
                  </a:txBody>
                  <a:tcPr marL="68580" marR="68580" marT="0" marB="0"/>
                </a:tc>
              </a:tr>
            </a:tbl>
          </a:graphicData>
        </a:graphic>
      </p:graphicFrame>
    </p:spTree>
    <p:extLst>
      <p:ext uri="{BB962C8B-B14F-4D97-AF65-F5344CB8AC3E}">
        <p14:creationId xmlns:p14="http://schemas.microsoft.com/office/powerpoint/2010/main" val="33401857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58279"/>
            <a:ext cx="8305801" cy="4146550"/>
          </a:xfrm>
          <a:ln w="28575" cmpd="sng">
            <a:solidFill>
              <a:srgbClr val="800000"/>
            </a:solidFill>
          </a:ln>
        </p:spPr>
        <p:txBody>
          <a:bodyPr>
            <a:noAutofit/>
          </a:bodyPr>
          <a:lstStyle/>
          <a:p>
            <a:r>
              <a:rPr lang="en-US" sz="1800" dirty="0" smtClean="0"/>
              <a:t>Japan Election</a:t>
            </a:r>
          </a:p>
          <a:p>
            <a:pPr lvl="1"/>
            <a:r>
              <a:rPr lang="en-US" dirty="0"/>
              <a:t>On the 28</a:t>
            </a:r>
            <a:r>
              <a:rPr lang="en-US" baseline="30000" dirty="0"/>
              <a:t>th</a:t>
            </a:r>
            <a:r>
              <a:rPr lang="en-US" dirty="0"/>
              <a:t> September, Japan’s Prime Minister, </a:t>
            </a:r>
            <a:r>
              <a:rPr lang="en-US" dirty="0" err="1"/>
              <a:t>Shinzo</a:t>
            </a:r>
            <a:r>
              <a:rPr lang="en-US" dirty="0"/>
              <a:t> Abe, took the responsibility for tensions with North Korea by dissolving the parliament and planning to hold a general election on 22</a:t>
            </a:r>
            <a:r>
              <a:rPr lang="en-US" baseline="30000" dirty="0"/>
              <a:t>nd</a:t>
            </a:r>
            <a:r>
              <a:rPr lang="en-US" dirty="0"/>
              <a:t> October. </a:t>
            </a:r>
          </a:p>
          <a:p>
            <a:pPr lvl="1"/>
            <a:r>
              <a:rPr lang="en-US" dirty="0"/>
              <a:t>This immediate election causes a lot of questions on Abe’s ability to lead Japanese economy’s direction. However, the poll shows that Abe still has the potential to be re-elected as the Japan’s Prime Minister again. On the other hand, the popularity of his rival, </a:t>
            </a:r>
            <a:r>
              <a:rPr lang="en-US" dirty="0" err="1"/>
              <a:t>Yoriko</a:t>
            </a:r>
            <a:r>
              <a:rPr lang="en-US" dirty="0"/>
              <a:t> Koike, the former Tokyo governor, represent of Party of Hope, is rising and could change the future of Japan.</a:t>
            </a:r>
          </a:p>
          <a:p>
            <a:pPr marL="228600" lvl="1" indent="0">
              <a:buNone/>
            </a:pPr>
            <a:r>
              <a:rPr lang="en-US" sz="1600" dirty="0" smtClean="0"/>
              <a:t/>
            </a:r>
            <a:br>
              <a:rPr lang="en-US" sz="16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pt-BR" sz="2200" dirty="0" smtClean="0"/>
              <a:t/>
            </a:r>
            <a:br>
              <a:rPr lang="pt-BR" sz="2200" dirty="0" smtClean="0"/>
            </a:br>
            <a:r>
              <a:rPr lang="pt-BR" sz="2200" dirty="0" smtClean="0"/>
              <a:t/>
            </a:r>
            <a:br>
              <a:rPr lang="pt-BR" sz="2200" dirty="0" smtClean="0"/>
            </a:br>
            <a:r>
              <a:rPr lang="en-US" sz="2200" dirty="0" smtClean="0"/>
              <a:t/>
            </a:r>
            <a:br>
              <a:rPr lang="en-US" sz="2200" dirty="0" smtClean="0"/>
            </a:br>
            <a:r>
              <a:rPr lang="en-US" sz="2200" dirty="0" smtClean="0"/>
              <a:t/>
            </a:r>
            <a:br>
              <a:rPr lang="en-US" sz="2200" dirty="0" smtClean="0"/>
            </a:br>
            <a:endParaRPr lang="en-US" sz="2200"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18</a:t>
            </a:fld>
            <a:endParaRPr lang="en-US"/>
          </a:p>
        </p:txBody>
      </p:sp>
      <p:sp>
        <p:nvSpPr>
          <p:cNvPr id="6" name="TextBox 4"/>
          <p:cNvSpPr txBox="1">
            <a:spLocks noChangeArrowheads="1"/>
          </p:cNvSpPr>
          <p:nvPr/>
        </p:nvSpPr>
        <p:spPr bwMode="auto">
          <a:xfrm>
            <a:off x="620059" y="1796614"/>
            <a:ext cx="14670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a:t>
            </a:r>
          </a:p>
        </p:txBody>
      </p:sp>
    </p:spTree>
    <p:extLst>
      <p:ext uri="{BB962C8B-B14F-4D97-AF65-F5344CB8AC3E}">
        <p14:creationId xmlns:p14="http://schemas.microsoft.com/office/powerpoint/2010/main" val="15583523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58279"/>
            <a:ext cx="8305801" cy="4146550"/>
          </a:xfrm>
          <a:ln w="28575" cmpd="sng">
            <a:solidFill>
              <a:srgbClr val="800000"/>
            </a:solidFill>
          </a:ln>
        </p:spPr>
        <p:txBody>
          <a:bodyPr>
            <a:noAutofit/>
          </a:bodyPr>
          <a:lstStyle/>
          <a:p>
            <a:r>
              <a:rPr lang="en-US" sz="1600" dirty="0"/>
              <a:t>Like UK election, even though the expectation still does not convince that Koike will win this election, it might cause Abe to lose the seats and unable to be the majority in the parliament. Thus, that would severely impact on Abe’s plan to amending constitutions. From discussion with Global Market Research team, there are three possible results from this election. </a:t>
            </a:r>
            <a:endParaRPr lang="en-US" sz="1600" dirty="0" smtClean="0"/>
          </a:p>
          <a:p>
            <a:pPr lvl="1"/>
            <a:r>
              <a:rPr lang="en-US" sz="1400" dirty="0" smtClean="0"/>
              <a:t>The </a:t>
            </a:r>
            <a:r>
              <a:rPr lang="en-US" sz="1400" dirty="0"/>
              <a:t>first one is the most likelihood event which is Abe will win the election with hold the maturity of the parliament. This will cause the Japanese Yen weaker in the short period after the election and USD will gain some benefit and become a bit </a:t>
            </a:r>
            <a:r>
              <a:rPr lang="en-US" sz="1400" dirty="0" smtClean="0"/>
              <a:t>stronger.</a:t>
            </a:r>
          </a:p>
          <a:p>
            <a:pPr lvl="1"/>
            <a:r>
              <a:rPr lang="en-US" sz="1400" dirty="0" smtClean="0"/>
              <a:t>The </a:t>
            </a:r>
            <a:r>
              <a:rPr lang="en-US" sz="1400" dirty="0"/>
              <a:t>second outcome is that Abe still can win the election but cannot hold the majority of the parliament. The effect is that Japanese will still maintain stronger against US dollar and wait for the signal of new sign of US Federal Reserve chair. </a:t>
            </a:r>
            <a:endParaRPr lang="en-US" sz="1400" dirty="0" smtClean="0"/>
          </a:p>
          <a:p>
            <a:pPr lvl="1"/>
            <a:r>
              <a:rPr lang="en-US" sz="1400" dirty="0" smtClean="0"/>
              <a:t>The </a:t>
            </a:r>
            <a:r>
              <a:rPr lang="en-US" sz="1400" dirty="0"/>
              <a:t>last and the most severely result is that Abe and Koike both cannot win the majority of the parliament. Thus, the market will be damaged on Japanese yen and US dollar.    </a:t>
            </a:r>
          </a:p>
          <a:p>
            <a:pPr marL="228600" lvl="1" indent="0">
              <a:buNone/>
            </a:pPr>
            <a:r>
              <a:rPr lang="en-US" sz="1600" dirty="0" smtClean="0"/>
              <a:t/>
            </a:r>
            <a:br>
              <a:rPr lang="en-US" sz="16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pt-BR" sz="2200" dirty="0" smtClean="0"/>
              <a:t/>
            </a:r>
            <a:br>
              <a:rPr lang="pt-BR" sz="2200" dirty="0" smtClean="0"/>
            </a:br>
            <a:r>
              <a:rPr lang="pt-BR" sz="2200" dirty="0" smtClean="0"/>
              <a:t/>
            </a:r>
            <a:br>
              <a:rPr lang="pt-BR" sz="2200" dirty="0" smtClean="0"/>
            </a:br>
            <a:r>
              <a:rPr lang="en-US" sz="2200" dirty="0" smtClean="0"/>
              <a:t/>
            </a:r>
            <a:br>
              <a:rPr lang="en-US" sz="2200" dirty="0" smtClean="0"/>
            </a:br>
            <a:r>
              <a:rPr lang="en-US" sz="2200" dirty="0" smtClean="0"/>
              <a:t/>
            </a:r>
            <a:br>
              <a:rPr lang="en-US" sz="2200" dirty="0" smtClean="0"/>
            </a:br>
            <a:endParaRPr lang="en-US" sz="2200"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19</a:t>
            </a:fld>
            <a:endParaRPr lang="en-US"/>
          </a:p>
        </p:txBody>
      </p:sp>
      <p:sp>
        <p:nvSpPr>
          <p:cNvPr id="6" name="TextBox 4"/>
          <p:cNvSpPr txBox="1">
            <a:spLocks noChangeArrowheads="1"/>
          </p:cNvSpPr>
          <p:nvPr/>
        </p:nvSpPr>
        <p:spPr bwMode="auto">
          <a:xfrm>
            <a:off x="620059" y="1796614"/>
            <a:ext cx="14670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a:t>
            </a:r>
          </a:p>
        </p:txBody>
      </p:sp>
    </p:spTree>
    <p:extLst>
      <p:ext uri="{BB962C8B-B14F-4D97-AF65-F5344CB8AC3E}">
        <p14:creationId xmlns:p14="http://schemas.microsoft.com/office/powerpoint/2010/main" val="23542915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Title 1"/>
          <p:cNvSpPr>
            <a:spLocks noGrp="1"/>
          </p:cNvSpPr>
          <p:nvPr>
            <p:ph type="title"/>
          </p:nvPr>
        </p:nvSpPr>
        <p:spPr/>
        <p:txBody>
          <a:bodyPr/>
          <a:lstStyle/>
          <a:p>
            <a:r>
              <a:rPr lang="en-US" smtClean="0"/>
              <a:t>Agenda	</a:t>
            </a:r>
            <a:endParaRPr lang="th-TH"/>
          </a:p>
        </p:txBody>
      </p:sp>
      <p:sp>
        <p:nvSpPr>
          <p:cNvPr id="7170" name="Content Placeholder 2"/>
          <p:cNvSpPr>
            <a:spLocks noGrp="1"/>
          </p:cNvSpPr>
          <p:nvPr>
            <p:ph idx="1"/>
          </p:nvPr>
        </p:nvSpPr>
        <p:spPr>
          <a:xfrm>
            <a:off x="457199" y="2209800"/>
            <a:ext cx="8365068" cy="3916363"/>
          </a:xfrm>
        </p:spPr>
        <p:txBody>
          <a:bodyPr>
            <a:noAutofit/>
          </a:bodyPr>
          <a:lstStyle/>
          <a:p>
            <a:r>
              <a:rPr lang="en-US" sz="2800" dirty="0" smtClean="0"/>
              <a:t>Stress testing</a:t>
            </a:r>
          </a:p>
          <a:p>
            <a:pPr lvl="1"/>
            <a:r>
              <a:rPr lang="en-US" sz="2600" dirty="0"/>
              <a:t>Historical Scenarios</a:t>
            </a:r>
          </a:p>
          <a:p>
            <a:pPr lvl="1"/>
            <a:r>
              <a:rPr lang="en-US" sz="2600" dirty="0" smtClean="0"/>
              <a:t>Hypothetical Scenarios</a:t>
            </a:r>
          </a:p>
          <a:p>
            <a:pPr lvl="1"/>
            <a:r>
              <a:rPr lang="en-US" sz="2600" dirty="0" smtClean="0"/>
              <a:t>Example</a:t>
            </a:r>
          </a:p>
          <a:p>
            <a:endParaRPr lang="en-US" sz="2800" dirty="0" smtClean="0"/>
          </a:p>
          <a:p>
            <a:pPr lvl="1"/>
            <a:endParaRPr lang="en-US" sz="2000" dirty="0" smtClean="0"/>
          </a:p>
          <a:p>
            <a:pPr lvl="1"/>
            <a:endParaRPr lang="th-TH" sz="2400" dirty="0"/>
          </a:p>
        </p:txBody>
      </p:sp>
      <p:sp>
        <p:nvSpPr>
          <p:cNvPr id="3" name="Slide Number Placeholder 2"/>
          <p:cNvSpPr>
            <a:spLocks noGrp="1"/>
          </p:cNvSpPr>
          <p:nvPr>
            <p:ph type="sldNum" sz="quarter" idx="12"/>
          </p:nvPr>
        </p:nvSpPr>
        <p:spPr/>
        <p:txBody>
          <a:bodyPr/>
          <a:lstStyle/>
          <a:p>
            <a:fld id="{0BA16B03-8BC0-5548-AF3E-5E738E3AC4BB}" type="slidenum">
              <a:rPr lang="en-US" smtClean="0"/>
              <a:pPr/>
              <a:t>2</a:t>
            </a:fld>
            <a:endParaRPr lang="en-US"/>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Tree>
    <p:extLst>
      <p:ext uri="{BB962C8B-B14F-4D97-AF65-F5344CB8AC3E}">
        <p14:creationId xmlns:p14="http://schemas.microsoft.com/office/powerpoint/2010/main" val="336970919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58279"/>
            <a:ext cx="8305801" cy="4146550"/>
          </a:xfrm>
          <a:ln w="28575" cmpd="sng">
            <a:solidFill>
              <a:srgbClr val="800000"/>
            </a:solidFill>
          </a:ln>
        </p:spPr>
        <p:txBody>
          <a:bodyPr>
            <a:noAutofit/>
          </a:bodyPr>
          <a:lstStyle/>
          <a:p>
            <a:r>
              <a:rPr lang="en-US" sz="1800" dirty="0" smtClean="0"/>
              <a:t>Scenarios</a:t>
            </a:r>
            <a:endParaRPr lang="en-US" dirty="0"/>
          </a:p>
          <a:p>
            <a:pPr marL="228600" lvl="1" indent="0">
              <a:buNone/>
            </a:pPr>
            <a:r>
              <a:rPr lang="en-US" sz="1600" dirty="0" smtClean="0"/>
              <a:t/>
            </a:r>
            <a:br>
              <a:rPr lang="en-US" sz="16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en-US" sz="2200" dirty="0" smtClean="0"/>
              <a:t/>
            </a:r>
            <a:br>
              <a:rPr lang="en-US" sz="2200" dirty="0" smtClean="0"/>
            </a:br>
            <a:r>
              <a:rPr lang="pt-BR" sz="2200" dirty="0" smtClean="0"/>
              <a:t/>
            </a:r>
            <a:br>
              <a:rPr lang="pt-BR" sz="2200" dirty="0" smtClean="0"/>
            </a:br>
            <a:r>
              <a:rPr lang="pt-BR" sz="2200" dirty="0" smtClean="0"/>
              <a:t/>
            </a:r>
            <a:br>
              <a:rPr lang="pt-BR" sz="2200" dirty="0" smtClean="0"/>
            </a:br>
            <a:r>
              <a:rPr lang="en-US" sz="2200" dirty="0" smtClean="0"/>
              <a:t/>
            </a:r>
            <a:br>
              <a:rPr lang="en-US" sz="2200" dirty="0" smtClean="0"/>
            </a:br>
            <a:r>
              <a:rPr lang="en-US" sz="2200" dirty="0" smtClean="0"/>
              <a:t/>
            </a:r>
            <a:br>
              <a:rPr lang="en-US" sz="2200" dirty="0" smtClean="0"/>
            </a:br>
            <a:endParaRPr lang="en-US" sz="2200"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20</a:t>
            </a:fld>
            <a:endParaRPr lang="en-US"/>
          </a:p>
        </p:txBody>
      </p:sp>
      <p:sp>
        <p:nvSpPr>
          <p:cNvPr id="6" name="TextBox 4"/>
          <p:cNvSpPr txBox="1">
            <a:spLocks noChangeArrowheads="1"/>
          </p:cNvSpPr>
          <p:nvPr/>
        </p:nvSpPr>
        <p:spPr bwMode="auto">
          <a:xfrm>
            <a:off x="620059" y="1796614"/>
            <a:ext cx="1467068"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Example</a:t>
            </a: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51859" y="2943224"/>
            <a:ext cx="8212944" cy="3165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2811214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Credit Risk Mitigations </a:t>
            </a:r>
          </a:p>
        </p:txBody>
      </p:sp>
      <p:sp>
        <p:nvSpPr>
          <p:cNvPr id="3" name="Content Placeholder 2"/>
          <p:cNvSpPr>
            <a:spLocks noGrp="1"/>
          </p:cNvSpPr>
          <p:nvPr>
            <p:ph idx="1"/>
          </p:nvPr>
        </p:nvSpPr>
        <p:spPr>
          <a:xfrm>
            <a:off x="457199" y="2127912"/>
            <a:ext cx="8305801" cy="4354775"/>
          </a:xfrm>
          <a:ln w="28575" cmpd="sng">
            <a:solidFill>
              <a:srgbClr val="800000"/>
            </a:solidFill>
          </a:ln>
        </p:spPr>
        <p:txBody>
          <a:bodyPr>
            <a:noAutofit/>
          </a:bodyPr>
          <a:lstStyle/>
          <a:p>
            <a:r>
              <a:rPr lang="en-US" sz="1800" dirty="0"/>
              <a:t>Stress Testing and Scenario Analysis of Pension Plans, </a:t>
            </a:r>
            <a:r>
              <a:rPr lang="en-US" sz="1800" dirty="0" err="1"/>
              <a:t>Liviu</a:t>
            </a:r>
            <a:r>
              <a:rPr lang="en-US" sz="1800" dirty="0"/>
              <a:t> </a:t>
            </a:r>
            <a:r>
              <a:rPr lang="en-US" sz="1800" dirty="0" err="1"/>
              <a:t>Ionescu</a:t>
            </a:r>
            <a:r>
              <a:rPr lang="en-US" sz="1800" dirty="0"/>
              <a:t> and Juan </a:t>
            </a:r>
            <a:r>
              <a:rPr lang="en-US" sz="1800" dirty="0" err="1"/>
              <a:t>Yermo</a:t>
            </a:r>
            <a:r>
              <a:rPr lang="en-US" sz="1800"/>
              <a:t> March </a:t>
            </a:r>
            <a:r>
              <a:rPr lang="en-US" sz="1800" smtClean="0"/>
              <a:t>2014.</a:t>
            </a:r>
          </a:p>
          <a:p>
            <a:pPr marL="0" indent="0">
              <a:buNone/>
            </a:pP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r>
              <a:rPr lang="en-US" sz="1800" dirty="0"/>
              <a:t/>
            </a:r>
            <a:br>
              <a:rPr lang="en-US" sz="1800" dirty="0"/>
            </a:br>
            <a:endParaRPr lang="en-US" sz="1800" baseline="-25000" dirty="0"/>
          </a:p>
          <a:p>
            <a:endParaRPr lang="en-US" sz="1800" dirty="0"/>
          </a:p>
        </p:txBody>
      </p:sp>
      <p:sp>
        <p:nvSpPr>
          <p:cNvPr id="4" name="Footer Placeholder 3"/>
          <p:cNvSpPr>
            <a:spLocks noGrp="1"/>
          </p:cNvSpPr>
          <p:nvPr>
            <p:ph type="ftr" sz="quarter" idx="11"/>
          </p:nvPr>
        </p:nvSpPr>
        <p:spPr>
          <a:xfrm>
            <a:off x="174812" y="6438238"/>
            <a:ext cx="6007100" cy="365125"/>
          </a:xfrm>
        </p:spPr>
        <p:txBody>
          <a:bodyPr/>
          <a:lstStyle/>
          <a:p>
            <a:r>
              <a:rPr lang="en-US" dirty="0" smtClean="0"/>
              <a:t>Credit Risk Mitigation &amp; Hedging Instruments ,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21</a:t>
            </a:fld>
            <a:endParaRPr lang="en-US"/>
          </a:p>
        </p:txBody>
      </p:sp>
      <p:sp>
        <p:nvSpPr>
          <p:cNvPr id="6" name="TextBox 4"/>
          <p:cNvSpPr txBox="1">
            <a:spLocks noChangeArrowheads="1"/>
          </p:cNvSpPr>
          <p:nvPr/>
        </p:nvSpPr>
        <p:spPr bwMode="auto">
          <a:xfrm>
            <a:off x="620059" y="1668553"/>
            <a:ext cx="1749197"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Reference</a:t>
            </a:r>
            <a:endParaRPr lang="en-US" sz="2400" dirty="0">
              <a:solidFill>
                <a:schemeClr val="bg1"/>
              </a:solidFill>
              <a:latin typeface="+mn-lt"/>
            </a:endParaRPr>
          </a:p>
        </p:txBody>
      </p:sp>
    </p:spTree>
    <p:extLst>
      <p:ext uri="{BB962C8B-B14F-4D97-AF65-F5344CB8AC3E}">
        <p14:creationId xmlns:p14="http://schemas.microsoft.com/office/powerpoint/2010/main" val="4749960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a:t>Stress </a:t>
            </a:r>
            <a:r>
              <a:rPr lang="en-US" dirty="0" smtClean="0"/>
              <a:t>Testing</a:t>
            </a:r>
            <a:endParaRPr lang="en-US" dirty="0"/>
          </a:p>
        </p:txBody>
      </p:sp>
      <p:sp>
        <p:nvSpPr>
          <p:cNvPr id="3" name="Content Placeholder 2"/>
          <p:cNvSpPr>
            <a:spLocks noGrp="1"/>
          </p:cNvSpPr>
          <p:nvPr>
            <p:ph idx="1"/>
          </p:nvPr>
        </p:nvSpPr>
        <p:spPr>
          <a:xfrm>
            <a:off x="457199" y="2209800"/>
            <a:ext cx="8305801" cy="3916363"/>
          </a:xfrm>
          <a:ln w="28575" cmpd="sng">
            <a:solidFill>
              <a:srgbClr val="800000"/>
            </a:solidFill>
          </a:ln>
        </p:spPr>
        <p:txBody>
          <a:bodyPr>
            <a:normAutofit/>
          </a:bodyPr>
          <a:lstStyle/>
          <a:p>
            <a:pPr marL="0" indent="0" algn="ctr">
              <a:buNone/>
            </a:pPr>
            <a:r>
              <a:rPr lang="en-US" sz="2400" b="1" i="1" dirty="0"/>
              <a:t>A method to quantify potential </a:t>
            </a:r>
            <a:r>
              <a:rPr lang="en-US" sz="2400" b="1" i="1" dirty="0" smtClean="0"/>
              <a:t>extreme negative </a:t>
            </a:r>
            <a:r>
              <a:rPr lang="en-US" sz="2400" b="1" i="1" dirty="0"/>
              <a:t>future outcomes in a </a:t>
            </a:r>
            <a:r>
              <a:rPr lang="en-US" sz="2400" b="1" i="1" dirty="0" smtClean="0"/>
              <a:t>portfolio.</a:t>
            </a:r>
          </a:p>
          <a:p>
            <a:pPr marL="0" indent="0">
              <a:buNone/>
            </a:pPr>
            <a:r>
              <a:rPr lang="en-US" dirty="0" smtClean="0"/>
              <a:t>Why doing stress testing?</a:t>
            </a:r>
            <a:endParaRPr lang="en-US" dirty="0"/>
          </a:p>
          <a:p>
            <a:r>
              <a:rPr lang="en-US" dirty="0" smtClean="0"/>
              <a:t>Most of the time, in many models, we assume that they only work </a:t>
            </a:r>
            <a:r>
              <a:rPr lang="en-US" dirty="0"/>
              <a:t>if </a:t>
            </a:r>
            <a:r>
              <a:rPr lang="en-US" dirty="0" smtClean="0"/>
              <a:t>the economic situation is stable, what </a:t>
            </a:r>
            <a:r>
              <a:rPr lang="en-US" dirty="0"/>
              <a:t>if they are not</a:t>
            </a:r>
            <a:r>
              <a:rPr lang="en-US" dirty="0" smtClean="0"/>
              <a:t>? </a:t>
            </a:r>
          </a:p>
          <a:p>
            <a:pPr lvl="1"/>
            <a:r>
              <a:rPr lang="en-US" dirty="0"/>
              <a:t>S</a:t>
            </a:r>
            <a:r>
              <a:rPr lang="en-US" dirty="0" smtClean="0"/>
              <a:t>tress </a:t>
            </a:r>
            <a:r>
              <a:rPr lang="en-US" dirty="0"/>
              <a:t>situations are characterized by chain reactions </a:t>
            </a:r>
            <a:r>
              <a:rPr lang="en-US" dirty="0" smtClean="0"/>
              <a:t>and the </a:t>
            </a:r>
            <a:r>
              <a:rPr lang="en-US" dirty="0"/>
              <a:t>standard theory breaks down</a:t>
            </a:r>
          </a:p>
          <a:p>
            <a:r>
              <a:rPr lang="en-US" dirty="0" smtClean="0"/>
              <a:t>To </a:t>
            </a:r>
            <a:r>
              <a:rPr lang="en-US" dirty="0"/>
              <a:t>understand the </a:t>
            </a:r>
            <a:r>
              <a:rPr lang="en-US" dirty="0" smtClean="0"/>
              <a:t>aftermath </a:t>
            </a:r>
            <a:r>
              <a:rPr lang="en-US" dirty="0"/>
              <a:t>of stress </a:t>
            </a:r>
            <a:r>
              <a:rPr lang="en-US" dirty="0" smtClean="0"/>
              <a:t>conditions</a:t>
            </a:r>
          </a:p>
          <a:p>
            <a:r>
              <a:rPr lang="en-US" dirty="0" smtClean="0"/>
              <a:t>Stress </a:t>
            </a:r>
            <a:r>
              <a:rPr lang="en-US" dirty="0"/>
              <a:t>testing is required for internal risk </a:t>
            </a:r>
            <a:r>
              <a:rPr lang="en-US" dirty="0" err="1"/>
              <a:t>modelling</a:t>
            </a:r>
            <a:endParaRPr lang="en-US" dirty="0" smtClean="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3</a:t>
            </a:fld>
            <a:endParaRPr lang="en-US"/>
          </a:p>
        </p:txBody>
      </p:sp>
      <p:sp>
        <p:nvSpPr>
          <p:cNvPr id="6" name="TextBox 4"/>
          <p:cNvSpPr txBox="1">
            <a:spLocks noChangeArrowheads="1"/>
          </p:cNvSpPr>
          <p:nvPr/>
        </p:nvSpPr>
        <p:spPr bwMode="auto">
          <a:xfrm>
            <a:off x="620059" y="1750441"/>
            <a:ext cx="320833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Stress Testing – Why?</a:t>
            </a:r>
            <a:endParaRPr lang="en-US" sz="2400" dirty="0">
              <a:solidFill>
                <a:schemeClr val="bg1"/>
              </a:solidFill>
              <a:latin typeface="+mn-lt"/>
            </a:endParaRPr>
          </a:p>
        </p:txBody>
      </p:sp>
    </p:spTree>
    <p:extLst>
      <p:ext uri="{BB962C8B-B14F-4D97-AF65-F5344CB8AC3E}">
        <p14:creationId xmlns:p14="http://schemas.microsoft.com/office/powerpoint/2010/main" val="13870159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09800"/>
            <a:ext cx="8305801" cy="3916363"/>
          </a:xfrm>
          <a:ln w="28575" cmpd="sng">
            <a:solidFill>
              <a:srgbClr val="800000"/>
            </a:solidFill>
          </a:ln>
        </p:spPr>
        <p:txBody>
          <a:bodyPr>
            <a:normAutofit/>
          </a:bodyPr>
          <a:lstStyle/>
          <a:p>
            <a:r>
              <a:rPr lang="en-US" dirty="0"/>
              <a:t>To enhance the assessment of risk </a:t>
            </a:r>
            <a:endParaRPr lang="en-US" dirty="0" smtClean="0"/>
          </a:p>
          <a:p>
            <a:r>
              <a:rPr lang="en-US" dirty="0" smtClean="0"/>
              <a:t>To </a:t>
            </a:r>
            <a:r>
              <a:rPr lang="en-US" dirty="0"/>
              <a:t>compute the capital necessary to </a:t>
            </a:r>
            <a:r>
              <a:rPr lang="en-US" dirty="0" smtClean="0"/>
              <a:t>absorb potential </a:t>
            </a:r>
            <a:r>
              <a:rPr lang="en-US" dirty="0"/>
              <a:t>large losses</a:t>
            </a:r>
          </a:p>
          <a:p>
            <a:r>
              <a:rPr lang="en-US" dirty="0" smtClean="0"/>
              <a:t>To </a:t>
            </a:r>
            <a:r>
              <a:rPr lang="en-US" dirty="0"/>
              <a:t>identify the steps the firm can take to reduce </a:t>
            </a:r>
            <a:r>
              <a:rPr lang="en-US" dirty="0" smtClean="0"/>
              <a:t>its risk.</a:t>
            </a:r>
            <a:endParaRPr lang="en-US" dirty="0"/>
          </a:p>
          <a:p>
            <a:r>
              <a:rPr lang="en-US" dirty="0" smtClean="0"/>
              <a:t>To </a:t>
            </a:r>
            <a:r>
              <a:rPr lang="en-US" dirty="0"/>
              <a:t>lead to better decisions</a:t>
            </a:r>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4</a:t>
            </a:fld>
            <a:endParaRPr lang="en-US"/>
          </a:p>
        </p:txBody>
      </p:sp>
      <p:sp>
        <p:nvSpPr>
          <p:cNvPr id="6" name="TextBox 4"/>
          <p:cNvSpPr txBox="1">
            <a:spLocks noChangeArrowheads="1"/>
          </p:cNvSpPr>
          <p:nvPr/>
        </p:nvSpPr>
        <p:spPr bwMode="auto">
          <a:xfrm>
            <a:off x="620059" y="1750441"/>
            <a:ext cx="320833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Stress Testing – Why?</a:t>
            </a:r>
            <a:endParaRPr lang="en-US" sz="2400" dirty="0">
              <a:solidFill>
                <a:schemeClr val="bg1"/>
              </a:solidFill>
              <a:latin typeface="+mn-lt"/>
            </a:endParaRPr>
          </a:p>
        </p:txBody>
      </p:sp>
    </p:spTree>
    <p:extLst>
      <p:ext uri="{BB962C8B-B14F-4D97-AF65-F5344CB8AC3E}">
        <p14:creationId xmlns:p14="http://schemas.microsoft.com/office/powerpoint/2010/main" val="575229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09800"/>
            <a:ext cx="8305801" cy="3916363"/>
          </a:xfrm>
          <a:ln w="28575" cmpd="sng">
            <a:solidFill>
              <a:srgbClr val="800000"/>
            </a:solidFill>
          </a:ln>
        </p:spPr>
        <p:txBody>
          <a:bodyPr>
            <a:normAutofit/>
          </a:bodyPr>
          <a:lstStyle/>
          <a:p>
            <a:r>
              <a:rPr lang="en-US" dirty="0"/>
              <a:t>Scenarios requiring no simulations (historical)</a:t>
            </a:r>
          </a:p>
          <a:p>
            <a:r>
              <a:rPr lang="en-US" dirty="0" smtClean="0"/>
              <a:t>Scenarios </a:t>
            </a:r>
            <a:r>
              <a:rPr lang="en-US" dirty="0"/>
              <a:t>requiring </a:t>
            </a:r>
            <a:r>
              <a:rPr lang="en-US" dirty="0" smtClean="0"/>
              <a:t>simulations</a:t>
            </a:r>
          </a:p>
          <a:p>
            <a:pPr lvl="1"/>
            <a:r>
              <a:rPr lang="en-US" dirty="0" smtClean="0"/>
              <a:t>Testing </a:t>
            </a:r>
            <a:r>
              <a:rPr lang="en-US" dirty="0"/>
              <a:t>current portfolios against past crashes</a:t>
            </a:r>
          </a:p>
          <a:p>
            <a:pPr lvl="1"/>
            <a:r>
              <a:rPr lang="en-US" dirty="0" smtClean="0"/>
              <a:t>Testing </a:t>
            </a:r>
            <a:r>
              <a:rPr lang="en-US" dirty="0"/>
              <a:t>based on assumptions about </a:t>
            </a:r>
            <a:r>
              <a:rPr lang="en-US" dirty="0" err="1"/>
              <a:t>vols</a:t>
            </a:r>
            <a:r>
              <a:rPr lang="en-US" dirty="0"/>
              <a:t> &amp; correlations</a:t>
            </a:r>
          </a:p>
          <a:p>
            <a:r>
              <a:rPr lang="en-US" dirty="0" smtClean="0"/>
              <a:t>Scenarios </a:t>
            </a:r>
            <a:r>
              <a:rPr lang="en-US" dirty="0"/>
              <a:t>built with special </a:t>
            </a:r>
            <a:r>
              <a:rPr lang="en-US" dirty="0" smtClean="0"/>
              <a:t>purpose</a:t>
            </a:r>
          </a:p>
          <a:p>
            <a:pPr lvl="1"/>
            <a:r>
              <a:rPr lang="en-US" dirty="0" smtClean="0"/>
              <a:t>These </a:t>
            </a:r>
            <a:r>
              <a:rPr lang="en-US" dirty="0"/>
              <a:t>are made with a specific portfolio in </a:t>
            </a:r>
            <a:r>
              <a:rPr lang="en-US" dirty="0" smtClean="0"/>
              <a:t>mind</a:t>
            </a:r>
            <a:br>
              <a:rPr lang="en-US" dirty="0" smtClean="0"/>
            </a:br>
            <a:r>
              <a:rPr lang="en-US" dirty="0" smtClean="0"/>
              <a:t>(</a:t>
            </a:r>
            <a:r>
              <a:rPr lang="en-US" dirty="0"/>
              <a:t>e.g. in a specific country or that depends on a specific counterparty)</a:t>
            </a:r>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5</a:t>
            </a:fld>
            <a:endParaRPr lang="en-US"/>
          </a:p>
        </p:txBody>
      </p:sp>
      <p:sp>
        <p:nvSpPr>
          <p:cNvPr id="6" name="TextBox 4"/>
          <p:cNvSpPr txBox="1">
            <a:spLocks noChangeArrowheads="1"/>
          </p:cNvSpPr>
          <p:nvPr/>
        </p:nvSpPr>
        <p:spPr bwMode="auto">
          <a:xfrm>
            <a:off x="620059" y="1750441"/>
            <a:ext cx="101166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Types</a:t>
            </a:r>
            <a:endParaRPr lang="en-US" sz="2400" dirty="0">
              <a:solidFill>
                <a:schemeClr val="bg1"/>
              </a:solidFill>
              <a:latin typeface="+mn-lt"/>
            </a:endParaRPr>
          </a:p>
        </p:txBody>
      </p:sp>
    </p:spTree>
    <p:extLst>
      <p:ext uri="{BB962C8B-B14F-4D97-AF65-F5344CB8AC3E}">
        <p14:creationId xmlns:p14="http://schemas.microsoft.com/office/powerpoint/2010/main" val="24733058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09800"/>
            <a:ext cx="8305801" cy="3916363"/>
          </a:xfrm>
          <a:ln w="28575" cmpd="sng">
            <a:solidFill>
              <a:srgbClr val="800000"/>
            </a:solidFill>
          </a:ln>
        </p:spPr>
        <p:txBody>
          <a:bodyPr>
            <a:normAutofit fontScale="92500" lnSpcReduction="10000"/>
          </a:bodyPr>
          <a:lstStyle/>
          <a:p>
            <a:r>
              <a:rPr lang="en-US" dirty="0"/>
              <a:t>Scenario shocks taken from historical </a:t>
            </a:r>
            <a:r>
              <a:rPr lang="en-US" dirty="0" smtClean="0"/>
              <a:t>events</a:t>
            </a:r>
          </a:p>
          <a:p>
            <a:r>
              <a:rPr lang="en-US" dirty="0"/>
              <a:t>Methodology:</a:t>
            </a:r>
          </a:p>
          <a:p>
            <a:pPr marL="457200" indent="-457200">
              <a:buFont typeface="+mj-lt"/>
              <a:buAutoNum type="arabicPeriod"/>
            </a:pPr>
            <a:r>
              <a:rPr lang="en-US" dirty="0" smtClean="0"/>
              <a:t>Choose </a:t>
            </a:r>
            <a:r>
              <a:rPr lang="en-US" dirty="0"/>
              <a:t>an event period (a crisis period or a statistical choice</a:t>
            </a:r>
            <a:r>
              <a:rPr lang="en-US" dirty="0" smtClean="0"/>
              <a:t>)</a:t>
            </a:r>
          </a:p>
          <a:p>
            <a:pPr lvl="1"/>
            <a:r>
              <a:rPr lang="en-US" dirty="0" smtClean="0"/>
              <a:t>it </a:t>
            </a:r>
            <a:r>
              <a:rPr lang="en-US" dirty="0"/>
              <a:t>can be more than one </a:t>
            </a:r>
            <a:r>
              <a:rPr lang="en-US" dirty="0" smtClean="0"/>
              <a:t>event</a:t>
            </a:r>
          </a:p>
          <a:p>
            <a:pPr lvl="1"/>
            <a:r>
              <a:rPr lang="en-US" dirty="0" smtClean="0"/>
              <a:t>the </a:t>
            </a:r>
            <a:r>
              <a:rPr lang="en-US" dirty="0"/>
              <a:t>start and end date are not obvious, but usually </a:t>
            </a:r>
            <a:r>
              <a:rPr lang="en-US" dirty="0" smtClean="0"/>
              <a:t>the peaks </a:t>
            </a:r>
            <a:r>
              <a:rPr lang="en-US" dirty="0"/>
              <a:t>occur at the start date and the trough at the end </a:t>
            </a:r>
            <a:r>
              <a:rPr lang="en-US" dirty="0" smtClean="0"/>
              <a:t>date</a:t>
            </a:r>
          </a:p>
          <a:p>
            <a:pPr lvl="1"/>
            <a:r>
              <a:rPr lang="en-US" dirty="0" smtClean="0"/>
              <a:t>it </a:t>
            </a:r>
            <a:r>
              <a:rPr lang="en-US" dirty="0"/>
              <a:t>is assumed that positions cannot be traded or </a:t>
            </a:r>
            <a:r>
              <a:rPr lang="en-US" dirty="0" smtClean="0"/>
              <a:t>hedged</a:t>
            </a:r>
          </a:p>
          <a:p>
            <a:pPr marL="457200" indent="-457200">
              <a:buFont typeface="+mj-lt"/>
              <a:buAutoNum type="arabicPeriod"/>
            </a:pPr>
            <a:r>
              <a:rPr lang="en-US" dirty="0" smtClean="0"/>
              <a:t>Specify </a:t>
            </a:r>
            <a:r>
              <a:rPr lang="en-US" dirty="0"/>
              <a:t>shock factors (generally – relative; IR </a:t>
            </a:r>
            <a:r>
              <a:rPr lang="en-US" dirty="0" smtClean="0"/>
              <a:t>– </a:t>
            </a:r>
            <a:r>
              <a:rPr lang="en-US" dirty="0"/>
              <a:t>absolute</a:t>
            </a:r>
            <a:r>
              <a:rPr lang="en-US" dirty="0" smtClean="0"/>
              <a:t>)</a:t>
            </a:r>
          </a:p>
          <a:p>
            <a:pPr lvl="1"/>
            <a:r>
              <a:rPr lang="en-US" dirty="0" smtClean="0"/>
              <a:t>often </a:t>
            </a:r>
            <a:r>
              <a:rPr lang="en-US" dirty="0"/>
              <a:t>do PCA &amp; shocks to first 3 components; it </a:t>
            </a:r>
            <a:r>
              <a:rPr lang="en-US" dirty="0" smtClean="0"/>
              <a:t>reduces dimension </a:t>
            </a:r>
            <a:r>
              <a:rPr lang="en-US" dirty="0"/>
              <a:t>&amp; factors are </a:t>
            </a:r>
            <a:r>
              <a:rPr lang="en-US" dirty="0" smtClean="0"/>
              <a:t>orthogonal</a:t>
            </a:r>
          </a:p>
          <a:p>
            <a:pPr lvl="1"/>
            <a:r>
              <a:rPr lang="en-US" dirty="0" smtClean="0"/>
              <a:t>for </a:t>
            </a:r>
            <a:r>
              <a:rPr lang="en-US" dirty="0"/>
              <a:t>missing shocks: use proxies or interpolations</a:t>
            </a:r>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6</a:t>
            </a:fld>
            <a:endParaRPr lang="en-US"/>
          </a:p>
        </p:txBody>
      </p:sp>
      <p:sp>
        <p:nvSpPr>
          <p:cNvPr id="6" name="TextBox 4"/>
          <p:cNvSpPr txBox="1">
            <a:spLocks noChangeArrowheads="1"/>
          </p:cNvSpPr>
          <p:nvPr/>
        </p:nvSpPr>
        <p:spPr bwMode="auto">
          <a:xfrm>
            <a:off x="620059" y="1750441"/>
            <a:ext cx="301877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Historical Scenarios</a:t>
            </a:r>
            <a:endParaRPr lang="en-US" sz="2400" dirty="0">
              <a:solidFill>
                <a:schemeClr val="bg1"/>
              </a:solidFill>
              <a:latin typeface="+mn-lt"/>
            </a:endParaRPr>
          </a:p>
        </p:txBody>
      </p:sp>
    </p:spTree>
    <p:extLst>
      <p:ext uri="{BB962C8B-B14F-4D97-AF65-F5344CB8AC3E}">
        <p14:creationId xmlns:p14="http://schemas.microsoft.com/office/powerpoint/2010/main" val="3635618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09800"/>
            <a:ext cx="8305801" cy="3916363"/>
          </a:xfrm>
          <a:ln w="28575" cmpd="sng">
            <a:solidFill>
              <a:srgbClr val="800000"/>
            </a:solidFill>
          </a:ln>
        </p:spPr>
        <p:txBody>
          <a:bodyPr>
            <a:normAutofit/>
          </a:bodyPr>
          <a:lstStyle/>
          <a:p>
            <a:r>
              <a:rPr lang="en-US" sz="2400" dirty="0"/>
              <a:t> 3 types</a:t>
            </a:r>
            <a:r>
              <a:rPr lang="en-US" sz="2400" dirty="0" smtClean="0"/>
              <a:t>:	</a:t>
            </a:r>
            <a:endParaRPr lang="en-US" sz="2400" dirty="0"/>
          </a:p>
          <a:p>
            <a:pPr marL="914400" lvl="2" indent="-457200">
              <a:buFont typeface="+mj-lt"/>
              <a:buAutoNum type="arabicPeriod"/>
            </a:pPr>
            <a:r>
              <a:rPr lang="en-US" sz="2000" dirty="0" smtClean="0"/>
              <a:t>Modifying </a:t>
            </a:r>
            <a:r>
              <a:rPr lang="en-US" sz="2000" dirty="0"/>
              <a:t>the covariance matrix</a:t>
            </a:r>
          </a:p>
          <a:p>
            <a:pPr marL="914400" lvl="2" indent="-457200">
              <a:buFont typeface="+mj-lt"/>
              <a:buAutoNum type="arabicPeriod"/>
            </a:pPr>
            <a:r>
              <a:rPr lang="en-US" sz="2000" dirty="0" smtClean="0"/>
              <a:t>Creating </a:t>
            </a:r>
            <a:r>
              <a:rPr lang="en-US" sz="2000" dirty="0"/>
              <a:t>events (specifying factor shocks)</a:t>
            </a:r>
          </a:p>
          <a:p>
            <a:pPr marL="914400" lvl="2" indent="-457200">
              <a:buFont typeface="+mj-lt"/>
              <a:buAutoNum type="arabicPeriod"/>
            </a:pPr>
            <a:r>
              <a:rPr lang="en-US" sz="2000" dirty="0" smtClean="0"/>
              <a:t>Sensitivity </a:t>
            </a:r>
            <a:r>
              <a:rPr lang="en-US" sz="2000" dirty="0"/>
              <a:t>analysis</a:t>
            </a:r>
          </a:p>
          <a:p>
            <a:pPr marL="0" indent="0">
              <a:buNone/>
            </a:pPr>
            <a:r>
              <a:rPr lang="en-US" sz="2400" dirty="0" smtClean="0"/>
              <a:t>	+ </a:t>
            </a:r>
            <a:r>
              <a:rPr lang="en-US" sz="2400" dirty="0"/>
              <a:t>hybrid model</a:t>
            </a:r>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7</a:t>
            </a:fld>
            <a:endParaRPr lang="en-US"/>
          </a:p>
        </p:txBody>
      </p:sp>
      <p:sp>
        <p:nvSpPr>
          <p:cNvPr id="6" name="TextBox 4"/>
          <p:cNvSpPr txBox="1">
            <a:spLocks noChangeArrowheads="1"/>
          </p:cNvSpPr>
          <p:nvPr/>
        </p:nvSpPr>
        <p:spPr bwMode="auto">
          <a:xfrm>
            <a:off x="620059" y="1750441"/>
            <a:ext cx="3576620"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Hypothetical scenarios</a:t>
            </a:r>
          </a:p>
        </p:txBody>
      </p:sp>
    </p:spTree>
    <p:extLst>
      <p:ext uri="{BB962C8B-B14F-4D97-AF65-F5344CB8AC3E}">
        <p14:creationId xmlns:p14="http://schemas.microsoft.com/office/powerpoint/2010/main" val="30845166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09800"/>
            <a:ext cx="8305801" cy="4146550"/>
          </a:xfrm>
          <a:ln w="28575" cmpd="sng">
            <a:solidFill>
              <a:srgbClr val="800000"/>
            </a:solidFill>
          </a:ln>
        </p:spPr>
        <p:txBody>
          <a:bodyPr>
            <a:noAutofit/>
          </a:bodyPr>
          <a:lstStyle/>
          <a:p>
            <a:r>
              <a:rPr lang="en-US" sz="1800" dirty="0" smtClean="0"/>
              <a:t>This </a:t>
            </a:r>
            <a:r>
              <a:rPr lang="en-US" sz="1800" dirty="0"/>
              <a:t>method modifies the covariance </a:t>
            </a:r>
            <a:r>
              <a:rPr lang="en-US" sz="1800" dirty="0" smtClean="0"/>
              <a:t>matrix</a:t>
            </a:r>
            <a:endParaRPr lang="en-US" sz="1800" dirty="0"/>
          </a:p>
          <a:p>
            <a:pPr lvl="1"/>
            <a:r>
              <a:rPr lang="en-US" sz="1600" dirty="0" smtClean="0"/>
              <a:t>based </a:t>
            </a:r>
            <a:r>
              <a:rPr lang="en-US" sz="1600" dirty="0"/>
              <a:t>on that </a:t>
            </a:r>
            <a:r>
              <a:rPr lang="en-US" sz="1600" dirty="0" err="1"/>
              <a:t>covariances</a:t>
            </a:r>
            <a:r>
              <a:rPr lang="en-US" sz="1600" dirty="0"/>
              <a:t> change in stressful markets (</a:t>
            </a:r>
            <a:r>
              <a:rPr lang="en-US" sz="1600" dirty="0" smtClean="0"/>
              <a:t>2 states</a:t>
            </a:r>
            <a:r>
              <a:rPr lang="en-US" sz="1600" dirty="0"/>
              <a:t>)</a:t>
            </a:r>
            <a:r>
              <a:rPr lang="en-US" sz="1600" dirty="0" smtClean="0"/>
              <a:t>;</a:t>
            </a:r>
            <a:r>
              <a:rPr lang="en-US" sz="1600" dirty="0"/>
              <a:t> </a:t>
            </a:r>
            <a:r>
              <a:rPr lang="en-US" sz="1600" dirty="0" smtClean="0"/>
              <a:t>however</a:t>
            </a:r>
            <a:r>
              <a:rPr lang="en-US" sz="1600" dirty="0"/>
              <a:t>, increased correlations don’t always lead to </a:t>
            </a:r>
            <a:r>
              <a:rPr lang="en-US" sz="1600" dirty="0" smtClean="0"/>
              <a:t>losses</a:t>
            </a:r>
            <a:endParaRPr lang="en-US" sz="1600" dirty="0"/>
          </a:p>
          <a:p>
            <a:pPr lvl="1"/>
            <a:r>
              <a:rPr lang="en-US" sz="1600" dirty="0" smtClean="0"/>
              <a:t>Attention</a:t>
            </a:r>
            <a:r>
              <a:rPr lang="en-US" sz="1600" dirty="0"/>
              <a:t>! Correlation matrices always have to be such </a:t>
            </a:r>
            <a:r>
              <a:rPr lang="en-US" sz="1600" dirty="0" smtClean="0"/>
              <a:t>that variances are </a:t>
            </a:r>
            <a:r>
              <a:rPr lang="en-US" sz="1600" dirty="0"/>
              <a:t>always positive (the covariance matrix </a:t>
            </a:r>
            <a:r>
              <a:rPr lang="en-US" sz="1600" dirty="0" smtClean="0"/>
              <a:t>is positive definite)</a:t>
            </a:r>
            <a:endParaRPr lang="en-US" sz="1600" dirty="0"/>
          </a:p>
          <a:p>
            <a:pPr lvl="1"/>
            <a:r>
              <a:rPr lang="en-US" sz="1600" dirty="0" smtClean="0"/>
              <a:t>If </a:t>
            </a:r>
            <a:r>
              <a:rPr lang="en-US" sz="1600" dirty="0"/>
              <a:t>you change one value from the correlation matrix, </a:t>
            </a:r>
            <a:r>
              <a:rPr lang="en-US" sz="1600" dirty="0" smtClean="0"/>
              <a:t>the entire matrix will change</a:t>
            </a:r>
            <a:endParaRPr lang="en-US" sz="1600" dirty="0"/>
          </a:p>
          <a:p>
            <a:pPr lvl="1"/>
            <a:r>
              <a:rPr lang="en-US" sz="1600" dirty="0" smtClean="0"/>
              <a:t>Alternative</a:t>
            </a:r>
            <a:r>
              <a:rPr lang="en-US" sz="1600" dirty="0"/>
              <a:t>: change the returns, not the </a:t>
            </a:r>
            <a:r>
              <a:rPr lang="en-US" sz="1600" dirty="0" smtClean="0"/>
              <a:t>correlations</a:t>
            </a:r>
            <a:endParaRPr lang="en-US" sz="1600" dirty="0"/>
          </a:p>
          <a:p>
            <a:r>
              <a:rPr lang="en-US" dirty="0" smtClean="0"/>
              <a:t>Stress </a:t>
            </a:r>
            <a:r>
              <a:rPr lang="en-US" dirty="0"/>
              <a:t>tests can be constructed from this modified covariance</a:t>
            </a:r>
            <a:br>
              <a:rPr lang="en-US" dirty="0"/>
            </a:br>
            <a:r>
              <a:rPr lang="en-US" dirty="0"/>
              <a:t>matrix in several </a:t>
            </a:r>
            <a:r>
              <a:rPr lang="en-US" dirty="0" smtClean="0"/>
              <a:t>ways e.g</a:t>
            </a:r>
            <a:r>
              <a:rPr lang="en-US" dirty="0"/>
              <a:t>. we compute what loss is obtained by a one-standard-deviation change in </a:t>
            </a:r>
            <a:r>
              <a:rPr lang="en-US" dirty="0" smtClean="0"/>
              <a:t>the portfolio </a:t>
            </a:r>
            <a:r>
              <a:rPr lang="en-US" dirty="0"/>
              <a:t>value, then multiply this by a number (as many </a:t>
            </a:r>
            <a:r>
              <a:rPr lang="en-US" dirty="0" err="1"/>
              <a:t>st.</a:t>
            </a:r>
            <a:r>
              <a:rPr lang="en-US" dirty="0"/>
              <a:t> dev. changes as desired)</a:t>
            </a:r>
            <a:br>
              <a:rPr lang="en-US" dirty="0"/>
            </a:b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8</a:t>
            </a:fld>
            <a:endParaRPr lang="en-US"/>
          </a:p>
        </p:txBody>
      </p:sp>
      <p:sp>
        <p:nvSpPr>
          <p:cNvPr id="6" name="TextBox 4"/>
          <p:cNvSpPr txBox="1">
            <a:spLocks noChangeArrowheads="1"/>
          </p:cNvSpPr>
          <p:nvPr/>
        </p:nvSpPr>
        <p:spPr bwMode="auto">
          <a:xfrm>
            <a:off x="620060" y="1750441"/>
            <a:ext cx="4134306"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smtClean="0">
                <a:solidFill>
                  <a:schemeClr val="bg1"/>
                </a:solidFill>
                <a:latin typeface="+mn-lt"/>
              </a:rPr>
              <a:t>Modify Covariance </a:t>
            </a:r>
            <a:r>
              <a:rPr lang="en-US" sz="2400" dirty="0">
                <a:solidFill>
                  <a:schemeClr val="bg1"/>
                </a:solidFill>
                <a:latin typeface="+mn-lt"/>
              </a:rPr>
              <a:t>M</a:t>
            </a:r>
            <a:r>
              <a:rPr lang="en-US" sz="2400" dirty="0" smtClean="0">
                <a:solidFill>
                  <a:schemeClr val="bg1"/>
                </a:solidFill>
                <a:latin typeface="+mn-lt"/>
              </a:rPr>
              <a:t>atrix</a:t>
            </a:r>
            <a:endParaRPr lang="en-US" sz="2400" dirty="0">
              <a:solidFill>
                <a:schemeClr val="bg1"/>
              </a:solidFill>
              <a:latin typeface="+mn-lt"/>
            </a:endParaRPr>
          </a:p>
        </p:txBody>
      </p:sp>
    </p:spTree>
    <p:extLst>
      <p:ext uri="{BB962C8B-B14F-4D97-AF65-F5344CB8AC3E}">
        <p14:creationId xmlns:p14="http://schemas.microsoft.com/office/powerpoint/2010/main" val="14718370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42900"/>
            <a:ext cx="6508377" cy="1143000"/>
          </a:xfrm>
        </p:spPr>
        <p:txBody>
          <a:bodyPr/>
          <a:lstStyle/>
          <a:p>
            <a:r>
              <a:rPr lang="en-US" dirty="0" smtClean="0"/>
              <a:t>Stress Testing</a:t>
            </a:r>
            <a:endParaRPr lang="en-US" dirty="0"/>
          </a:p>
        </p:txBody>
      </p:sp>
      <p:sp>
        <p:nvSpPr>
          <p:cNvPr id="3" name="Content Placeholder 2"/>
          <p:cNvSpPr>
            <a:spLocks noGrp="1"/>
          </p:cNvSpPr>
          <p:nvPr>
            <p:ph idx="1"/>
          </p:nvPr>
        </p:nvSpPr>
        <p:spPr>
          <a:xfrm>
            <a:off x="457199" y="2209800"/>
            <a:ext cx="8305801" cy="4146550"/>
          </a:xfrm>
          <a:ln w="28575" cmpd="sng">
            <a:solidFill>
              <a:srgbClr val="800000"/>
            </a:solidFill>
          </a:ln>
        </p:spPr>
        <p:txBody>
          <a:bodyPr>
            <a:noAutofit/>
          </a:bodyPr>
          <a:lstStyle/>
          <a:p>
            <a:r>
              <a:rPr lang="en-US" dirty="0" smtClean="0"/>
              <a:t>Based </a:t>
            </a:r>
            <a:r>
              <a:rPr lang="en-US" dirty="0"/>
              <a:t>on specifying hypothetical shocks to the market </a:t>
            </a:r>
            <a:r>
              <a:rPr lang="en-US" dirty="0" smtClean="0"/>
              <a:t>factors</a:t>
            </a:r>
            <a:endParaRPr lang="en-US" dirty="0"/>
          </a:p>
          <a:p>
            <a:pPr lvl="1"/>
            <a:r>
              <a:rPr lang="en-US" dirty="0" smtClean="0"/>
              <a:t>get </a:t>
            </a:r>
            <a:r>
              <a:rPr lang="en-US" dirty="0"/>
              <a:t>ideas from historical </a:t>
            </a:r>
            <a:r>
              <a:rPr lang="en-US" dirty="0" smtClean="0"/>
              <a:t>prices</a:t>
            </a:r>
            <a:endParaRPr lang="en-US" dirty="0"/>
          </a:p>
          <a:p>
            <a:r>
              <a:rPr lang="en-US" dirty="0" smtClean="0"/>
              <a:t>We </a:t>
            </a:r>
            <a:r>
              <a:rPr lang="en-US" dirty="0"/>
              <a:t>have to specify which no-arbitrage relationships </a:t>
            </a:r>
            <a:r>
              <a:rPr lang="en-US" dirty="0" smtClean="0"/>
              <a:t>hold (</a:t>
            </a:r>
            <a:r>
              <a:rPr lang="en-US" dirty="0"/>
              <a:t>these are assumptions based on history</a:t>
            </a:r>
            <a:r>
              <a:rPr lang="en-US" dirty="0" smtClean="0"/>
              <a:t>)</a:t>
            </a:r>
            <a:endParaRPr lang="en-US" dirty="0"/>
          </a:p>
          <a:p>
            <a:pPr lvl="1"/>
            <a:r>
              <a:rPr lang="en-US" dirty="0" smtClean="0"/>
              <a:t>this </a:t>
            </a:r>
            <a:r>
              <a:rPr lang="en-US" dirty="0"/>
              <a:t>will help in specifying chain reactions</a:t>
            </a:r>
            <a:br>
              <a:rPr lang="en-US" dirty="0"/>
            </a:br>
            <a:endParaRPr lang="en-US" dirty="0"/>
          </a:p>
          <a:p>
            <a:pPr marL="0" indent="0">
              <a:buNone/>
            </a:pPr>
            <a:r>
              <a:rPr lang="en-US" dirty="0" smtClean="0"/>
              <a:t>Example:</a:t>
            </a:r>
            <a:r>
              <a:rPr lang="en-US" dirty="0"/>
              <a:t/>
            </a:r>
            <a:br>
              <a:rPr lang="en-US" dirty="0"/>
            </a:br>
            <a:r>
              <a:rPr lang="en-US" dirty="0" smtClean="0"/>
              <a:t>	war </a:t>
            </a:r>
            <a:r>
              <a:rPr lang="en-US" dirty="0"/>
              <a:t>→ disruption of oil production → spike in oil price</a:t>
            </a:r>
            <a:br>
              <a:rPr lang="en-US" dirty="0"/>
            </a:br>
            <a:r>
              <a:rPr lang="en-US" dirty="0" smtClean="0"/>
              <a:t>	→ </a:t>
            </a:r>
            <a:r>
              <a:rPr lang="en-US" dirty="0"/>
              <a:t>spike in energy products price → expectation of</a:t>
            </a:r>
            <a:br>
              <a:rPr lang="en-US" dirty="0"/>
            </a:br>
            <a:r>
              <a:rPr lang="en-US" dirty="0" smtClean="0"/>
              <a:t>			future </a:t>
            </a:r>
            <a:r>
              <a:rPr lang="en-US" dirty="0"/>
              <a:t>inflation increases…</a:t>
            </a:r>
            <a:br>
              <a:rPr lang="en-US" dirty="0"/>
            </a:br>
            <a:r>
              <a:rPr lang="en-US" dirty="0"/>
              <a:t/>
            </a:r>
            <a:br>
              <a:rPr lang="en-US" dirty="0"/>
            </a:br>
            <a:r>
              <a:rPr lang="pt-BR" dirty="0"/>
              <a:t/>
            </a:r>
            <a:br>
              <a:rPr lang="pt-BR" dirty="0"/>
            </a:br>
            <a:r>
              <a:rPr lang="pt-BR" dirty="0"/>
              <a:t/>
            </a:r>
            <a:br>
              <a:rPr lang="pt-BR" dirty="0"/>
            </a:br>
            <a:r>
              <a:rPr lang="en-US" dirty="0"/>
              <a:t/>
            </a:r>
            <a:br>
              <a:rPr lang="en-US" dirty="0"/>
            </a:br>
            <a:r>
              <a:rPr lang="en-US" dirty="0"/>
              <a:t/>
            </a:r>
            <a:br>
              <a:rPr lang="en-US" dirty="0"/>
            </a:br>
            <a:endParaRPr lang="en-US" dirty="0"/>
          </a:p>
        </p:txBody>
      </p:sp>
      <p:sp>
        <p:nvSpPr>
          <p:cNvPr id="4" name="Footer Placeholder 3"/>
          <p:cNvSpPr>
            <a:spLocks noGrp="1"/>
          </p:cNvSpPr>
          <p:nvPr>
            <p:ph type="ftr" sz="quarter" idx="11"/>
          </p:nvPr>
        </p:nvSpPr>
        <p:spPr/>
        <p:txBody>
          <a:bodyPr/>
          <a:lstStyle/>
          <a:p>
            <a:r>
              <a:rPr lang="en-US" dirty="0" smtClean="0"/>
              <a:t>Market Risk Model Performance, </a:t>
            </a:r>
            <a:r>
              <a:rPr lang="en-US" dirty="0" err="1" smtClean="0"/>
              <a:t>Nattanan</a:t>
            </a:r>
            <a:r>
              <a:rPr lang="en-US" dirty="0" smtClean="0"/>
              <a:t> </a:t>
            </a:r>
            <a:r>
              <a:rPr lang="en-US" dirty="0" err="1" smtClean="0"/>
              <a:t>Bovornsantisuth</a:t>
            </a:r>
            <a:endParaRPr lang="en-US" dirty="0" smtClean="0">
              <a:solidFill>
                <a:srgbClr val="000000"/>
              </a:solidFill>
              <a:latin typeface="Arial" pitchFamily="34" charset="0"/>
            </a:endParaRPr>
          </a:p>
        </p:txBody>
      </p:sp>
      <p:sp>
        <p:nvSpPr>
          <p:cNvPr id="5" name="Slide Number Placeholder 4"/>
          <p:cNvSpPr>
            <a:spLocks noGrp="1"/>
          </p:cNvSpPr>
          <p:nvPr>
            <p:ph type="sldNum" sz="quarter" idx="12"/>
          </p:nvPr>
        </p:nvSpPr>
        <p:spPr/>
        <p:txBody>
          <a:bodyPr/>
          <a:lstStyle/>
          <a:p>
            <a:fld id="{0BA16B03-8BC0-5548-AF3E-5E738E3AC4BB}" type="slidenum">
              <a:rPr lang="en-US" smtClean="0"/>
              <a:pPr/>
              <a:t>9</a:t>
            </a:fld>
            <a:endParaRPr lang="en-US"/>
          </a:p>
        </p:txBody>
      </p:sp>
      <p:sp>
        <p:nvSpPr>
          <p:cNvPr id="6" name="TextBox 4"/>
          <p:cNvSpPr txBox="1">
            <a:spLocks noChangeArrowheads="1"/>
          </p:cNvSpPr>
          <p:nvPr/>
        </p:nvSpPr>
        <p:spPr bwMode="auto">
          <a:xfrm>
            <a:off x="620059" y="1750441"/>
            <a:ext cx="4070345" cy="46166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imes New Roman" charset="0"/>
                <a:ea typeface="ＭＳ Ｐゴシック" charset="0"/>
                <a:cs typeface="ＭＳ Ｐゴシック" charset="0"/>
              </a:defRPr>
            </a:lvl1pPr>
            <a:lvl2pPr marL="742950" indent="-285750">
              <a:defRPr>
                <a:solidFill>
                  <a:schemeClr val="tx1"/>
                </a:solidFill>
                <a:latin typeface="Times New Roman" charset="0"/>
                <a:ea typeface="ＭＳ Ｐゴシック" charset="0"/>
              </a:defRPr>
            </a:lvl2pPr>
            <a:lvl3pPr marL="1143000" indent="-228600">
              <a:defRPr>
                <a:solidFill>
                  <a:schemeClr val="tx1"/>
                </a:solidFill>
                <a:latin typeface="Times New Roman" charset="0"/>
                <a:ea typeface="ＭＳ Ｐゴシック" charset="0"/>
              </a:defRPr>
            </a:lvl3pPr>
            <a:lvl4pPr marL="1600200" indent="-228600">
              <a:defRPr>
                <a:solidFill>
                  <a:schemeClr val="tx1"/>
                </a:solidFill>
                <a:latin typeface="Times New Roman" charset="0"/>
                <a:ea typeface="ＭＳ Ｐゴシック" charset="0"/>
              </a:defRPr>
            </a:lvl4pPr>
            <a:lvl5pPr marL="2057400" indent="-228600">
              <a:defRPr>
                <a:solidFill>
                  <a:schemeClr val="tx1"/>
                </a:solidFill>
                <a:latin typeface="Times New Roman" charset="0"/>
                <a:ea typeface="ＭＳ Ｐゴシック" charset="0"/>
              </a:defRPr>
            </a:lvl5pPr>
            <a:lvl6pPr marL="2514600" indent="-228600" fontAlgn="base">
              <a:spcBef>
                <a:spcPct val="0"/>
              </a:spcBef>
              <a:spcAft>
                <a:spcPct val="0"/>
              </a:spcAft>
              <a:defRPr>
                <a:solidFill>
                  <a:schemeClr val="tx1"/>
                </a:solidFill>
                <a:latin typeface="Times New Roman" charset="0"/>
                <a:ea typeface="ＭＳ Ｐゴシック" charset="0"/>
              </a:defRPr>
            </a:lvl6pPr>
            <a:lvl7pPr marL="2971800" indent="-228600" fontAlgn="base">
              <a:spcBef>
                <a:spcPct val="0"/>
              </a:spcBef>
              <a:spcAft>
                <a:spcPct val="0"/>
              </a:spcAft>
              <a:defRPr>
                <a:solidFill>
                  <a:schemeClr val="tx1"/>
                </a:solidFill>
                <a:latin typeface="Times New Roman" charset="0"/>
                <a:ea typeface="ＭＳ Ｐゴシック" charset="0"/>
              </a:defRPr>
            </a:lvl7pPr>
            <a:lvl8pPr marL="3429000" indent="-228600" fontAlgn="base">
              <a:spcBef>
                <a:spcPct val="0"/>
              </a:spcBef>
              <a:spcAft>
                <a:spcPct val="0"/>
              </a:spcAft>
              <a:defRPr>
                <a:solidFill>
                  <a:schemeClr val="tx1"/>
                </a:solidFill>
                <a:latin typeface="Times New Roman" charset="0"/>
                <a:ea typeface="ＭＳ Ｐゴシック" charset="0"/>
              </a:defRPr>
            </a:lvl8pPr>
            <a:lvl9pPr marL="3886200" indent="-228600" fontAlgn="base">
              <a:spcBef>
                <a:spcPct val="0"/>
              </a:spcBef>
              <a:spcAft>
                <a:spcPct val="0"/>
              </a:spcAft>
              <a:defRPr>
                <a:solidFill>
                  <a:schemeClr val="tx1"/>
                </a:solidFill>
                <a:latin typeface="Times New Roman" charset="0"/>
                <a:ea typeface="ＭＳ Ｐゴシック" charset="0"/>
              </a:defRPr>
            </a:lvl9pPr>
          </a:lstStyle>
          <a:p>
            <a:r>
              <a:rPr lang="en-US" sz="2400" dirty="0">
                <a:solidFill>
                  <a:schemeClr val="bg1"/>
                </a:solidFill>
                <a:latin typeface="+mn-lt"/>
              </a:rPr>
              <a:t>Modify</a:t>
            </a:r>
            <a:r>
              <a:rPr lang="en-US" sz="2400" dirty="0">
                <a:solidFill>
                  <a:schemeClr val="bg1"/>
                </a:solidFill>
              </a:rPr>
              <a:t> </a:t>
            </a:r>
            <a:r>
              <a:rPr lang="en-US" sz="2400" dirty="0" smtClean="0">
                <a:solidFill>
                  <a:schemeClr val="bg1"/>
                </a:solidFill>
                <a:latin typeface="+mn-lt"/>
              </a:rPr>
              <a:t>Covariance </a:t>
            </a:r>
            <a:r>
              <a:rPr lang="en-US" sz="2400" dirty="0">
                <a:solidFill>
                  <a:schemeClr val="bg1"/>
                </a:solidFill>
                <a:latin typeface="+mn-lt"/>
              </a:rPr>
              <a:t>matrix</a:t>
            </a:r>
          </a:p>
        </p:txBody>
      </p:sp>
    </p:spTree>
    <p:extLst>
      <p:ext uri="{BB962C8B-B14F-4D97-AF65-F5344CB8AC3E}">
        <p14:creationId xmlns:p14="http://schemas.microsoft.com/office/powerpoint/2010/main" val="978093132"/>
      </p:ext>
    </p:extLst>
  </p:cSld>
  <p:clrMapOvr>
    <a:masterClrMapping/>
  </p:clrMapOvr>
  <p:timing>
    <p:tnLst>
      <p:par>
        <p:cTn id="1" dur="indefinite" restart="never" nodeType="tmRoot"/>
      </p:par>
    </p:tnLst>
  </p:timing>
</p:sld>
</file>

<file path=ppt/theme/theme1.xml><?xml version="1.0" encoding="utf-8"?>
<a:theme xmlns:a="http://schemas.openxmlformats.org/drawingml/2006/main" name="Plaza">
  <a:themeElements>
    <a:clrScheme name="Plaza">
      <a:dk1>
        <a:sysClr val="windowText" lastClr="000000"/>
      </a:dk1>
      <a:lt1>
        <a:sysClr val="window" lastClr="FFFFFF"/>
      </a:lt1>
      <a:dk2>
        <a:srgbClr val="333333"/>
      </a:dk2>
      <a:lt2>
        <a:srgbClr val="CCCCCC"/>
      </a:lt2>
      <a:accent1>
        <a:srgbClr val="990000"/>
      </a:accent1>
      <a:accent2>
        <a:srgbClr val="580101"/>
      </a:accent2>
      <a:accent3>
        <a:srgbClr val="E94A00"/>
      </a:accent3>
      <a:accent4>
        <a:srgbClr val="EB8F00"/>
      </a:accent4>
      <a:accent5>
        <a:srgbClr val="A4A4A4"/>
      </a:accent5>
      <a:accent6>
        <a:srgbClr val="666666"/>
      </a:accent6>
      <a:hlink>
        <a:srgbClr val="D01010"/>
      </a:hlink>
      <a:folHlink>
        <a:srgbClr val="E6682E"/>
      </a:folHlink>
    </a:clrScheme>
    <a:fontScheme name="Plaza">
      <a:majorFont>
        <a:latin typeface="Century Gothic"/>
        <a:ea typeface=""/>
        <a:cs typeface=""/>
        <a:font script="Jpan" typeface="メイリオ"/>
        <a:font script="Hans" typeface="宋体"/>
        <a:font script="Hant" typeface="新細明體"/>
      </a:majorFont>
      <a:minorFont>
        <a:latin typeface="Century Gothic"/>
        <a:ea typeface=""/>
        <a:cs typeface=""/>
        <a:font script="Jpan" typeface="メイリオ"/>
        <a:font script="Hans" typeface="宋体"/>
        <a:font script="Hant" typeface="新細明體"/>
      </a:minorFont>
    </a:fontScheme>
    <a:fmtScheme name="Plaza">
      <a:fillStyleLst>
        <a:solidFill>
          <a:schemeClr val="phClr"/>
        </a:solidFill>
        <a:gradFill rotWithShape="1">
          <a:gsLst>
            <a:gs pos="0">
              <a:schemeClr val="phClr">
                <a:tint val="100000"/>
                <a:shade val="60000"/>
                <a:satMod val="135000"/>
              </a:schemeClr>
            </a:gs>
            <a:gs pos="100000">
              <a:schemeClr val="phClr">
                <a:tint val="100000"/>
                <a:shade val="100000"/>
                <a:satMod val="135000"/>
              </a:schemeClr>
            </a:gs>
          </a:gsLst>
          <a:lin ang="16200000" scaled="1"/>
        </a:gradFill>
        <a:gradFill rotWithShape="1">
          <a:gsLst>
            <a:gs pos="0">
              <a:schemeClr val="phClr">
                <a:shade val="70000"/>
                <a:satMod val="120000"/>
              </a:schemeClr>
            </a:gs>
            <a:gs pos="35000">
              <a:schemeClr val="phClr">
                <a:shade val="100000"/>
                <a:satMod val="150000"/>
              </a:schemeClr>
            </a:gs>
            <a:gs pos="70000">
              <a:schemeClr val="phClr">
                <a:tint val="100000"/>
                <a:shade val="100000"/>
                <a:satMod val="200000"/>
                <a:greenMod val="100000"/>
              </a:schemeClr>
            </a:gs>
            <a:gs pos="100000">
              <a:schemeClr val="phClr">
                <a:tint val="100000"/>
                <a:shade val="100000"/>
                <a:satMod val="250000"/>
                <a:greenMod val="100000"/>
              </a:schemeClr>
            </a:gs>
          </a:gsLst>
          <a:lin ang="16200000" scaled="1"/>
        </a:gra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innerShdw blurRad="190500" dist="63500" dir="5400000">
              <a:srgbClr val="FFFFFF">
                <a:alpha val="65000"/>
              </a:srgbClr>
            </a:innerShdw>
          </a:effectLst>
          <a:scene3d>
            <a:camera prst="orthographicFront">
              <a:rot lat="0" lon="0" rev="0"/>
            </a:camera>
            <a:lightRig rig="twoPt" dir="r">
              <a:rot lat="0" lon="0" rev="6000000"/>
            </a:lightRig>
          </a:scene3d>
          <a:sp3d prstMaterial="matte">
            <a:bevelT w="0" h="0" prst="relaxedInset"/>
          </a:sp3d>
        </a:effectStyle>
        <a:effectStyle>
          <a:effectLst>
            <a:innerShdw blurRad="50800" dist="25400" dir="13500000">
              <a:srgbClr val="FFFFFF">
                <a:alpha val="75000"/>
              </a:srgbClr>
            </a:innerShdw>
            <a:outerShdw blurRad="88900" dist="38100" dir="6600000" sx="101000" sy="101000" rotWithShape="0">
              <a:srgbClr val="000000">
                <a:alpha val="50000"/>
              </a:srgbClr>
            </a:outerShdw>
          </a:effectLst>
          <a:scene3d>
            <a:camera prst="perspectiveFront" fov="3000000"/>
            <a:lightRig rig="morning" dir="tl">
              <a:rot lat="0" lon="0" rev="1800000"/>
            </a:lightRig>
          </a:scene3d>
          <a:sp3d contourW="38100" prstMaterial="softEdge">
            <a:bevelT w="25400" h="38100"/>
            <a:contourClr>
              <a:schemeClr val="phClr">
                <a:tint val="6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Plaza.thmx</Template>
  <TotalTime>881</TotalTime>
  <Words>1395</Words>
  <Application>Microsoft Office PowerPoint</Application>
  <PresentationFormat>On-screen Show (4:3)</PresentationFormat>
  <Paragraphs>215</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Plaza</vt:lpstr>
      <vt:lpstr>FIN4811 Risk Management</vt:lpstr>
      <vt:lpstr>Agenda </vt:lpstr>
      <vt:lpstr>Stress Testing</vt:lpstr>
      <vt:lpstr>Stress Testing</vt:lpstr>
      <vt:lpstr>Stress Testing</vt:lpstr>
      <vt:lpstr>Stress Testing</vt:lpstr>
      <vt:lpstr>Stress Testing</vt:lpstr>
      <vt:lpstr>Stress Testing</vt:lpstr>
      <vt:lpstr>Stress Testing</vt:lpstr>
      <vt:lpstr>Stress Testing</vt:lpstr>
      <vt:lpstr>Stress Testing</vt:lpstr>
      <vt:lpstr>Stress Testing</vt:lpstr>
      <vt:lpstr>Stress Testing</vt:lpstr>
      <vt:lpstr>Stress Testing</vt:lpstr>
      <vt:lpstr>Stress Testing</vt:lpstr>
      <vt:lpstr>Stress Testing</vt:lpstr>
      <vt:lpstr>Stress Testing</vt:lpstr>
      <vt:lpstr>Stress Testing</vt:lpstr>
      <vt:lpstr>Stress Testing</vt:lpstr>
      <vt:lpstr>Stress Testing</vt:lpstr>
      <vt:lpstr>Credit Risk Mitigations </vt:lpstr>
    </vt:vector>
  </TitlesOfParts>
  <Company>Assumption University of Thailand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FIN4811 Risk Management</dc:title>
  <dc:creator>Sirikarn Jeanchutima</dc:creator>
  <cp:lastModifiedBy>ณัฐนันท์ บวรสันติสุทธิ์</cp:lastModifiedBy>
  <cp:revision>96</cp:revision>
  <dcterms:created xsi:type="dcterms:W3CDTF">2015-08-12T13:34:01Z</dcterms:created>
  <dcterms:modified xsi:type="dcterms:W3CDTF">2017-11-24T07:58:44Z</dcterms:modified>
</cp:coreProperties>
</file>