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2"/>
  </p:notesMasterIdLst>
  <p:handoutMasterIdLst>
    <p:handoutMasterId r:id="rId43"/>
  </p:handoutMasterIdLst>
  <p:sldIdLst>
    <p:sldId id="257" r:id="rId2"/>
    <p:sldId id="258" r:id="rId3"/>
    <p:sldId id="306" r:id="rId4"/>
    <p:sldId id="308" r:id="rId5"/>
    <p:sldId id="310" r:id="rId6"/>
    <p:sldId id="311" r:id="rId7"/>
    <p:sldId id="383" r:id="rId8"/>
    <p:sldId id="356" r:id="rId9"/>
    <p:sldId id="357" r:id="rId10"/>
    <p:sldId id="358" r:id="rId11"/>
    <p:sldId id="312" r:id="rId12"/>
    <p:sldId id="359" r:id="rId13"/>
    <p:sldId id="313" r:id="rId14"/>
    <p:sldId id="363" r:id="rId15"/>
    <p:sldId id="380" r:id="rId16"/>
    <p:sldId id="384" r:id="rId17"/>
    <p:sldId id="361" r:id="rId18"/>
    <p:sldId id="315" r:id="rId19"/>
    <p:sldId id="332" r:id="rId20"/>
    <p:sldId id="364" r:id="rId21"/>
    <p:sldId id="382" r:id="rId22"/>
    <p:sldId id="366" r:id="rId23"/>
    <p:sldId id="385" r:id="rId24"/>
    <p:sldId id="367" r:id="rId25"/>
    <p:sldId id="370" r:id="rId26"/>
    <p:sldId id="377" r:id="rId27"/>
    <p:sldId id="378" r:id="rId28"/>
    <p:sldId id="379" r:id="rId29"/>
    <p:sldId id="371" r:id="rId30"/>
    <p:sldId id="372" r:id="rId31"/>
    <p:sldId id="373" r:id="rId32"/>
    <p:sldId id="374" r:id="rId33"/>
    <p:sldId id="375" r:id="rId34"/>
    <p:sldId id="355" r:id="rId35"/>
    <p:sldId id="343" r:id="rId36"/>
    <p:sldId id="344" r:id="rId37"/>
    <p:sldId id="348" r:id="rId38"/>
    <p:sldId id="376" r:id="rId39"/>
    <p:sldId id="381" r:id="rId40"/>
    <p:sldId id="305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DBC91-5E12-D041-9AF4-8DEF4187FEDE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55A23-8C65-B14E-A73A-AC6887073B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719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01C12-8E02-824F-A2A6-51F57AEDC3AB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72F7C-35CE-604B-BA53-CF1192051D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72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2F7C-35CE-604B-BA53-CF1192051D1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39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3395538-7DAE-487F-848C-2B7BD6CD438A}" type="datetime1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Market Risk, Nattanan Bovornsantisuth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9200-C9E4-4775-A240-AC8C759F6A08}" type="datetime1">
              <a:rPr lang="en-US" smtClean="0"/>
              <a:pPr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533-8CC9-4717-BEEB-A0CE58379139}" type="datetime1">
              <a:rPr lang="en-US" smtClean="0"/>
              <a:pPr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2BD4-2496-4246-99FA-110E8E2CC116}" type="datetime1">
              <a:rPr lang="en-US" smtClean="0"/>
              <a:pPr/>
              <a:t>8/11/2017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D2C3-8E1A-4D93-91C0-9B614F457B7E}" type="datetime1">
              <a:rPr lang="en-US" smtClean="0"/>
              <a:pPr/>
              <a:t>8/11/2017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AB7F-F370-4E19-A8DB-D98A6E3A031C}" type="datetime1">
              <a:rPr lang="en-US" smtClean="0"/>
              <a:pPr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E51AF37E-369E-4104-8C2A-54A328FCBF63}" type="datetime1">
              <a:rPr lang="en-US" smtClean="0"/>
              <a:pPr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r>
              <a:rPr lang="en-US" smtClean="0"/>
              <a:t>Market Risk, Nattanan Bovornsantisuth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2B5E-B76B-4C72-BE53-867C3AF05003}" type="datetime1">
              <a:rPr lang="en-US" smtClean="0"/>
              <a:pPr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E0DD2-9D8E-4ADD-B6B0-FA52D264B0E6}" type="datetime1">
              <a:rPr lang="en-US" smtClean="0"/>
              <a:pPr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7EC3-6E63-4E91-BFCD-C7EB61AB257A}" type="datetime1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74C4-C458-43AB-9B43-F07EDAB4593B}" type="datetime1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2306378E-2538-4689-8788-3FE4EA786F54}" type="datetime1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960BCCF5-F9DD-4B03-9202-D01B06311E83}" type="datetime1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r>
              <a:rPr lang="en-US" smtClean="0"/>
              <a:t>Market Risk, Nattanan Bovornsantisuth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D4AF449C-EEDE-4B05-B01C-24C80A588F32}" type="datetime1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r>
              <a:rPr lang="en-US" smtClean="0"/>
              <a:t>Market Risk, Nattanan Bovornsantisuth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8159796D-26BB-4784-98E2-E54627EF1E87}" type="datetime1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r>
              <a:rPr lang="en-US" smtClean="0"/>
              <a:t>Market Risk, Nattanan Bovornsantisuth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F9B7-4055-497A-AA9F-C1C05715D419}" type="datetime1">
              <a:rPr lang="en-US" smtClean="0"/>
              <a:pPr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7CA46-050E-49B3-B2BD-66E98AECCE3F}" type="datetime1">
              <a:rPr lang="en-US" smtClean="0"/>
              <a:pPr/>
              <a:t>8/11/2017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BB45-90AB-418D-B0EE-8AD30F45ADD7}" type="datetime1">
              <a:rPr lang="en-US" smtClean="0"/>
              <a:pPr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AFCAAA36-D759-4D95-9DB9-473400F2522F}" type="datetime1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>
          <a:xfrm>
            <a:off x="782839" y="1461375"/>
            <a:ext cx="6393408" cy="139849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FIN4811</a:t>
            </a:r>
            <a:br>
              <a:rPr lang="en-US" dirty="0" smtClean="0"/>
            </a:br>
            <a:r>
              <a:rPr lang="en-US" dirty="0" smtClean="0"/>
              <a:t>Risk Management</a:t>
            </a:r>
            <a:endParaRPr lang="th-TH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13136" y="3369213"/>
            <a:ext cx="7393483" cy="139849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7500" lnSpcReduction="10000"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600" b="0" kern="1200" cap="none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>
                <a:solidFill>
                  <a:schemeClr val="accent6"/>
                </a:solidFill>
              </a:rPr>
              <a:t>Chapter </a:t>
            </a:r>
            <a:r>
              <a:rPr lang="en-US" smtClean="0">
                <a:solidFill>
                  <a:schemeClr val="accent6"/>
                </a:solidFill>
              </a:rPr>
              <a:t>Two</a:t>
            </a:r>
            <a:endParaRPr lang="en-US" dirty="0" smtClean="0">
              <a:solidFill>
                <a:schemeClr val="accent6"/>
              </a:solidFill>
            </a:endParaRPr>
          </a:p>
          <a:p>
            <a:pPr algn="ctr"/>
            <a:r>
              <a:rPr lang="en-US" dirty="0" smtClean="0">
                <a:solidFill>
                  <a:schemeClr val="accent6"/>
                </a:solidFill>
              </a:rPr>
              <a:t>Market Risk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7599" y="5740400"/>
            <a:ext cx="59266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Nattanan</a:t>
            </a:r>
            <a:r>
              <a:rPr lang="en-US" sz="3200" dirty="0" smtClean="0"/>
              <a:t> </a:t>
            </a:r>
            <a:r>
              <a:rPr lang="en-US" sz="3200" dirty="0" err="1" smtClean="0"/>
              <a:t>Bovornsantisuth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7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Market Risk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3916363"/>
          </a:xfrm>
          <a:ln w="28575" cmpd="sng">
            <a:solidFill>
              <a:srgbClr val="800000"/>
            </a:solidFill>
          </a:ln>
        </p:spPr>
        <p:txBody>
          <a:bodyPr>
            <a:normAutofit/>
          </a:bodyPr>
          <a:lstStyle/>
          <a:p>
            <a:r>
              <a:rPr lang="en-US" sz="1800" dirty="0" smtClean="0"/>
              <a:t>Example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r>
              <a:rPr lang="en-US" sz="1600" dirty="0" smtClean="0"/>
              <a:t>Returning </a:t>
            </a:r>
            <a:r>
              <a:rPr lang="en-US" sz="1600" dirty="0"/>
              <a:t>to the 5Y Treasury, we see that PV01 is 0.048643. So if interest rates were to go up by 0.01%, the price would fall by this decimal figure. If the yield were to increase by 0.02%, then price would fall by twice this amount. Conversely, if yield were to decrease by 0.01%, price would rise by 0.048643.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2739853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Basis Point Value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102" y="2553263"/>
            <a:ext cx="5991619" cy="203715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574102" y="3469710"/>
            <a:ext cx="5991619" cy="25052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7998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Market Risk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3916363"/>
          </a:xfrm>
          <a:ln w="28575" cmpd="sng">
            <a:solidFill>
              <a:srgbClr val="800000"/>
            </a:solidFill>
          </a:ln>
        </p:spPr>
        <p:txBody>
          <a:bodyPr>
            <a:normAutofit/>
          </a:bodyPr>
          <a:lstStyle/>
          <a:p>
            <a:r>
              <a:rPr lang="en-US" sz="1800" dirty="0" smtClean="0"/>
              <a:t>For the derivatives transactions, they are classify as non linear products, so in order to find the sensitivity, Greek letter will be used.</a:t>
            </a:r>
          </a:p>
          <a:p>
            <a:endParaRPr lang="en-US" dirty="0"/>
          </a:p>
          <a:p>
            <a:pPr lvl="8"/>
            <a:endParaRPr lang="en-US" dirty="0" smtClean="0"/>
          </a:p>
          <a:p>
            <a:pPr marL="1828800" lvl="8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2573140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Greek Sensitivity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6157692"/>
                  </p:ext>
                </p:extLst>
              </p:nvPr>
            </p:nvGraphicFramePr>
            <p:xfrm>
              <a:off x="798596" y="2944312"/>
              <a:ext cx="7657578" cy="29602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69720"/>
                    <a:gridCol w="4572000"/>
                    <a:gridCol w="1615858"/>
                  </a:tblGrid>
                  <a:tr h="412663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Greek</a:t>
                          </a:r>
                          <a:endParaRPr lang="th-TH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Sensitivity</a:t>
                          </a:r>
                          <a:endParaRPr lang="th-TH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Sensitivity</a:t>
                          </a:r>
                          <a:endParaRPr lang="th-TH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Delta</a:t>
                          </a:r>
                          <a:r>
                            <a:rPr lang="en-US" sz="1400" baseline="0" dirty="0" smtClean="0"/>
                            <a:t> (</a:t>
                          </a:r>
                          <a:r>
                            <a:rPr lang="el-GR" sz="1400" baseline="0" dirty="0" smtClean="0"/>
                            <a:t>Δ</a:t>
                          </a:r>
                          <a:r>
                            <a:rPr lang="en-GB" sz="1400" baseline="0" dirty="0" smtClean="0"/>
                            <a:t>)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The rate of change of an portfolio value relative to a change in the underlying stock price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i="1" smtClean="0">
                                        <a:latin typeface="Cambria Math"/>
                                      </a:rPr>
                                      <m:t>𝑑</m:t>
                                    </m:r>
                                    <m:r>
                                      <a:rPr lang="en-GB" sz="1400" b="0" i="1" smtClean="0">
                                        <a:latin typeface="Cambria Math"/>
                                      </a:rPr>
                                      <m:t>𝑉</m:t>
                                    </m:r>
                                  </m:num>
                                  <m:den>
                                    <m:r>
                                      <a:rPr lang="en-GB" sz="1400" i="1" smtClean="0">
                                        <a:latin typeface="Cambria Math"/>
                                      </a:rPr>
                                      <m:t>𝑑</m:t>
                                    </m:r>
                                    <m:r>
                                      <a:rPr lang="en-GB" sz="1400" b="0" i="1" smtClean="0">
                                        <a:latin typeface="Cambria Math"/>
                                      </a:rPr>
                                      <m:t>𝑆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th-TH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400" dirty="0" smtClean="0"/>
                            <a:t>Gamma (</a:t>
                          </a:r>
                          <a:r>
                            <a:rPr lang="el-GR" sz="1400" dirty="0" smtClean="0"/>
                            <a:t>Γ</a:t>
                          </a:r>
                          <a:r>
                            <a:rPr lang="en-GB" sz="1400" dirty="0" smtClean="0"/>
                            <a:t>)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Sensitivity of delta to a change in stock price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i="1" smtClean="0">
                                        <a:latin typeface="Cambria Math"/>
                                      </a:rPr>
                                      <m:t>𝑑</m:t>
                                    </m:r>
                                    <m:r>
                                      <a:rPr lang="en-GB" sz="1400" b="0" i="1" baseline="30000" smtClean="0"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GB" sz="1400" b="0" i="1" smtClean="0">
                                        <a:latin typeface="Cambria Math"/>
                                      </a:rPr>
                                      <m:t>𝑉</m:t>
                                    </m:r>
                                  </m:num>
                                  <m:den>
                                    <m:r>
                                      <a:rPr lang="en-GB" sz="1400" i="1" smtClean="0">
                                        <a:latin typeface="Cambria Math"/>
                                      </a:rPr>
                                      <m:t>𝑑</m:t>
                                    </m:r>
                                    <m:r>
                                      <a:rPr lang="en-GB" sz="1400" b="0" i="1" smtClean="0">
                                        <a:latin typeface="Cambria Math"/>
                                      </a:rPr>
                                      <m:t>𝑆</m:t>
                                    </m:r>
                                    <m:r>
                                      <a:rPr lang="en-GB" sz="1400" b="0" i="1" baseline="300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th-TH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Vega (</a:t>
                          </a:r>
                          <a:r>
                            <a:rPr lang="el-GR" sz="1400" dirty="0" smtClean="0"/>
                            <a:t>ν</a:t>
                          </a:r>
                          <a:r>
                            <a:rPr lang="en-US" sz="1400" dirty="0" smtClean="0"/>
                            <a:t>)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The relative</a:t>
                          </a:r>
                          <a:r>
                            <a:rPr lang="en-US" sz="1400" baseline="0" dirty="0" smtClean="0"/>
                            <a:t> change of an </a:t>
                          </a:r>
                          <a:r>
                            <a:rPr lang="en-US" sz="1400" dirty="0" smtClean="0"/>
                            <a:t>portfolio value to the volatility changes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i="1" smtClean="0">
                                        <a:latin typeface="Cambria Math"/>
                                      </a:rPr>
                                      <m:t>𝑑</m:t>
                                    </m:r>
                                    <m:r>
                                      <a:rPr lang="en-GB" sz="1400" b="0" i="1" smtClean="0">
                                        <a:latin typeface="Cambria Math"/>
                                      </a:rPr>
                                      <m:t>𝑉</m:t>
                                    </m:r>
                                  </m:num>
                                  <m:den>
                                    <m:r>
                                      <a:rPr lang="en-GB" sz="1400" i="1" smtClean="0">
                                        <a:latin typeface="Cambria Math"/>
                                      </a:rPr>
                                      <m:t>𝑑</m:t>
                                    </m:r>
                                    <m:r>
                                      <a:rPr lang="en-GB" sz="1400" i="1" smtClean="0">
                                        <a:latin typeface="Cambria Math"/>
                                        <a:ea typeface="Cambria Math"/>
                                      </a:rPr>
                                      <m:t>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th-TH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400" dirty="0" smtClean="0"/>
                            <a:t>Theta (</a:t>
                          </a:r>
                          <a:r>
                            <a:rPr lang="el-GR" sz="1400" dirty="0" smtClean="0"/>
                            <a:t>θ</a:t>
                          </a:r>
                          <a:r>
                            <a:rPr lang="en-GB" sz="1400" dirty="0" smtClean="0"/>
                            <a:t>)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The relative</a:t>
                          </a:r>
                          <a:r>
                            <a:rPr lang="en-US" sz="1400" baseline="0" dirty="0" smtClean="0"/>
                            <a:t> change of an </a:t>
                          </a:r>
                          <a:r>
                            <a:rPr lang="en-US" sz="1400" dirty="0" smtClean="0"/>
                            <a:t>portfolio value to time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i="1" smtClean="0">
                                        <a:latin typeface="Cambria Math"/>
                                      </a:rPr>
                                      <m:t>𝑑</m:t>
                                    </m:r>
                                    <m:r>
                                      <a:rPr lang="en-GB" sz="1400" b="0" i="1" smtClean="0">
                                        <a:latin typeface="Cambria Math"/>
                                      </a:rPr>
                                      <m:t>𝑉</m:t>
                                    </m:r>
                                  </m:num>
                                  <m:den>
                                    <m:r>
                                      <a:rPr lang="en-GB" sz="1400" i="1" smtClean="0">
                                        <a:latin typeface="Cambria Math"/>
                                      </a:rPr>
                                      <m:t>𝑑</m:t>
                                    </m:r>
                                    <m:r>
                                      <a:rPr lang="en-GB" sz="14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th-TH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400" dirty="0" smtClean="0"/>
                            <a:t>Rho (</a:t>
                          </a:r>
                          <a:r>
                            <a:rPr lang="el-GR" sz="1400" dirty="0" smtClean="0"/>
                            <a:t>ρ</a:t>
                          </a:r>
                          <a:r>
                            <a:rPr lang="en-GB" sz="1400" dirty="0" smtClean="0"/>
                            <a:t>)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The relative</a:t>
                          </a:r>
                          <a:r>
                            <a:rPr lang="en-US" sz="1400" baseline="0" dirty="0" smtClean="0"/>
                            <a:t> change of an </a:t>
                          </a:r>
                          <a:r>
                            <a:rPr lang="en-US" sz="1400" dirty="0" smtClean="0"/>
                            <a:t>portfolio value to risk</a:t>
                          </a:r>
                          <a:r>
                            <a:rPr lang="en-US" sz="1400" baseline="0" dirty="0" smtClean="0"/>
                            <a:t> free rate</a:t>
                          </a:r>
                          <a:endParaRPr lang="th-TH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i="1" smtClean="0">
                                        <a:latin typeface="Cambria Math"/>
                                      </a:rPr>
                                      <m:t>𝑑</m:t>
                                    </m:r>
                                    <m:r>
                                      <a:rPr lang="en-GB" sz="1400" b="0" i="1" smtClean="0">
                                        <a:latin typeface="Cambria Math"/>
                                      </a:rPr>
                                      <m:t>𝑉</m:t>
                                    </m:r>
                                  </m:num>
                                  <m:den>
                                    <m:r>
                                      <a:rPr lang="en-GB" sz="1400" i="1" smtClean="0">
                                        <a:latin typeface="Cambria Math"/>
                                      </a:rPr>
                                      <m:t>𝑑</m:t>
                                    </m:r>
                                    <m:r>
                                      <a:rPr lang="en-GB" sz="1400" b="0" i="1" smtClean="0">
                                        <a:latin typeface="Cambria Math"/>
                                      </a:rPr>
                                      <m:t>𝑟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th-TH" sz="1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3496157692"/>
                  </p:ext>
                </p:extLst>
              </p:nvPr>
            </p:nvGraphicFramePr>
            <p:xfrm>
              <a:off x="798596" y="2944312"/>
              <a:ext cx="7657578" cy="29602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69720"/>
                    <a:gridCol w="4572000"/>
                    <a:gridCol w="1615858"/>
                  </a:tblGrid>
                  <a:tr h="412663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Greek</a:t>
                          </a:r>
                          <a:endParaRPr lang="th-TH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Sensitivity</a:t>
                          </a:r>
                          <a:endParaRPr lang="th-TH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Sensitivity</a:t>
                          </a:r>
                          <a:endParaRPr lang="th-TH" dirty="0"/>
                        </a:p>
                      </a:txBody>
                      <a:tcPr/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Delta</a:t>
                          </a:r>
                          <a:r>
                            <a:rPr lang="en-US" sz="1400" baseline="0" dirty="0" smtClean="0"/>
                            <a:t> (</a:t>
                          </a:r>
                          <a:r>
                            <a:rPr lang="el-GR" sz="1400" baseline="0" dirty="0" smtClean="0"/>
                            <a:t>Δ</a:t>
                          </a:r>
                          <a:r>
                            <a:rPr lang="en-GB" sz="1400" baseline="0" dirty="0" smtClean="0"/>
                            <a:t>)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The rate of change of an portfolio value relative to a change in the underlying stock price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73962" t="-85882" r="-377" b="-402353"/>
                          </a:stretch>
                        </a:blipFill>
                      </a:tcPr>
                    </a:tc>
                  </a:tr>
                  <a:tr h="496570">
                    <a:tc>
                      <a:txBody>
                        <a:bodyPr/>
                        <a:lstStyle/>
                        <a:p>
                          <a:r>
                            <a:rPr lang="en-GB" sz="1400" dirty="0" smtClean="0"/>
                            <a:t>Gamma (</a:t>
                          </a:r>
                          <a:r>
                            <a:rPr lang="el-GR" sz="1400" dirty="0" smtClean="0"/>
                            <a:t>Γ</a:t>
                          </a:r>
                          <a:r>
                            <a:rPr lang="en-GB" sz="1400" dirty="0" smtClean="0"/>
                            <a:t>)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Sensitivity of delta to a change in stock price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73962" t="-195062" r="-377" b="-322222"/>
                          </a:stretch>
                        </a:blipFill>
                      </a:tcPr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Vega (</a:t>
                          </a:r>
                          <a:r>
                            <a:rPr lang="el-GR" sz="1400" dirty="0" smtClean="0"/>
                            <a:t>ν</a:t>
                          </a:r>
                          <a:r>
                            <a:rPr lang="en-US" sz="1400" dirty="0" smtClean="0"/>
                            <a:t>)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The relative</a:t>
                          </a:r>
                          <a:r>
                            <a:rPr lang="en-US" sz="1400" baseline="0" dirty="0" smtClean="0"/>
                            <a:t> change of an </a:t>
                          </a:r>
                          <a:r>
                            <a:rPr lang="en-US" sz="1400" dirty="0" smtClean="0"/>
                            <a:t>portfolio value to the volatility changes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73962" t="-281176" r="-377" b="-207059"/>
                          </a:stretch>
                        </a:blipFill>
                      </a:tcPr>
                    </a:tc>
                  </a:tr>
                  <a:tr h="496507">
                    <a:tc>
                      <a:txBody>
                        <a:bodyPr/>
                        <a:lstStyle/>
                        <a:p>
                          <a:r>
                            <a:rPr lang="en-GB" sz="1400" dirty="0" smtClean="0"/>
                            <a:t>Theta (</a:t>
                          </a:r>
                          <a:r>
                            <a:rPr lang="el-GR" sz="1400" dirty="0" smtClean="0"/>
                            <a:t>θ</a:t>
                          </a:r>
                          <a:r>
                            <a:rPr lang="en-GB" sz="1400" dirty="0" smtClean="0"/>
                            <a:t>)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The relative</a:t>
                          </a:r>
                          <a:r>
                            <a:rPr lang="en-US" sz="1400" baseline="0" dirty="0" smtClean="0"/>
                            <a:t> change of an </a:t>
                          </a:r>
                          <a:r>
                            <a:rPr lang="en-US" sz="1400" dirty="0" smtClean="0"/>
                            <a:t>portfolio value to time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73962" t="-395122" r="-377" b="-114634"/>
                          </a:stretch>
                        </a:blipFill>
                      </a:tcPr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en-GB" sz="1400" dirty="0" smtClean="0"/>
                            <a:t>Rho (</a:t>
                          </a:r>
                          <a:r>
                            <a:rPr lang="el-GR" sz="1400" dirty="0" smtClean="0"/>
                            <a:t>ρ</a:t>
                          </a:r>
                          <a:r>
                            <a:rPr lang="en-GB" sz="1400" dirty="0" smtClean="0"/>
                            <a:t>)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The relative</a:t>
                          </a:r>
                          <a:r>
                            <a:rPr lang="en-US" sz="1400" baseline="0" dirty="0" smtClean="0"/>
                            <a:t> change of an </a:t>
                          </a:r>
                          <a:r>
                            <a:rPr lang="en-US" sz="1400" dirty="0" smtClean="0"/>
                            <a:t>portfolio value to risk</a:t>
                          </a:r>
                          <a:r>
                            <a:rPr lang="en-US" sz="1400" baseline="0" dirty="0" smtClean="0"/>
                            <a:t> free rate</a:t>
                          </a:r>
                          <a:endParaRPr lang="th-TH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73962" t="-477647" r="-377" b="-1058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5809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Market Risk Measurement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2209800"/>
                <a:ext cx="8305801" cy="3916363"/>
              </a:xfrm>
              <a:ln w="28575" cmpd="sng">
                <a:solidFill>
                  <a:srgbClr val="800000"/>
                </a:solidFill>
              </a:ln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sz="1800" dirty="0" smtClean="0"/>
                  <a:t>Recall CAPM, Beta is the measurement of the systematic risk of the stock.</a:t>
                </a:r>
              </a:p>
              <a:p>
                <a:pPr marL="0" indent="0">
                  <a:buNone/>
                </a:pPr>
                <a:endParaRPr lang="en-US" sz="18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𝐵𝑒𝑡𝑎</m:t>
                      </m:r>
                      <m:r>
                        <a:rPr lang="en-US" sz="1800" b="0" i="1" smtClean="0">
                          <a:latin typeface="Cambria Math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𝐶𝑜𝑒𝑓𝑓𝑖𝑐𝑖𝑒𝑛𝑡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/>
                            </a:rPr>
                            <m:t>𝐶𝑜𝑣</m:t>
                          </m:r>
                          <m:r>
                            <a:rPr lang="en-US" sz="1800" i="1">
                              <a:latin typeface="Cambria Math"/>
                            </a:rPr>
                            <m:t>(</m:t>
                          </m:r>
                          <m:r>
                            <a:rPr lang="en-US" sz="1800" i="1">
                              <a:latin typeface="Cambria Math"/>
                            </a:rPr>
                            <m:t>𝑟𝑠</m:t>
                          </m:r>
                          <m:r>
                            <a:rPr lang="en-US" sz="1800" i="1">
                              <a:latin typeface="Cambria Math"/>
                            </a:rPr>
                            <m:t>,</m:t>
                          </m:r>
                          <m:r>
                            <a:rPr lang="en-US" sz="1800" i="1">
                              <a:latin typeface="Cambria Math"/>
                            </a:rPr>
                            <m:t>𝑟𝑚</m:t>
                          </m:r>
                          <m:r>
                            <a:rPr lang="en-US" sz="18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en-US" sz="1800" b="0" i="1" baseline="30000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 smtClean="0"/>
                  <a:t>		</a:t>
                </a:r>
                <a:r>
                  <a:rPr lang="en-US" sz="1800" dirty="0"/>
                  <a:t> </a:t>
                </a:r>
                <a:r>
                  <a:rPr lang="en-US" sz="1800" dirty="0" smtClean="0"/>
                  <a:t>                    </a:t>
                </a:r>
                <a:r>
                  <a:rPr lang="en-US" sz="1800" dirty="0" err="1" smtClean="0"/>
                  <a:t>r</a:t>
                </a:r>
                <a:r>
                  <a:rPr lang="en-US" sz="1800" baseline="-25000" dirty="0" err="1" smtClean="0"/>
                  <a:t>s</a:t>
                </a:r>
                <a:r>
                  <a:rPr lang="en-US" sz="1800" baseline="-25000" dirty="0" smtClean="0"/>
                  <a:t> </a:t>
                </a:r>
                <a:r>
                  <a:rPr lang="en-US" sz="1800" dirty="0" smtClean="0"/>
                  <a:t>= Stock Return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			      </a:t>
                </a:r>
                <a:r>
                  <a:rPr lang="en-US" sz="1800" dirty="0" err="1" smtClean="0"/>
                  <a:t>r</a:t>
                </a:r>
                <a:r>
                  <a:rPr lang="en-US" sz="1800" baseline="-25000" dirty="0" err="1" smtClean="0"/>
                  <a:t>m</a:t>
                </a:r>
                <a:r>
                  <a:rPr lang="en-US" sz="1800" dirty="0" smtClean="0"/>
                  <a:t>= Market </a:t>
                </a:r>
                <a:r>
                  <a:rPr lang="en-US" sz="1800" dirty="0"/>
                  <a:t>Return</a:t>
                </a:r>
                <a:endParaRPr lang="en-US" sz="1800" baseline="-25000" dirty="0" smtClean="0"/>
              </a:p>
              <a:p>
                <a:r>
                  <a:rPr lang="en-US" sz="1700" b="1" i="1" dirty="0" smtClean="0"/>
                  <a:t>Positive Beta </a:t>
                </a:r>
                <a:r>
                  <a:rPr lang="en-US" sz="1700" dirty="0" smtClean="0"/>
                  <a:t>- </a:t>
                </a:r>
                <a:r>
                  <a:rPr lang="en-US" sz="1700" dirty="0"/>
                  <a:t>stocks move in the same direction as the general market. If the beta is greater than 1, then the stock moves more than the market does in the same </a:t>
                </a:r>
                <a:r>
                  <a:rPr lang="en-US" sz="1700" dirty="0" smtClean="0"/>
                  <a:t>direction.</a:t>
                </a:r>
              </a:p>
              <a:p>
                <a:r>
                  <a:rPr lang="en-US" sz="1700" b="1" i="1" dirty="0" smtClean="0"/>
                  <a:t>Negative Beta</a:t>
                </a:r>
                <a:r>
                  <a:rPr lang="en-US" sz="1700" dirty="0"/>
                  <a:t> </a:t>
                </a:r>
                <a:r>
                  <a:rPr lang="en-US" sz="1700" dirty="0" smtClean="0"/>
                  <a:t>– stocks move </a:t>
                </a:r>
                <a:r>
                  <a:rPr lang="en-US" sz="1700" dirty="0"/>
                  <a:t>in the opposite direction to the general market. For instance, a stock with a beta of -1 will </a:t>
                </a:r>
                <a:r>
                  <a:rPr lang="en-US" sz="1700" i="1" dirty="0"/>
                  <a:t>decrease</a:t>
                </a:r>
                <a:r>
                  <a:rPr lang="en-US" sz="1700" dirty="0"/>
                  <a:t> in value by 1% for </a:t>
                </a:r>
                <a:r>
                  <a:rPr lang="en-US" sz="1700" dirty="0" smtClean="0"/>
                  <a:t>each </a:t>
                </a:r>
                <a:r>
                  <a:rPr lang="en-US" sz="1700" i="1" dirty="0" smtClean="0"/>
                  <a:t>increase</a:t>
                </a:r>
                <a:r>
                  <a:rPr lang="en-US" sz="1700" dirty="0"/>
                  <a:t> of 1% in the general stock market</a:t>
                </a:r>
                <a:endParaRPr lang="en-US" sz="1700" b="1" i="1" dirty="0" smtClean="0"/>
              </a:p>
              <a:p>
                <a:endParaRPr lang="en-US" sz="1800" dirty="0" smtClean="0"/>
              </a:p>
              <a:p>
                <a:endParaRPr lang="en-US" dirty="0"/>
              </a:p>
              <a:p>
                <a:pPr lvl="8"/>
                <a:endParaRPr lang="en-US" dirty="0" smtClean="0"/>
              </a:p>
              <a:p>
                <a:pPr marL="1828800" lvl="8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2209800"/>
                <a:ext cx="8305801" cy="3916363"/>
              </a:xfrm>
              <a:blipFill rotWithShape="1">
                <a:blip r:embed="rId2"/>
                <a:stretch>
                  <a:fillRect l="-73" t="-1391" r="-731"/>
                </a:stretch>
              </a:blipFill>
              <a:ln w="28575" cmpd="sng">
                <a:solidFill>
                  <a:srgbClr val="800000"/>
                </a:solidFill>
              </a:ln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1455848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Beta (</a:t>
            </a:r>
            <a:r>
              <a:rPr lang="el-GR" sz="2400" dirty="0" smtClean="0">
                <a:solidFill>
                  <a:schemeClr val="bg1"/>
                </a:solidFill>
                <a:latin typeface="+mn-lt"/>
              </a:rPr>
              <a:t>β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) 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377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Market Risk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3916363"/>
          </a:xfrm>
          <a:ln w="28575" cmpd="sng">
            <a:solidFill>
              <a:srgbClr val="800000"/>
            </a:solidFill>
          </a:ln>
        </p:spPr>
        <p:txBody>
          <a:bodyPr>
            <a:normAutofit/>
          </a:bodyPr>
          <a:lstStyle/>
          <a:p>
            <a:r>
              <a:rPr lang="en-US" sz="1600" dirty="0" smtClean="0"/>
              <a:t>Proposals </a:t>
            </a:r>
            <a:r>
              <a:rPr lang="en-US" sz="1600" dirty="0"/>
              <a:t>for the disclosure of </a:t>
            </a:r>
            <a:r>
              <a:rPr lang="en-US" sz="1600" dirty="0" smtClean="0"/>
              <a:t>Market </a:t>
            </a:r>
            <a:r>
              <a:rPr lang="en-US" sz="1600" dirty="0"/>
              <a:t>risk call for </a:t>
            </a:r>
            <a:r>
              <a:rPr lang="en-US" sz="1600" dirty="0" smtClean="0"/>
              <a:t>firm wide measures of risk.</a:t>
            </a:r>
          </a:p>
          <a:p>
            <a:r>
              <a:rPr lang="en-US" sz="1600" dirty="0"/>
              <a:t>A standard benchmark is the value at risk </a:t>
            </a:r>
            <a:r>
              <a:rPr lang="en-US" sz="1600" dirty="0" smtClean="0"/>
              <a:t>,</a:t>
            </a:r>
            <a:r>
              <a:rPr lang="en-US" sz="1600" dirty="0" err="1" smtClean="0"/>
              <a:t>VaR</a:t>
            </a:r>
            <a:r>
              <a:rPr lang="en-US" sz="1600" dirty="0" smtClean="0"/>
              <a:t>, For </a:t>
            </a:r>
            <a:r>
              <a:rPr lang="en-US" sz="1600" dirty="0"/>
              <a:t>a given time horizon </a:t>
            </a:r>
            <a:r>
              <a:rPr lang="en-US" sz="1600" dirty="0" smtClean="0"/>
              <a:t>t and confident </a:t>
            </a:r>
            <a:r>
              <a:rPr lang="en-US" sz="1600" dirty="0"/>
              <a:t>level </a:t>
            </a:r>
            <a:r>
              <a:rPr lang="el-GR" sz="1600" dirty="0" smtClean="0"/>
              <a:t>α</a:t>
            </a:r>
            <a:r>
              <a:rPr lang="en-US" sz="1600" dirty="0" smtClean="0"/>
              <a:t> % </a:t>
            </a:r>
            <a:r>
              <a:rPr lang="en-US" sz="1600" dirty="0"/>
              <a:t>the value at risk is the loss in market value over the time </a:t>
            </a:r>
            <a:r>
              <a:rPr lang="en-US" sz="1600" dirty="0" smtClean="0"/>
              <a:t>horizon t </a:t>
            </a:r>
            <a:r>
              <a:rPr lang="en-US" sz="1600" dirty="0"/>
              <a:t>that is exceeded with probability </a:t>
            </a:r>
            <a:r>
              <a:rPr lang="en-US" sz="1600" dirty="0" smtClean="0"/>
              <a:t>(1-</a:t>
            </a:r>
            <a:r>
              <a:rPr lang="el-GR" sz="1600" dirty="0" smtClean="0"/>
              <a:t>α</a:t>
            </a:r>
            <a:r>
              <a:rPr lang="en-US" sz="1600" dirty="0" smtClean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2928656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Value at Risk (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</a:rPr>
              <a:t>VaR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)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7" name="Picture 6" descr="Screen Shot 2015-09-03 at 9.23.0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137" y="3484582"/>
            <a:ext cx="4464357" cy="2453690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 flipV="1">
            <a:off x="3231715" y="4835047"/>
            <a:ext cx="1390389" cy="6889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20059" y="4046650"/>
            <a:ext cx="2392471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maximum </a:t>
            </a:r>
            <a:r>
              <a:rPr lang="en-US" dirty="0"/>
              <a:t>amount of </a:t>
            </a:r>
            <a:r>
              <a:rPr lang="en-US" dirty="0" smtClean="0"/>
              <a:t>would </a:t>
            </a:r>
            <a:r>
              <a:rPr lang="en-US" dirty="0"/>
              <a:t>have </a:t>
            </a:r>
            <a:r>
              <a:rPr lang="en-US" dirty="0" smtClean="0"/>
              <a:t>at 1-α</a:t>
            </a:r>
            <a:r>
              <a:rPr lang="en-US" dirty="0"/>
              <a:t>% portfolios would lose more than </a:t>
            </a:r>
            <a:r>
              <a:rPr lang="en-US" dirty="0" err="1" smtClean="0"/>
              <a:t>VaR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03719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/>
              <a:t>Market Risk Measurement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4146550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1600" dirty="0"/>
              <a:t>Raw data: </a:t>
            </a:r>
            <a:r>
              <a:rPr lang="en-US" sz="1600" dirty="0" smtClean="0"/>
              <a:t>prices To </a:t>
            </a:r>
            <a:r>
              <a:rPr lang="en-US" sz="1600" dirty="0"/>
              <a:t>estimate </a:t>
            </a:r>
            <a:r>
              <a:rPr lang="en-US" sz="1600" dirty="0" err="1"/>
              <a:t>VaR</a:t>
            </a:r>
            <a:r>
              <a:rPr lang="en-US" sz="1600" dirty="0"/>
              <a:t>, the following transformation can be </a:t>
            </a:r>
            <a:r>
              <a:rPr lang="en-US" sz="1600" dirty="0" smtClean="0"/>
              <a:t>used:</a:t>
            </a:r>
          </a:p>
          <a:p>
            <a:pPr marL="0" indent="0">
              <a:lnSpc>
                <a:spcPct val="80000"/>
              </a:lnSpc>
              <a:buNone/>
            </a:pPr>
            <a:endParaRPr lang="en-US" sz="1600" dirty="0"/>
          </a:p>
          <a:p>
            <a:pPr marL="0" indent="0">
              <a:lnSpc>
                <a:spcPct val="80000"/>
              </a:lnSpc>
              <a:buNone/>
            </a:pPr>
            <a:endParaRPr lang="en-US" sz="1600" dirty="0" smtClean="0"/>
          </a:p>
          <a:p>
            <a:pPr marL="0" indent="0">
              <a:lnSpc>
                <a:spcPct val="80000"/>
              </a:lnSpc>
              <a:buNone/>
            </a:pPr>
            <a:endParaRPr lang="en-US" sz="1600" dirty="0"/>
          </a:p>
          <a:p>
            <a:pPr marL="0" indent="0">
              <a:lnSpc>
                <a:spcPct val="80000"/>
              </a:lnSpc>
              <a:buNone/>
            </a:pPr>
            <a:endParaRPr lang="en-US" sz="1600" dirty="0" smtClean="0"/>
          </a:p>
          <a:p>
            <a:pPr marL="0" indent="0">
              <a:lnSpc>
                <a:spcPct val="80000"/>
              </a:lnSpc>
              <a:buNone/>
            </a:pPr>
            <a:endParaRPr lang="en-US" sz="1600" dirty="0"/>
          </a:p>
          <a:p>
            <a:pPr marL="0" indent="0">
              <a:lnSpc>
                <a:spcPct val="80000"/>
              </a:lnSpc>
              <a:buNone/>
            </a:pPr>
            <a:endParaRPr lang="en-US" sz="1600" dirty="0" smtClean="0"/>
          </a:p>
          <a:p>
            <a:pPr marL="0" indent="0">
              <a:lnSpc>
                <a:spcPct val="80000"/>
              </a:lnSpc>
              <a:buNone/>
            </a:pPr>
            <a:endParaRPr lang="en-US" sz="1600" dirty="0"/>
          </a:p>
          <a:p>
            <a:pPr marL="0" indent="0">
              <a:lnSpc>
                <a:spcPct val="80000"/>
              </a:lnSpc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		</a:t>
            </a:r>
            <a:endParaRPr lang="en-US" sz="1400" b="1" baseline="-25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938478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Data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95275650"/>
                  </p:ext>
                </p:extLst>
              </p:nvPr>
            </p:nvGraphicFramePr>
            <p:xfrm>
              <a:off x="847103" y="2577756"/>
              <a:ext cx="7295919" cy="346043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47514"/>
                    <a:gridCol w="3281820"/>
                    <a:gridCol w="1966585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Properties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Example</a:t>
                          </a:r>
                          <a:endParaRPr lang="th-TH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Simple P&amp;L 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simple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P</a:t>
                          </a:r>
                          <a:r>
                            <a:rPr lang="en-US" sz="1400" baseline="-25000" dirty="0" smtClean="0"/>
                            <a:t>t</a:t>
                          </a:r>
                          <a:r>
                            <a:rPr lang="en-US" sz="1400" dirty="0" smtClean="0"/>
                            <a:t>-P</a:t>
                          </a:r>
                          <a:r>
                            <a:rPr lang="en-US" sz="1400" baseline="-25000" dirty="0" smtClean="0"/>
                            <a:t>t-1</a:t>
                          </a:r>
                          <a:endParaRPr lang="th-TH" sz="1400" baseline="-25000" dirty="0"/>
                        </a:p>
                      </a:txBody>
                      <a:tcPr/>
                    </a:tc>
                  </a:tr>
                  <a:tr h="513528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Discounted P&amp;L 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more precise when rates are high and/or holding period is long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1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nor/>
                                      </m:rPr>
                                      <a:rPr lang="en-GB" sz="1400" i="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P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400" i="0" kern="1200" baseline="-250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t</m:t>
                                    </m:r>
                                  </m:num>
                                  <m:den>
                                    <m:r>
                                      <m:rPr>
                                        <m:nor/>
                                      </m:rPr>
                                      <a:rPr lang="en-GB" sz="1400" i="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(1+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400" i="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it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400" i="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)</m:t>
                                    </m:r>
                                  </m:den>
                                </m:f>
                                <m:r>
                                  <a:rPr lang="en-GB" sz="1400" i="0" kern="1200" smtClean="0">
                                    <a:solidFill>
                                      <a:schemeClr val="dk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n-GB" sz="1400" i="0" kern="1200" smtClean="0">
                                    <a:solidFill>
                                      <a:schemeClr val="dk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rPr>
                                  <m:t>P</m:t>
                                </m:r>
                                <m:r>
                                  <m:rPr>
                                    <m:nor/>
                                  </m:rPr>
                                  <a:rPr lang="en-GB" sz="1400" i="0" kern="1200" baseline="-25000" smtClean="0">
                                    <a:solidFill>
                                      <a:schemeClr val="dk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rPr>
                                  <m:t>t</m:t>
                                </m:r>
                                <m:r>
                                  <m:rPr>
                                    <m:nor/>
                                  </m:rPr>
                                  <a:rPr lang="en-GB" sz="1400" i="0" kern="1200" baseline="-25000" smtClean="0">
                                    <a:solidFill>
                                      <a:schemeClr val="dk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th-TH" sz="1400" i="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Relative returns 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not additive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1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nor/>
                                      </m:rPr>
                                      <a:rPr lang="en-GB" sz="1400" i="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P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400" i="0" kern="1200" baseline="-250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t</m:t>
                                    </m:r>
                                    <m:r>
                                      <a:rPr lang="en-GB" sz="1400" i="0" kern="1200" smtClean="0">
                                        <a:solidFill>
                                          <a:schemeClr val="dk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400" i="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P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400" i="0" kern="1200" baseline="-250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t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400" i="0" kern="1200" baseline="-250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−1</m:t>
                                    </m:r>
                                  </m:num>
                                  <m:den>
                                    <m:r>
                                      <m:rPr>
                                        <m:nor/>
                                      </m:rPr>
                                      <a:rPr lang="en-GB" sz="1400" i="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(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400" i="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Pt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400" i="0" kern="1200" baseline="-250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−1)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400" i="0" kern="1200" dirty="0" smtClean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Discounted relative returns 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more precise still not additive; not used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1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nor/>
                                      </m:rPr>
                                      <a:rPr lang="en-GB" sz="1400" i="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Discounted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400" i="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400" i="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Pt</m:t>
                                    </m:r>
                                    <m:r>
                                      <a:rPr lang="en-GB" sz="1400" i="0" kern="1200" smtClean="0">
                                        <a:solidFill>
                                          <a:schemeClr val="dk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400" i="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P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400" i="0" kern="1200" baseline="-250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t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400" i="0" kern="1200" baseline="-250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−1</m:t>
                                    </m:r>
                                  </m:num>
                                  <m:den>
                                    <m:r>
                                      <m:rPr>
                                        <m:nor/>
                                      </m:rPr>
                                      <a:rPr lang="en-GB" sz="1400" i="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(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400" i="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Pt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400" i="0" kern="1200" baseline="-250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−1)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400" i="0" kern="1200" dirty="0" smtClean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Log returns 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best for short holding periods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 smtClean="0"/>
                            <a:t>LN(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i="1" kern="120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GB" sz="1400" i="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P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i="0" kern="1200" baseline="-250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t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GB" sz="1400" i="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P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i="0" kern="1200" baseline="-250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t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i="0" kern="1200" baseline="-250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−1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400" dirty="0" smtClean="0"/>
                            <a:t>)</a:t>
                          </a:r>
                          <a:endParaRPr lang="th-TH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Discounted log returns 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more precise not used because often holding period is short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 smtClean="0"/>
                            <a:t>LN(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i="1" kern="120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GB" sz="1400" i="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Discounted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b="0" i="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i="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P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i="0" kern="1200" baseline="-250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t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GB" sz="1400" i="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P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i="0" kern="1200" baseline="-250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t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i="0" kern="1200" baseline="-250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−1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400" dirty="0" smtClean="0"/>
                            <a:t>)</a:t>
                          </a:r>
                          <a:endParaRPr lang="th-TH" sz="1400" dirty="0"/>
                        </a:p>
                        <a:p>
                          <a:pPr algn="ctr"/>
                          <a:endParaRPr lang="th-TH" sz="1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4095275650"/>
                  </p:ext>
                </p:extLst>
              </p:nvPr>
            </p:nvGraphicFramePr>
            <p:xfrm>
              <a:off x="847103" y="2577756"/>
              <a:ext cx="7295919" cy="346043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47514"/>
                    <a:gridCol w="3281820"/>
                    <a:gridCol w="1966585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Properties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Example</a:t>
                          </a:r>
                          <a:endParaRPr lang="th-TH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Simple P&amp;L 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simple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P</a:t>
                          </a:r>
                          <a:r>
                            <a:rPr lang="en-US" sz="1400" baseline="-25000" dirty="0" smtClean="0"/>
                            <a:t>t</a:t>
                          </a:r>
                          <a:r>
                            <a:rPr lang="en-US" sz="1400" dirty="0" smtClean="0"/>
                            <a:t>-P</a:t>
                          </a:r>
                          <a:r>
                            <a:rPr lang="en-US" sz="1400" baseline="-25000" dirty="0" smtClean="0"/>
                            <a:t>t-1</a:t>
                          </a:r>
                          <a:endParaRPr lang="th-TH" sz="1400" baseline="-25000" dirty="0"/>
                        </a:p>
                      </a:txBody>
                      <a:tcPr/>
                    </a:tc>
                  </a:tr>
                  <a:tr h="535623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Discounted P&amp;L 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more precise when rates are high and/or holding period is long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70898" t="-140909" b="-406818"/>
                          </a:stretch>
                        </a:blipFill>
                      </a:tcPr>
                    </a:tc>
                  </a:tr>
                  <a:tr h="535623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Relative returns 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not additive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70898" t="-240909" b="-306818"/>
                          </a:stretch>
                        </a:blipFill>
                      </a:tcPr>
                    </a:tc>
                  </a:tr>
                  <a:tr h="541274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Discounted relative returns 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more precise still not additive; not used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70898" t="-340909" b="-206818"/>
                          </a:stretch>
                        </a:blipFill>
                      </a:tcPr>
                    </a:tc>
                  </a:tr>
                  <a:tr h="443611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Log returns 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best for short holding periods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70898" t="-531507" b="-149315"/>
                          </a:stretch>
                        </a:blipFill>
                      </a:tcPr>
                    </a:tc>
                  </a:tr>
                  <a:tr h="662623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Discounted log returns 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more precise not used because often holding period is short</a:t>
                          </a:r>
                          <a:endParaRPr lang="th-TH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70898" t="-422936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1250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/>
              <a:t>Market Risk Measurement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4146550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r>
              <a:rPr lang="en-US" sz="1800" dirty="0" err="1"/>
              <a:t>VaR</a:t>
            </a:r>
            <a:r>
              <a:rPr lang="en-US" sz="1800" dirty="0"/>
              <a:t> can be measured at two levels:</a:t>
            </a:r>
          </a:p>
          <a:p>
            <a:r>
              <a:rPr lang="en-US" sz="1800" i="1" dirty="0" smtClean="0"/>
              <a:t>Portfolio </a:t>
            </a:r>
            <a:r>
              <a:rPr lang="en-US" sz="1800" i="1" dirty="0"/>
              <a:t>level: </a:t>
            </a:r>
            <a:r>
              <a:rPr lang="en-US" sz="1800" dirty="0"/>
              <a:t>the risk factor is the portfolio itself; </a:t>
            </a:r>
            <a:r>
              <a:rPr lang="en-US" sz="1800" dirty="0" smtClean="0"/>
              <a:t>more precisely </a:t>
            </a:r>
            <a:r>
              <a:rPr lang="en-US" sz="1800" dirty="0"/>
              <a:t>the risk sources are not </a:t>
            </a:r>
            <a:r>
              <a:rPr lang="en-US" sz="1800" dirty="0" smtClean="0"/>
              <a:t>identified. The </a:t>
            </a:r>
            <a:r>
              <a:rPr lang="en-US" sz="1800" dirty="0" err="1"/>
              <a:t>VaR</a:t>
            </a:r>
            <a:r>
              <a:rPr lang="en-US" sz="1800" dirty="0"/>
              <a:t> of the portfolio is computed from </a:t>
            </a:r>
            <a:r>
              <a:rPr lang="en-US" sz="1800" dirty="0" smtClean="0"/>
              <a:t>historical data </a:t>
            </a:r>
            <a:r>
              <a:rPr lang="en-US" sz="1800" dirty="0"/>
              <a:t>on the portfolio or from properties of the </a:t>
            </a:r>
            <a:r>
              <a:rPr lang="en-US" sz="1800" dirty="0" smtClean="0"/>
              <a:t>portfolio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3116057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Measurement Level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340389" y="3715203"/>
            <a:ext cx="2507673" cy="2507673"/>
            <a:chOff x="1081332" y="3618490"/>
            <a:chExt cx="2507673" cy="2507673"/>
          </a:xfrm>
        </p:grpSpPr>
        <p:sp>
          <p:nvSpPr>
            <p:cNvPr id="11" name="Oval 10"/>
            <p:cNvSpPr/>
            <p:nvPr/>
          </p:nvSpPr>
          <p:spPr>
            <a:xfrm>
              <a:off x="1081332" y="3618490"/>
              <a:ext cx="2507673" cy="2507673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761947" y="3990109"/>
              <a:ext cx="8322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Bond </a:t>
              </a:r>
              <a:endParaRPr lang="th-TH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594226" y="4585854"/>
              <a:ext cx="8579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Stock </a:t>
              </a:r>
              <a:endParaRPr lang="th-TH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259886" y="4969040"/>
              <a:ext cx="5020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FX </a:t>
              </a:r>
              <a:endParaRPr lang="th-TH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11329" y="5167560"/>
              <a:ext cx="15776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Commodity 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25718" y="3680569"/>
            <a:ext cx="166423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Portfolio No.1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509855" y="3680569"/>
            <a:ext cx="2507673" cy="2507673"/>
            <a:chOff x="1081332" y="3618490"/>
            <a:chExt cx="2507673" cy="2507673"/>
          </a:xfrm>
        </p:grpSpPr>
        <p:sp>
          <p:nvSpPr>
            <p:cNvPr id="15" name="Oval 14"/>
            <p:cNvSpPr/>
            <p:nvPr/>
          </p:nvSpPr>
          <p:spPr>
            <a:xfrm>
              <a:off x="1081332" y="3618490"/>
              <a:ext cx="2507673" cy="2507673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479556" y="4251156"/>
              <a:ext cx="7938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Stock</a:t>
              </a:r>
              <a:endParaRPr lang="th-TH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00532" y="4722294"/>
              <a:ext cx="11224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Unit trust</a:t>
              </a:r>
              <a:endParaRPr lang="th-TH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53389" y="5397893"/>
              <a:ext cx="12763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FX Option</a:t>
              </a:r>
              <a:endParaRPr lang="th-TH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640745" y="3680202"/>
            <a:ext cx="166423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Portfolio No.2</a:t>
            </a:r>
          </a:p>
        </p:txBody>
      </p:sp>
    </p:spTree>
    <p:extLst>
      <p:ext uri="{BB962C8B-B14F-4D97-AF65-F5344CB8AC3E}">
        <p14:creationId xmlns:p14="http://schemas.microsoft.com/office/powerpoint/2010/main" val="38508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/>
              <a:t>Market Risk Measurement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4146550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r>
              <a:rPr lang="en-US" sz="1800" i="1" dirty="0" smtClean="0"/>
              <a:t>Risk </a:t>
            </a:r>
            <a:r>
              <a:rPr lang="en-US" sz="1800" i="1" dirty="0"/>
              <a:t>factor level: </a:t>
            </a:r>
            <a:r>
              <a:rPr lang="en-US" sz="1800" dirty="0"/>
              <a:t>the risk of the portfolio is attributed </a:t>
            </a:r>
            <a:r>
              <a:rPr lang="en-US" sz="1800" dirty="0" smtClean="0"/>
              <a:t>to different </a:t>
            </a:r>
            <a:r>
              <a:rPr lang="en-US" sz="1800" dirty="0"/>
              <a:t>sources, called risk factors. The risk factors </a:t>
            </a:r>
            <a:r>
              <a:rPr lang="en-US" sz="1800" dirty="0" smtClean="0"/>
              <a:t>are identified </a:t>
            </a:r>
            <a:r>
              <a:rPr lang="en-US" sz="1800" dirty="0"/>
              <a:t>and the sensitivity of the portfolio to these </a:t>
            </a:r>
            <a:r>
              <a:rPr lang="en-US" sz="1800" dirty="0" smtClean="0"/>
              <a:t>risk factors </a:t>
            </a:r>
            <a:r>
              <a:rPr lang="en-US" sz="1800" dirty="0"/>
              <a:t>is measured. This is much better than portfolio </a:t>
            </a:r>
            <a:r>
              <a:rPr lang="en-US" sz="1800" dirty="0" smtClean="0"/>
              <a:t>level measurement </a:t>
            </a:r>
            <a:r>
              <a:rPr lang="en-US" sz="1800" dirty="0"/>
              <a:t>when trading strategies change</a:t>
            </a:r>
            <a:r>
              <a:rPr lang="en-US" sz="1800" dirty="0" smtClean="0"/>
              <a:t>!  </a:t>
            </a:r>
          </a:p>
          <a:p>
            <a:pPr lvl="1"/>
            <a:r>
              <a:rPr lang="en-US" sz="1600" dirty="0" smtClean="0"/>
              <a:t>The </a:t>
            </a:r>
            <a:r>
              <a:rPr lang="en-US" sz="1600" dirty="0" err="1"/>
              <a:t>VaR</a:t>
            </a:r>
            <a:r>
              <a:rPr lang="en-US" sz="1600" dirty="0"/>
              <a:t> of the portfolio is computed from </a:t>
            </a:r>
            <a:r>
              <a:rPr lang="en-US" sz="1600" dirty="0" smtClean="0"/>
              <a:t>historical </a:t>
            </a:r>
            <a:r>
              <a:rPr lang="en-US" dirty="0" smtClean="0"/>
              <a:t>data </a:t>
            </a:r>
            <a:r>
              <a:rPr lang="en-US" dirty="0"/>
              <a:t>on the risk factors or from properties of the risk factors</a:t>
            </a:r>
            <a:r>
              <a:rPr lang="en-US" dirty="0" smtClean="0"/>
              <a:t>, using </a:t>
            </a:r>
            <a:r>
              <a:rPr lang="en-US" dirty="0"/>
              <a:t>the sensitivities.</a:t>
            </a:r>
            <a:endParaRPr lang="en-US" b="1" baseline="-25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3116057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Measurement Level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340390" y="4086822"/>
            <a:ext cx="2136054" cy="2136054"/>
            <a:chOff x="1081332" y="3618490"/>
            <a:chExt cx="2507673" cy="2507673"/>
          </a:xfrm>
        </p:grpSpPr>
        <p:sp>
          <p:nvSpPr>
            <p:cNvPr id="8" name="Oval 7"/>
            <p:cNvSpPr/>
            <p:nvPr/>
          </p:nvSpPr>
          <p:spPr>
            <a:xfrm>
              <a:off x="1081332" y="3618490"/>
              <a:ext cx="2507673" cy="2507673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761946" y="4174775"/>
              <a:ext cx="8322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Bond </a:t>
              </a:r>
              <a:endParaRPr lang="th-TH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65262" y="4770521"/>
              <a:ext cx="578116" cy="433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IRS</a:t>
              </a:r>
              <a:endParaRPr lang="th-TH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59886" y="4969040"/>
              <a:ext cx="792650" cy="433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CCS</a:t>
              </a:r>
              <a:endParaRPr lang="th-TH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25718" y="4105050"/>
            <a:ext cx="151515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Interest rate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580047" y="4095483"/>
            <a:ext cx="2136053" cy="2136054"/>
            <a:chOff x="1081332" y="3618490"/>
            <a:chExt cx="2507673" cy="2507673"/>
          </a:xfrm>
        </p:grpSpPr>
        <p:sp>
          <p:nvSpPr>
            <p:cNvPr id="15" name="Oval 14"/>
            <p:cNvSpPr/>
            <p:nvPr/>
          </p:nvSpPr>
          <p:spPr>
            <a:xfrm>
              <a:off x="1081332" y="3618490"/>
              <a:ext cx="2507673" cy="2507673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55449" y="4099291"/>
              <a:ext cx="589407" cy="433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FX </a:t>
              </a:r>
              <a:endParaRPr lang="th-TH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338397" y="4566773"/>
              <a:ext cx="1656437" cy="433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FX Forward</a:t>
              </a:r>
              <a:endParaRPr lang="th-TH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39042" y="5155184"/>
              <a:ext cx="1440019" cy="433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FX option</a:t>
              </a:r>
              <a:endParaRPr lang="th-TH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580047" y="4123278"/>
            <a:ext cx="43794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FX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6012177" y="4095483"/>
            <a:ext cx="2136053" cy="2136054"/>
            <a:chOff x="1081332" y="3618490"/>
            <a:chExt cx="2507673" cy="2507673"/>
          </a:xfrm>
        </p:grpSpPr>
        <p:sp>
          <p:nvSpPr>
            <p:cNvPr id="21" name="Oval 20"/>
            <p:cNvSpPr/>
            <p:nvPr/>
          </p:nvSpPr>
          <p:spPr>
            <a:xfrm>
              <a:off x="1081332" y="3618490"/>
              <a:ext cx="2507673" cy="2507673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55449" y="4099291"/>
              <a:ext cx="931910" cy="433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Stock</a:t>
              </a:r>
              <a:endParaRPr lang="th-TH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38397" y="4566773"/>
              <a:ext cx="1317697" cy="433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Unit trust</a:t>
              </a:r>
              <a:endParaRPr lang="th-TH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639042" y="5155184"/>
              <a:ext cx="1522822" cy="433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EQ option</a:t>
              </a:r>
              <a:endParaRPr lang="th-TH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566688" y="4135701"/>
            <a:ext cx="85472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Equity</a:t>
            </a:r>
          </a:p>
        </p:txBody>
      </p:sp>
    </p:spTree>
    <p:extLst>
      <p:ext uri="{BB962C8B-B14F-4D97-AF65-F5344CB8AC3E}">
        <p14:creationId xmlns:p14="http://schemas.microsoft.com/office/powerpoint/2010/main" val="339351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Market Risk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3916363"/>
          </a:xfrm>
          <a:ln w="28575" cmpd="sng">
            <a:solidFill>
              <a:srgbClr val="800000"/>
            </a:solidFill>
          </a:ln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Parameter choice: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significance </a:t>
            </a:r>
            <a:r>
              <a:rPr lang="en-US" dirty="0"/>
              <a:t>level α% (confidence level 1 – α%): depends on </a:t>
            </a:r>
            <a:r>
              <a:rPr lang="en-US" dirty="0" smtClean="0"/>
              <a:t>objectives and </a:t>
            </a:r>
            <a:r>
              <a:rPr lang="en-US" dirty="0"/>
              <a:t>regulation; also for example on the desired credit rating that </a:t>
            </a:r>
            <a:r>
              <a:rPr lang="en-US" dirty="0" smtClean="0"/>
              <a:t>depends on </a:t>
            </a:r>
            <a:r>
              <a:rPr lang="en-US" dirty="0"/>
              <a:t>default </a:t>
            </a:r>
            <a:r>
              <a:rPr lang="en-US" dirty="0" smtClean="0"/>
              <a:t>probability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e.g</a:t>
            </a:r>
            <a:r>
              <a:rPr lang="en-US" dirty="0"/>
              <a:t>. if you want to compute the capital that can cover losses that happen 99 days out </a:t>
            </a:r>
            <a:r>
              <a:rPr lang="en-US" dirty="0" smtClean="0"/>
              <a:t>of 100</a:t>
            </a:r>
            <a:r>
              <a:rPr lang="en-US" dirty="0"/>
              <a:t>, then use α% = 1%</a:t>
            </a:r>
            <a:r>
              <a:rPr lang="en-US" dirty="0" smtClean="0"/>
              <a:t>. 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α</a:t>
            </a:r>
            <a:r>
              <a:rPr lang="en-US" dirty="0"/>
              <a:t>% small for capital requirements, high for </a:t>
            </a:r>
            <a:r>
              <a:rPr lang="en-US" dirty="0" smtClean="0"/>
              <a:t>back-testing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Holding </a:t>
            </a:r>
            <a:r>
              <a:rPr lang="en-US" dirty="0"/>
              <a:t>period / risk horizon: depends on the optimal hedging </a:t>
            </a:r>
            <a:r>
              <a:rPr lang="en-US" dirty="0" smtClean="0"/>
              <a:t>period and </a:t>
            </a:r>
            <a:r>
              <a:rPr lang="en-US" dirty="0"/>
              <a:t>on the liquidity of the assets (liquidity decreases in stress markets</a:t>
            </a:r>
            <a:r>
              <a:rPr lang="en-US" dirty="0" smtClean="0"/>
              <a:t>!)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e.g. h = 10 days for estimation of RC and 1 day for estimation of EC 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short </a:t>
            </a:r>
            <a:r>
              <a:rPr lang="en-US" dirty="0"/>
              <a:t>periods for both capital requirements and </a:t>
            </a:r>
            <a:r>
              <a:rPr lang="en-US" dirty="0" smtClean="0"/>
              <a:t>back-testing</a:t>
            </a:r>
            <a:endParaRPr lang="en-US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2928656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Value at Risk (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</a:rPr>
              <a:t>VaR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)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509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Value at Risk (</a:t>
            </a:r>
            <a:r>
              <a:rPr lang="en-US" dirty="0" err="1" smtClean="0"/>
              <a:t>VaR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3916363"/>
          </a:xfrm>
          <a:ln w="28575" cmpd="sng">
            <a:solidFill>
              <a:srgbClr val="80000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Assumptions</a:t>
            </a:r>
          </a:p>
          <a:p>
            <a:pPr lvl="1"/>
            <a:r>
              <a:rPr lang="en-US" sz="2200" dirty="0"/>
              <a:t>Only one risk factor: the portfolio itself</a:t>
            </a:r>
          </a:p>
          <a:p>
            <a:pPr lvl="1"/>
            <a:r>
              <a:rPr lang="en-US" sz="2200" dirty="0"/>
              <a:t>Future behavior of the portfolio will replete the past</a:t>
            </a:r>
          </a:p>
          <a:p>
            <a:pPr lvl="1"/>
            <a:r>
              <a:rPr lang="en-US" sz="2200" dirty="0"/>
              <a:t>No distribution assumption about risk </a:t>
            </a:r>
            <a:r>
              <a:rPr lang="en-US" sz="2200" dirty="0" smtClean="0"/>
              <a:t>factors</a:t>
            </a:r>
          </a:p>
          <a:p>
            <a:r>
              <a:rPr lang="en-US" sz="2400" dirty="0"/>
              <a:t>Calculation (using P&amp;L Data)</a:t>
            </a:r>
          </a:p>
          <a:p>
            <a:pPr lvl="1"/>
            <a:r>
              <a:rPr lang="en-US" sz="2000" dirty="0"/>
              <a:t>Using historical data and construct P&amp;L series for the portfolio</a:t>
            </a:r>
          </a:p>
          <a:p>
            <a:pPr lvl="1"/>
            <a:r>
              <a:rPr lang="en-US" sz="2000" dirty="0"/>
              <a:t>This P&amp;L will be measured over a given holding period (e.g. 1 day)</a:t>
            </a:r>
          </a:p>
          <a:p>
            <a:pPr lvl="1"/>
            <a:r>
              <a:rPr lang="en-US" sz="2000" dirty="0"/>
              <a:t>This will give P&amp;L </a:t>
            </a:r>
            <a:r>
              <a:rPr lang="en-US" sz="2000" dirty="0" smtClean="0"/>
              <a:t>distribution</a:t>
            </a:r>
            <a:endParaRPr lang="en-US" sz="2400" dirty="0"/>
          </a:p>
          <a:p>
            <a:pPr marL="4572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−VAR</a:t>
            </a:r>
            <a:r>
              <a:rPr lang="en-US" sz="2400" baseline="-25000" dirty="0">
                <a:solidFill>
                  <a:srgbClr val="FF0000"/>
                </a:solidFill>
              </a:rPr>
              <a:t>α%,</a:t>
            </a:r>
            <a:r>
              <a:rPr lang="en-US" sz="2400" baseline="-25000" dirty="0" err="1">
                <a:solidFill>
                  <a:srgbClr val="FF0000"/>
                </a:solidFill>
              </a:rPr>
              <a:t>h,T</a:t>
            </a:r>
            <a:r>
              <a:rPr lang="en-US" sz="2400" dirty="0">
                <a:solidFill>
                  <a:srgbClr val="FF0000"/>
                </a:solidFill>
              </a:rPr>
              <a:t> = the lower percentile of this density </a:t>
            </a:r>
          </a:p>
          <a:p>
            <a:pPr lvl="1"/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4521641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Historical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</a:rPr>
              <a:t>VaR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 – Methodology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160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Value at Risk (</a:t>
            </a:r>
            <a:r>
              <a:rPr lang="en-US" dirty="0" err="1" smtClean="0"/>
              <a:t>VaR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3916363"/>
          </a:xfrm>
          <a:ln w="28575" cmpd="sng">
            <a:solidFill>
              <a:srgbClr val="800000"/>
            </a:solidFill>
          </a:ln>
        </p:spPr>
        <p:txBody>
          <a:bodyPr>
            <a:normAutofit/>
          </a:bodyPr>
          <a:lstStyle/>
          <a:p>
            <a:r>
              <a:rPr lang="en-US" sz="2400" dirty="0"/>
              <a:t>Methodology</a:t>
            </a:r>
            <a:endParaRPr lang="en-US" dirty="0"/>
          </a:p>
          <a:p>
            <a:pPr marL="880110" lvl="1" indent="-514350">
              <a:buFont typeface="+mj-lt"/>
              <a:buAutoNum type="arabicPeriod"/>
            </a:pPr>
            <a:r>
              <a:rPr lang="en-US" sz="2000" dirty="0"/>
              <a:t>Create weight to each observation: </a:t>
            </a:r>
          </a:p>
          <a:p>
            <a:pPr marL="880110" lvl="1" indent="-514350">
              <a:buFont typeface="+mj-lt"/>
              <a:buAutoNum type="arabicPeriod"/>
            </a:pPr>
            <a:endParaRPr lang="en-US" sz="2000" dirty="0"/>
          </a:p>
          <a:p>
            <a:pPr marL="880110" lvl="1" indent="-514350">
              <a:buFont typeface="+mj-lt"/>
              <a:buAutoNum type="arabicPeriod"/>
            </a:pPr>
            <a:endParaRPr lang="en-US" sz="2000" dirty="0"/>
          </a:p>
          <a:p>
            <a:pPr marL="880110" lvl="1" indent="-514350">
              <a:buFont typeface="+mj-lt"/>
              <a:buAutoNum type="arabicPeriod"/>
            </a:pPr>
            <a:r>
              <a:rPr lang="en-US" sz="2000" dirty="0"/>
              <a:t>Order the P&amp;L observation in increasing order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2000" dirty="0"/>
              <a:t>Compute cumulative weight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2000" dirty="0"/>
              <a:t>−</a:t>
            </a:r>
            <a:r>
              <a:rPr lang="en-US" sz="2000" dirty="0" err="1"/>
              <a:t>VaR</a:t>
            </a:r>
            <a:r>
              <a:rPr lang="en-US" sz="2000" baseline="-25000" dirty="0"/>
              <a:t>α%</a:t>
            </a:r>
            <a:r>
              <a:rPr lang="en-US" sz="2000" dirty="0"/>
              <a:t> will be the value that has cumulative weight = α%</a:t>
            </a: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4521641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Historical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</a:rPr>
              <a:t>VaR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 – Methodology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079157" y="3098799"/>
            <a:ext cx="2543643" cy="69426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Weight = 1/N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125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	</a:t>
            </a:r>
            <a:endParaRPr lang="th-TH"/>
          </a:p>
        </p:txBody>
      </p:sp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65068" cy="3916363"/>
          </a:xfrm>
        </p:spPr>
        <p:txBody>
          <a:bodyPr>
            <a:noAutofit/>
          </a:bodyPr>
          <a:lstStyle/>
          <a:p>
            <a:r>
              <a:rPr lang="en-US" sz="2800" dirty="0" smtClean="0"/>
              <a:t>Introduction to Market Risk</a:t>
            </a:r>
          </a:p>
          <a:p>
            <a:r>
              <a:rPr lang="en-US" sz="2800" smtClean="0"/>
              <a:t>Sensitivity </a:t>
            </a:r>
            <a:r>
              <a:rPr lang="en-US" sz="2800" dirty="0" smtClean="0"/>
              <a:t>Analysis</a:t>
            </a:r>
          </a:p>
          <a:p>
            <a:r>
              <a:rPr lang="en-US" sz="2800" dirty="0" err="1"/>
              <a:t>VaR</a:t>
            </a:r>
            <a:r>
              <a:rPr lang="en-US" sz="2800" dirty="0"/>
              <a:t> Measurement </a:t>
            </a:r>
            <a:r>
              <a:rPr lang="en-US" sz="2800" dirty="0" smtClean="0"/>
              <a:t>Model</a:t>
            </a:r>
          </a:p>
          <a:p>
            <a:r>
              <a:rPr lang="en-US" sz="2800" dirty="0" smtClean="0"/>
              <a:t>Expected Shortfall</a:t>
            </a:r>
          </a:p>
          <a:p>
            <a:pPr marL="0" indent="0">
              <a:buNone/>
            </a:pPr>
            <a:endParaRPr lang="en-US" sz="2800" dirty="0" smtClean="0"/>
          </a:p>
          <a:p>
            <a:pPr lvl="1"/>
            <a:endParaRPr lang="en-US" sz="2000" dirty="0" smtClean="0"/>
          </a:p>
          <a:p>
            <a:pPr lvl="1"/>
            <a:endParaRPr lang="th-TH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70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Value at Risk (</a:t>
            </a:r>
            <a:r>
              <a:rPr lang="en-US" dirty="0" err="1" smtClean="0"/>
              <a:t>VaR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3916363"/>
          </a:xfrm>
          <a:ln w="28575" cmpd="sng">
            <a:solidFill>
              <a:srgbClr val="800000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Previously, when computing </a:t>
            </a:r>
            <a:r>
              <a:rPr lang="en-US" dirty="0" err="1"/>
              <a:t>VaR</a:t>
            </a:r>
            <a:r>
              <a:rPr lang="en-US" dirty="0"/>
              <a:t> we used the same weight for </a:t>
            </a:r>
            <a:r>
              <a:rPr lang="en-US" dirty="0" smtClean="0"/>
              <a:t>each historical </a:t>
            </a:r>
            <a:r>
              <a:rPr lang="en-US" dirty="0"/>
              <a:t>observation</a:t>
            </a:r>
          </a:p>
          <a:p>
            <a:r>
              <a:rPr lang="en-US" dirty="0" smtClean="0"/>
              <a:t>There </a:t>
            </a:r>
            <a:r>
              <a:rPr lang="en-US" dirty="0"/>
              <a:t>are periods characterized by larger or smaller volatility (caused </a:t>
            </a:r>
            <a:r>
              <a:rPr lang="en-US" dirty="0" smtClean="0"/>
              <a:t>by some </a:t>
            </a:r>
            <a:r>
              <a:rPr lang="en-US" dirty="0"/>
              <a:t>event) or that are of less importance (like older data)</a:t>
            </a:r>
          </a:p>
          <a:p>
            <a:r>
              <a:rPr lang="en-US" dirty="0" smtClean="0"/>
              <a:t>When </a:t>
            </a:r>
            <a:r>
              <a:rPr lang="en-US" dirty="0"/>
              <a:t>computing </a:t>
            </a:r>
            <a:r>
              <a:rPr lang="en-US" dirty="0" err="1"/>
              <a:t>VaR</a:t>
            </a:r>
            <a:r>
              <a:rPr lang="en-US" dirty="0"/>
              <a:t>, then more volatile data periods should </a:t>
            </a:r>
            <a:r>
              <a:rPr lang="en-US" dirty="0" smtClean="0"/>
              <a:t>be ‘normalized</a:t>
            </a:r>
            <a:r>
              <a:rPr lang="en-US" dirty="0"/>
              <a:t>’ by their volatility; similarly, older data should have </a:t>
            </a:r>
            <a:r>
              <a:rPr lang="en-US" dirty="0" smtClean="0"/>
              <a:t>less weight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4517583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Age-weighted historical </a:t>
            </a:r>
            <a:r>
              <a:rPr lang="en-US" sz="2400" dirty="0" err="1">
                <a:solidFill>
                  <a:schemeClr val="bg1"/>
                </a:solidFill>
                <a:latin typeface="+mn-lt"/>
              </a:rPr>
              <a:t>VaR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611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Value at Risk (</a:t>
            </a:r>
            <a:r>
              <a:rPr lang="en-US" dirty="0" err="1" smtClean="0"/>
              <a:t>VaR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3916363"/>
          </a:xfrm>
          <a:ln w="28575" cmpd="sng">
            <a:solidFill>
              <a:srgbClr val="800000"/>
            </a:solidFill>
          </a:ln>
        </p:spPr>
        <p:txBody>
          <a:bodyPr>
            <a:normAutofit/>
          </a:bodyPr>
          <a:lstStyle/>
          <a:p>
            <a:r>
              <a:rPr lang="en-US" sz="2400" dirty="0"/>
              <a:t>Methodology</a:t>
            </a:r>
            <a:endParaRPr lang="en-US" dirty="0"/>
          </a:p>
          <a:p>
            <a:pPr marL="880110" lvl="1" indent="-514350">
              <a:buFont typeface="+mj-lt"/>
              <a:buAutoNum type="arabicPeriod"/>
            </a:pPr>
            <a:r>
              <a:rPr lang="en-US" sz="2000" dirty="0" smtClean="0"/>
              <a:t>Because weight will give the high priority to the newer data so weight will calculate according to: </a:t>
            </a:r>
          </a:p>
          <a:p>
            <a:pPr marL="880110" lvl="1" indent="-514350">
              <a:buFont typeface="+mj-lt"/>
              <a:buAutoNum type="arabicPeriod"/>
            </a:pPr>
            <a:endParaRPr lang="en-US" sz="2000" dirty="0" smtClean="0"/>
          </a:p>
          <a:p>
            <a:pPr marL="880110" lvl="1" indent="-514350">
              <a:buFont typeface="+mj-lt"/>
              <a:buAutoNum type="arabicPeriod"/>
            </a:pPr>
            <a:endParaRPr lang="en-US" sz="2000" dirty="0" smtClean="0"/>
          </a:p>
          <a:p>
            <a:pPr marL="822960" lvl="3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</a:t>
            </a:r>
          </a:p>
          <a:p>
            <a:pPr marL="822960" lvl="3" indent="0">
              <a:buNone/>
            </a:pPr>
            <a:r>
              <a:rPr lang="en-US" sz="2000" dirty="0" smtClean="0"/>
              <a:t>where </a:t>
            </a:r>
            <a:r>
              <a:rPr lang="el-GR" sz="2000" dirty="0" smtClean="0"/>
              <a:t>λ</a:t>
            </a:r>
            <a:r>
              <a:rPr lang="en-US" sz="2000" dirty="0" smtClean="0"/>
              <a:t> = </a:t>
            </a:r>
            <a:r>
              <a:rPr lang="en-US" sz="2000" smtClean="0"/>
              <a:t>decay factor</a:t>
            </a:r>
            <a:endParaRPr lang="en-US" sz="2000" dirty="0"/>
          </a:p>
          <a:p>
            <a:pPr marL="880110" lvl="1" indent="-514350">
              <a:buFont typeface="+mj-lt"/>
              <a:buAutoNum type="arabicPeriod"/>
            </a:pPr>
            <a:r>
              <a:rPr lang="en-US" sz="2000" dirty="0" smtClean="0"/>
              <a:t>Order </a:t>
            </a:r>
            <a:r>
              <a:rPr lang="en-US" sz="2000" dirty="0"/>
              <a:t>the P&amp;L observation in increasing order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2000" dirty="0"/>
              <a:t>Compute cumulative weight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2000" dirty="0"/>
              <a:t>−</a:t>
            </a:r>
            <a:r>
              <a:rPr lang="en-US" sz="2000" dirty="0" err="1"/>
              <a:t>VaR</a:t>
            </a:r>
            <a:r>
              <a:rPr lang="en-US" sz="2000" baseline="-25000" dirty="0"/>
              <a:t>α%</a:t>
            </a:r>
            <a:r>
              <a:rPr lang="en-US" sz="2000" dirty="0"/>
              <a:t> will be the value that has cumulative weight = α%</a:t>
            </a: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4521641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Age-weighted historical </a:t>
            </a:r>
            <a:r>
              <a:rPr lang="en-US" sz="2400" dirty="0" err="1">
                <a:solidFill>
                  <a:schemeClr val="bg1"/>
                </a:solidFill>
                <a:latin typeface="+mn-lt"/>
              </a:rPr>
              <a:t>VaR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746" y="3428999"/>
            <a:ext cx="228600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25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Value at Risk (</a:t>
            </a:r>
            <a:r>
              <a:rPr lang="en-US" dirty="0" err="1" smtClean="0"/>
              <a:t>VaR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3916363"/>
          </a:xfrm>
          <a:ln w="28575" cmpd="sng">
            <a:solidFill>
              <a:srgbClr val="80000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sz="2200" dirty="0"/>
              <a:t>Properties:</a:t>
            </a:r>
          </a:p>
          <a:p>
            <a:pPr lvl="1"/>
            <a:r>
              <a:rPr lang="en-US" sz="1900" dirty="0"/>
              <a:t>This method does not assume any distribution</a:t>
            </a:r>
          </a:p>
          <a:p>
            <a:pPr lvl="1"/>
            <a:r>
              <a:rPr lang="en-US" sz="1900" dirty="0"/>
              <a:t>Rely mostly on the assumption that the future will replete the past</a:t>
            </a:r>
            <a:r>
              <a:rPr lang="en-US" sz="1900" dirty="0" smtClean="0"/>
              <a:t>.</a:t>
            </a:r>
          </a:p>
          <a:p>
            <a:r>
              <a:rPr lang="en-US" dirty="0"/>
              <a:t>Pros</a:t>
            </a:r>
          </a:p>
          <a:p>
            <a:pPr lvl="1"/>
            <a:r>
              <a:rPr lang="en-US" dirty="0" smtClean="0"/>
              <a:t>Full valuations of assets.</a:t>
            </a:r>
            <a:endParaRPr lang="en-US" dirty="0"/>
          </a:p>
          <a:p>
            <a:pPr lvl="1"/>
            <a:r>
              <a:rPr lang="en-US" dirty="0"/>
              <a:t>No distribution assume</a:t>
            </a:r>
          </a:p>
          <a:p>
            <a:pPr lvl="1"/>
            <a:r>
              <a:rPr lang="en-US" dirty="0"/>
              <a:t>Allow weight to be added to the observations to different criteria</a:t>
            </a:r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Future behavior may differ from the past</a:t>
            </a:r>
          </a:p>
          <a:p>
            <a:pPr lvl="1"/>
            <a:r>
              <a:rPr lang="en-US" dirty="0"/>
              <a:t>Assume stable market conditions</a:t>
            </a:r>
          </a:p>
          <a:p>
            <a:pPr lvl="1"/>
            <a:r>
              <a:rPr lang="en-US" dirty="0"/>
              <a:t>Lot of data is needed.</a:t>
            </a:r>
          </a:p>
          <a:p>
            <a:pPr lvl="1"/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4521641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Historical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</a:rPr>
              <a:t>VaR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 – Methodology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728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Value at Risk (</a:t>
            </a:r>
            <a:r>
              <a:rPr lang="en-US" dirty="0" err="1" smtClean="0"/>
              <a:t>VaR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3916363"/>
          </a:xfrm>
          <a:ln w="28575" cmpd="sng">
            <a:solidFill>
              <a:srgbClr val="800000"/>
            </a:solidFill>
          </a:ln>
        </p:spPr>
        <p:txBody>
          <a:bodyPr>
            <a:normAutofit/>
          </a:bodyPr>
          <a:lstStyle/>
          <a:p>
            <a:r>
              <a:rPr lang="en-US" sz="1900" dirty="0" smtClean="0"/>
              <a:t>Zero Mean  	</a:t>
            </a:r>
            <a:r>
              <a:rPr lang="el-GR" sz="1800" dirty="0" smtClean="0"/>
              <a:t>P</a:t>
            </a:r>
            <a:r>
              <a:rPr lang="el-GR" sz="1800" dirty="0"/>
              <a:t>&amp;L</a:t>
            </a:r>
            <a:r>
              <a:rPr lang="el-GR" sz="1800" baseline="-25000" dirty="0"/>
              <a:t>h,t</a:t>
            </a:r>
            <a:r>
              <a:rPr lang="el-GR" sz="1800" dirty="0"/>
              <a:t> ~ N(0, </a:t>
            </a:r>
            <a:r>
              <a:rPr lang="el-GR" sz="1800" dirty="0" smtClean="0"/>
              <a:t>σ</a:t>
            </a:r>
            <a:r>
              <a:rPr lang="en-US" sz="1800" baseline="30000" dirty="0" smtClean="0"/>
              <a:t>2</a:t>
            </a:r>
            <a:r>
              <a:rPr lang="el-GR" sz="1800" baseline="-25000" dirty="0" smtClean="0"/>
              <a:t>h</a:t>
            </a:r>
            <a:r>
              <a:rPr lang="el-GR" sz="1800" dirty="0" smtClean="0"/>
              <a:t>):</a:t>
            </a:r>
            <a:r>
              <a:rPr lang="en-US" sz="1800" dirty="0" smtClean="0"/>
              <a:t> 	</a:t>
            </a:r>
            <a:r>
              <a:rPr lang="en-US" sz="1800" dirty="0" err="1" smtClean="0"/>
              <a:t>VaR</a:t>
            </a:r>
            <a:r>
              <a:rPr lang="el-GR" sz="1800" baseline="-25000" dirty="0" smtClean="0"/>
              <a:t>α</a:t>
            </a:r>
            <a:r>
              <a:rPr lang="el-GR" sz="1800" baseline="-25000" dirty="0"/>
              <a:t>%, h, t </a:t>
            </a:r>
            <a:r>
              <a:rPr lang="el-GR" sz="1800" dirty="0"/>
              <a:t>= </a:t>
            </a:r>
            <a:r>
              <a:rPr lang="en-US" sz="1800" dirty="0" smtClean="0"/>
              <a:t>-</a:t>
            </a:r>
            <a:r>
              <a:rPr lang="el-GR" sz="1800" dirty="0" smtClean="0"/>
              <a:t>Z</a:t>
            </a:r>
            <a:r>
              <a:rPr lang="el-GR" sz="1800" baseline="-25000" dirty="0" smtClean="0"/>
              <a:t>α</a:t>
            </a:r>
            <a:r>
              <a:rPr lang="el-GR" sz="1800" baseline="-25000" dirty="0"/>
              <a:t>%</a:t>
            </a:r>
            <a:r>
              <a:rPr lang="el-GR" sz="1800" dirty="0"/>
              <a:t> * </a:t>
            </a:r>
            <a:r>
              <a:rPr lang="el-GR" sz="1800" dirty="0" smtClean="0"/>
              <a:t>σ</a:t>
            </a:r>
            <a:r>
              <a:rPr lang="el-GR" sz="1800" baseline="-25000" dirty="0" smtClean="0"/>
              <a:t>h</a:t>
            </a:r>
            <a:r>
              <a:rPr lang="en-US" sz="1800" baseline="-25000" dirty="0" smtClean="0"/>
              <a:t> </a:t>
            </a:r>
            <a:r>
              <a:rPr lang="en-US" sz="1800" dirty="0"/>
              <a:t>+ µ </a:t>
            </a:r>
            <a:endParaRPr lang="en-US" sz="1800" baseline="-25000" dirty="0" smtClean="0"/>
          </a:p>
          <a:p>
            <a:pPr marL="0" indent="0">
              <a:buNone/>
            </a:pPr>
            <a:endParaRPr lang="en-US" sz="1900" baseline="-25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5269742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Normal Linear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</a:rPr>
              <a:t>VaR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 – Methodology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7" name="Picture 6" descr="Screen Shot 2015-09-03 at 8.54.3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385" y="2675173"/>
            <a:ext cx="3999159" cy="1591502"/>
          </a:xfrm>
          <a:prstGeom prst="rect">
            <a:avLst/>
          </a:prstGeom>
        </p:spPr>
      </p:pic>
      <p:pic>
        <p:nvPicPr>
          <p:cNvPr id="8" name="Picture 7" descr="Screen Shot 2015-09-03 at 8.55.24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255" y="4266675"/>
            <a:ext cx="4359598" cy="177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40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Value at Risk (</a:t>
            </a:r>
            <a:r>
              <a:rPr lang="en-US" dirty="0" err="1" smtClean="0"/>
              <a:t>VaR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3916363"/>
          </a:xfrm>
          <a:ln w="28575" cmpd="sng">
            <a:solidFill>
              <a:srgbClr val="800000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Assumption:</a:t>
            </a:r>
            <a:endParaRPr lang="en-US" sz="2800" dirty="0"/>
          </a:p>
          <a:p>
            <a:pPr lvl="1"/>
            <a:r>
              <a:rPr lang="en-US" sz="2400" dirty="0"/>
              <a:t>P&amp;L is the only risk factor &amp; it is independent and identically distributed</a:t>
            </a:r>
            <a:r>
              <a:rPr lang="en-US" sz="2800" dirty="0"/>
              <a:t> </a:t>
            </a:r>
            <a:r>
              <a:rPr lang="en-US" sz="2200" dirty="0" smtClean="0"/>
              <a:t>(</a:t>
            </a:r>
            <a:r>
              <a:rPr lang="en-US" sz="2200" dirty="0" err="1" smtClean="0"/>
              <a:t>iid</a:t>
            </a:r>
            <a:r>
              <a:rPr lang="en-US" sz="2200" dirty="0" smtClean="0"/>
              <a:t>) </a:t>
            </a:r>
            <a:r>
              <a:rPr lang="en-US" sz="2200" dirty="0"/>
              <a:t>normally </a:t>
            </a:r>
            <a:r>
              <a:rPr lang="en-US" sz="2200" dirty="0" smtClean="0"/>
              <a:t>distributed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800" dirty="0" err="1" smtClean="0"/>
              <a:t>VaR</a:t>
            </a:r>
            <a:r>
              <a:rPr lang="el-GR" sz="2800" baseline="-25000" dirty="0" smtClean="0"/>
              <a:t>α</a:t>
            </a:r>
            <a:r>
              <a:rPr lang="el-GR" sz="2800" baseline="-25000" dirty="0"/>
              <a:t>%, h, t</a:t>
            </a:r>
            <a:r>
              <a:rPr lang="el-GR" sz="2800" dirty="0"/>
              <a:t> = </a:t>
            </a:r>
            <a:r>
              <a:rPr lang="en-US" sz="2800" dirty="0" smtClean="0"/>
              <a:t>-</a:t>
            </a:r>
            <a:r>
              <a:rPr lang="el-GR" sz="2800" dirty="0" smtClean="0"/>
              <a:t>Z</a:t>
            </a:r>
            <a:r>
              <a:rPr lang="el-GR" sz="2800" baseline="-25000" dirty="0" smtClean="0"/>
              <a:t>α</a:t>
            </a:r>
            <a:r>
              <a:rPr lang="el-GR" sz="2800" baseline="-25000" dirty="0"/>
              <a:t>%</a:t>
            </a:r>
            <a:r>
              <a:rPr lang="el-GR" sz="2800" dirty="0"/>
              <a:t> * σ</a:t>
            </a:r>
            <a:r>
              <a:rPr lang="el-GR" sz="2800" baseline="-25000" dirty="0"/>
              <a:t>h</a:t>
            </a:r>
            <a:r>
              <a:rPr lang="el-GR" sz="2800" dirty="0"/>
              <a:t> </a:t>
            </a:r>
            <a:r>
              <a:rPr lang="en-US" sz="2800" dirty="0" smtClean="0"/>
              <a:t>+</a:t>
            </a:r>
            <a:r>
              <a:rPr lang="el-GR" sz="2800" dirty="0" smtClean="0"/>
              <a:t> μ</a:t>
            </a:r>
            <a:r>
              <a:rPr lang="el-GR" sz="2800" baseline="-25000" dirty="0" smtClean="0"/>
              <a:t>h</a:t>
            </a:r>
            <a:endParaRPr lang="en-US" sz="2800" baseline="-25000" dirty="0"/>
          </a:p>
          <a:p>
            <a:r>
              <a:rPr lang="en-US" sz="2800" dirty="0"/>
              <a:t>– </a:t>
            </a:r>
            <a:r>
              <a:rPr lang="en-US" sz="2800" dirty="0" err="1"/>
              <a:t>VaR</a:t>
            </a:r>
            <a:r>
              <a:rPr lang="el-GR" sz="2800" baseline="-25000" dirty="0"/>
              <a:t>α%, h, </a:t>
            </a:r>
            <a:r>
              <a:rPr lang="el-GR" sz="2300" baseline="-25000" dirty="0"/>
              <a:t>t</a:t>
            </a:r>
            <a:r>
              <a:rPr lang="el-GR" sz="2300" dirty="0"/>
              <a:t> </a:t>
            </a:r>
            <a:r>
              <a:rPr lang="en-US" sz="2300" dirty="0" smtClean="0"/>
              <a:t>is </a:t>
            </a:r>
            <a:r>
              <a:rPr lang="en-US" sz="2300" dirty="0"/>
              <a:t>the lower α percentile of the P&amp;L distribution:</a:t>
            </a:r>
          </a:p>
          <a:p>
            <a:pPr marL="0" indent="0">
              <a:buNone/>
            </a:pPr>
            <a:r>
              <a:rPr lang="en-US" sz="2800" dirty="0" smtClean="0"/>
              <a:t>	P</a:t>
            </a:r>
            <a:r>
              <a:rPr lang="en-US" sz="2800" dirty="0"/>
              <a:t>(</a:t>
            </a:r>
            <a:r>
              <a:rPr lang="en-US" sz="2800" dirty="0" err="1"/>
              <a:t>P&amp;L</a:t>
            </a:r>
            <a:r>
              <a:rPr lang="en-US" sz="2800" baseline="-25000" dirty="0" err="1"/>
              <a:t>h,t</a:t>
            </a:r>
            <a:r>
              <a:rPr lang="en-US" sz="2800" dirty="0"/>
              <a:t> ≤ – </a:t>
            </a:r>
            <a:r>
              <a:rPr lang="en-US" sz="2800" dirty="0" err="1"/>
              <a:t>VaR</a:t>
            </a:r>
            <a:r>
              <a:rPr lang="el-GR" sz="2800" baseline="-25000" dirty="0"/>
              <a:t>α%, h, </a:t>
            </a:r>
            <a:r>
              <a:rPr lang="el-GR" sz="2800" baseline="-25000" dirty="0" smtClean="0"/>
              <a:t>t</a:t>
            </a:r>
            <a:r>
              <a:rPr lang="el-GR" sz="2800" dirty="0" smtClean="0"/>
              <a:t>) </a:t>
            </a:r>
            <a:r>
              <a:rPr lang="el-GR" sz="2800" dirty="0"/>
              <a:t>= α%</a:t>
            </a:r>
          </a:p>
          <a:p>
            <a:r>
              <a:rPr lang="en-US" sz="2800" dirty="0"/>
              <a:t>– Z</a:t>
            </a:r>
            <a:r>
              <a:rPr lang="en-US" sz="2800" baseline="-25000" dirty="0"/>
              <a:t>α%</a:t>
            </a:r>
            <a:r>
              <a:rPr lang="en-US" sz="2800" dirty="0"/>
              <a:t> </a:t>
            </a:r>
            <a:r>
              <a:rPr lang="en-US" sz="2200" dirty="0"/>
              <a:t>is the lower α percentile of the standard normal distribution: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l-GR" sz="2800" dirty="0" smtClean="0"/>
              <a:t>P</a:t>
            </a:r>
            <a:r>
              <a:rPr lang="el-GR" sz="2800" dirty="0"/>
              <a:t>(z ≤ – Z</a:t>
            </a:r>
            <a:r>
              <a:rPr lang="el-GR" sz="2800" baseline="-25000" dirty="0"/>
              <a:t>α%</a:t>
            </a:r>
            <a:r>
              <a:rPr lang="el-GR" sz="2800" dirty="0"/>
              <a:t>) = α%</a:t>
            </a:r>
            <a:endParaRPr lang="en-US" sz="2800" baseline="-25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5269742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Normal Linear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</a:rPr>
              <a:t>VaR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 – Methodology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843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Value at Risk (</a:t>
            </a:r>
            <a:r>
              <a:rPr lang="en-US" dirty="0" err="1" smtClean="0"/>
              <a:t>VaR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3916363"/>
          </a:xfrm>
          <a:ln w="28575" cmpd="sng">
            <a:solidFill>
              <a:srgbClr val="80000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Compute </a:t>
            </a:r>
            <a:r>
              <a:rPr lang="en-US" dirty="0"/>
              <a:t>the </a:t>
            </a:r>
            <a:r>
              <a:rPr lang="en-US" dirty="0" err="1"/>
              <a:t>VaR</a:t>
            </a:r>
            <a:r>
              <a:rPr lang="en-US" dirty="0"/>
              <a:t> for a portfolio for h = 1 day and 10 days</a:t>
            </a:r>
            <a:br>
              <a:rPr lang="en-US" dirty="0"/>
            </a:br>
            <a:r>
              <a:rPr lang="en-US" dirty="0"/>
              <a:t>α% = 1%; µ1 day = £ 5,000; σ1 day = £ 20,000</a:t>
            </a:r>
            <a:br>
              <a:rPr lang="en-US" dirty="0"/>
            </a:b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VaR</a:t>
            </a:r>
            <a:r>
              <a:rPr lang="en-US" baseline="-25000" dirty="0" smtClean="0"/>
              <a:t>1</a:t>
            </a:r>
            <a:r>
              <a:rPr lang="en-US" baseline="-25000" dirty="0"/>
              <a:t>%, 1 day </a:t>
            </a:r>
            <a:r>
              <a:rPr lang="en-US" baseline="-25000" dirty="0" smtClean="0"/>
              <a:t>    </a:t>
            </a:r>
            <a:r>
              <a:rPr lang="en-US" dirty="0" smtClean="0"/>
              <a:t>= -Z</a:t>
            </a:r>
            <a:r>
              <a:rPr lang="en-US" baseline="-25000" dirty="0" smtClean="0"/>
              <a:t>99% </a:t>
            </a:r>
            <a:r>
              <a:rPr lang="en-US" dirty="0"/>
              <a:t>* </a:t>
            </a:r>
            <a:r>
              <a:rPr lang="en-US" dirty="0" smtClean="0"/>
              <a:t>σ + µ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		        = -2.32634 </a:t>
            </a:r>
            <a:r>
              <a:rPr lang="en-US" dirty="0"/>
              <a:t>* 20,000 </a:t>
            </a:r>
            <a:r>
              <a:rPr lang="en-US" dirty="0" smtClean="0"/>
              <a:t>+ </a:t>
            </a:r>
            <a:r>
              <a:rPr lang="en-US" dirty="0"/>
              <a:t>5,000</a:t>
            </a:r>
            <a:br>
              <a:rPr lang="en-US" dirty="0"/>
            </a:br>
            <a:r>
              <a:rPr lang="en-US" dirty="0" smtClean="0"/>
              <a:t>			        = £-41,527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  <a:r>
              <a:rPr lang="en-US" dirty="0" smtClean="0"/>
              <a:t>	VaR</a:t>
            </a:r>
            <a:r>
              <a:rPr lang="en-US" baseline="-25000" dirty="0" smtClean="0"/>
              <a:t>1</a:t>
            </a:r>
            <a:r>
              <a:rPr lang="en-US" baseline="-25000" dirty="0"/>
              <a:t>%, 10 </a:t>
            </a:r>
            <a:r>
              <a:rPr lang="en-US" baseline="-25000" dirty="0" smtClean="0"/>
              <a:t>days </a:t>
            </a:r>
            <a:r>
              <a:rPr lang="en-US" dirty="0" smtClean="0"/>
              <a:t>= -Z</a:t>
            </a:r>
            <a:r>
              <a:rPr lang="en-US" baseline="-25000" dirty="0" smtClean="0"/>
              <a:t>99% </a:t>
            </a:r>
            <a:r>
              <a:rPr lang="en-US" dirty="0"/>
              <a:t>* σ</a:t>
            </a:r>
            <a:r>
              <a:rPr lang="en-US" baseline="-25000" dirty="0"/>
              <a:t>10</a:t>
            </a:r>
            <a:r>
              <a:rPr lang="en-US" dirty="0"/>
              <a:t> </a:t>
            </a:r>
            <a:r>
              <a:rPr lang="en-US" dirty="0" smtClean="0"/>
              <a:t>+ </a:t>
            </a:r>
            <a:r>
              <a:rPr lang="en-US" dirty="0"/>
              <a:t>µ</a:t>
            </a:r>
            <a:r>
              <a:rPr lang="en-US" baseline="-25000" dirty="0"/>
              <a:t>10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		        = -2.32634 </a:t>
            </a:r>
            <a:r>
              <a:rPr lang="en-US" dirty="0"/>
              <a:t>* 20,000 * √10 </a:t>
            </a:r>
            <a:r>
              <a:rPr lang="en-US" dirty="0" smtClean="0"/>
              <a:t>+ </a:t>
            </a:r>
            <a:r>
              <a:rPr lang="en-US" dirty="0"/>
              <a:t>5,000 * 10</a:t>
            </a:r>
            <a:br>
              <a:rPr lang="en-US" dirty="0"/>
            </a:br>
            <a:r>
              <a:rPr lang="en-US" dirty="0" smtClean="0"/>
              <a:t>   			        = </a:t>
            </a:r>
            <a:r>
              <a:rPr lang="en-US" dirty="0"/>
              <a:t>£ </a:t>
            </a:r>
            <a:r>
              <a:rPr lang="en-US" dirty="0" smtClean="0"/>
              <a:t>-97,131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Note. For scaling from 1 day to 10 days, we multiply </a:t>
            </a:r>
            <a:r>
              <a:rPr lang="en-US" dirty="0"/>
              <a:t>√</a:t>
            </a:r>
            <a:r>
              <a:rPr lang="en-US" dirty="0" smtClean="0"/>
              <a:t>10.</a:t>
            </a:r>
            <a:r>
              <a:rPr lang="en-US" b="0" dirty="0" smtClean="0"/>
              <a:t>	</a:t>
            </a:r>
            <a:endParaRPr lang="en-US" sz="2400" baseline="-25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5269742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Normal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Linear </a:t>
            </a:r>
            <a:r>
              <a:rPr lang="en-US" sz="2400" dirty="0" err="1">
                <a:solidFill>
                  <a:schemeClr val="bg1"/>
                </a:solidFill>
                <a:latin typeface="+mn-lt"/>
              </a:rPr>
              <a:t>VaR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– Methodology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287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Value at Risk (</a:t>
            </a:r>
            <a:r>
              <a:rPr lang="en-US" dirty="0" err="1" smtClean="0"/>
              <a:t>VaR</a:t>
            </a:r>
            <a:r>
              <a:rPr lang="en-US" dirty="0" smtClean="0"/>
              <a:t>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2209800"/>
                <a:ext cx="8305801" cy="4146550"/>
              </a:xfrm>
              <a:ln w="28575" cmpd="sng">
                <a:solidFill>
                  <a:srgbClr val="800000"/>
                </a:solidFill>
              </a:ln>
            </p:spPr>
            <p:txBody>
              <a:bodyPr>
                <a:normAutofit lnSpcReduction="10000"/>
              </a:bodyPr>
              <a:lstStyle/>
              <a:p>
                <a:r>
                  <a:rPr lang="en-US" b="0" dirty="0" smtClean="0"/>
                  <a:t>Normally, we always do not have only one asset in our portfolio and parametric </a:t>
                </a:r>
                <a:r>
                  <a:rPr lang="en-US" b="0" dirty="0" err="1" smtClean="0"/>
                  <a:t>VaR</a:t>
                </a:r>
                <a:r>
                  <a:rPr lang="en-US" b="0" dirty="0" smtClean="0"/>
                  <a:t> is not ful</a:t>
                </a:r>
                <a:r>
                  <a:rPr lang="en-US" dirty="0" smtClean="0"/>
                  <a:t>l valuation method.</a:t>
                </a:r>
                <a:r>
                  <a:rPr lang="en-US" b="0" dirty="0" smtClean="0"/>
                  <a:t>	</a:t>
                </a:r>
              </a:p>
              <a:p>
                <a:r>
                  <a:rPr lang="en-US" dirty="0"/>
                  <a:t>The portfolios return </a:t>
                </a:r>
                <a:r>
                  <a:rPr lang="en-US" dirty="0" smtClean="0"/>
                  <a:t>would be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>
                          <a:latin typeface="Century Gothic" panose="020B0502020202020204" pitchFamily="34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baseline="-25000">
                          <a:latin typeface="Century Gothic" panose="020B0502020202020204" pitchFamily="34" charset="0"/>
                        </a:rPr>
                        <m:t>p</m:t>
                      </m:r>
                      <m:r>
                        <m:rPr>
                          <m:nor/>
                        </m:rPr>
                        <a:rPr lang="en-US" baseline="-25000">
                          <a:latin typeface="Century Gothic" panose="020B0502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 baseline="-2500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nor/>
                              <m:brk m:alnAt="23"/>
                            </m:rPr>
                            <a:rPr lang="en-US">
                              <a:latin typeface="Century Gothic" panose="020B0502020202020204" pitchFamily="34" charset="0"/>
                            </a:rPr>
                            <m:t>i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entury Gothic" panose="020B0502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en-US" baseline="-25000">
                              <a:latin typeface="Century Gothic" panose="020B0502020202020204" pitchFamily="34" charset="0"/>
                            </a:rPr>
                            <m:t>n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en-US">
                              <a:latin typeface="Century Gothic" panose="020B0502020202020204" pitchFamily="34" charset="0"/>
                            </a:rPr>
                            <m:t>w</m:t>
                          </m:r>
                          <m:r>
                            <m:rPr>
                              <m:nor/>
                            </m:rPr>
                            <a:rPr lang="en-US" baseline="-25000">
                              <a:latin typeface="Century Gothic" panose="020B0502020202020204" pitchFamily="34" charset="0"/>
                            </a:rPr>
                            <m:t>i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entury Gothic" panose="020B0502020202020204" pitchFamily="34" charset="0"/>
                            </a:rPr>
                            <m:t>R</m:t>
                          </m:r>
                          <m:r>
                            <m:rPr>
                              <m:nor/>
                            </m:rPr>
                            <a:rPr lang="en-US" baseline="-25000">
                              <a:latin typeface="Century Gothic" panose="020B0502020202020204" pitchFamily="34" charset="0"/>
                            </a:rPr>
                            <m:t>i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r>
                  <a:rPr lang="en-US" dirty="0" smtClean="0"/>
                  <a:t>It can be express in to matrix form like this.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>
                          <a:latin typeface="Century Gothic" panose="020B0502020202020204" pitchFamily="34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baseline="-25000">
                          <a:latin typeface="Century Gothic" panose="020B0502020202020204" pitchFamily="34" charset="0"/>
                        </a:rPr>
                        <m:t>p</m:t>
                      </m:r>
                      <m:r>
                        <a:rPr lang="en-US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  <m:brk m:alnAt="7"/>
                                  </m:rPr>
                                  <a:rPr lang="en-US" b="0" i="0" smtClean="0">
                                    <a:latin typeface="Century Gothic" panose="020B0502020202020204" pitchFamily="34" charset="0"/>
                                  </a:rPr>
                                  <m:t>w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>
                                    <a:latin typeface="Century Gothic" panose="020B0502020202020204" pitchFamily="34" charset="0"/>
                                  </a:rPr>
                                  <m:t>i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latin typeface="Century Gothic" panose="020B0502020202020204" pitchFamily="34" charset="0"/>
                                  </a:rPr>
                                  <m:t>w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>
                                    <a:latin typeface="Century Gothic" panose="020B0502020202020204" pitchFamily="34" charset="0"/>
                                  </a:rPr>
                                  <m:t>i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>
                                    <a:latin typeface="Century Gothic" panose="020B0502020202020204" pitchFamily="34" charset="0"/>
                                  </a:rPr>
                                  <m:t> </m:t>
                                </m:r>
                              </m:e>
                            </m:mr>
                          </m:m>
                          <m:r>
                            <a:rPr lang="en-US" b="0" i="1" smtClean="0">
                              <a:latin typeface="Cambria Math"/>
                            </a:rPr>
                            <m:t> …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nor/>
                                </m:rPr>
                                <a:rPr lang="en-US">
                                  <a:latin typeface="Century Gothic" panose="020B0502020202020204" pitchFamily="34" charset="0"/>
                                </a:rPr>
                                <m:t>R</m:t>
                              </m:r>
                              <m:r>
                                <m:rPr>
                                  <m:nor/>
                                </m:rPr>
                                <a:rPr lang="en-GB" i="1" baseline="-25000">
                                  <a:latin typeface="Century Gothic" panose="020B0502020202020204" pitchFamily="34" charset="0"/>
                                </a:rPr>
                                <m:t>i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>
                                  <a:latin typeface="Century Gothic" panose="020B0502020202020204" pitchFamily="34" charset="0"/>
                                </a:rPr>
                                <m:t>R</m:t>
                              </m:r>
                              <m:r>
                                <m:rPr>
                                  <m:nor/>
                                </m:rPr>
                                <a:rPr lang="en-GB" b="0" i="1" baseline="-25000" smtClean="0">
                                  <a:latin typeface="Century Gothic" panose="020B0502020202020204" pitchFamily="34" charset="0"/>
                                </a:rPr>
                                <m:t>i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>
                                  <a:latin typeface="Century Gothic" panose="020B0502020202020204" pitchFamily="34" charset="0"/>
                                </a:rPr>
                                <m:t>R</m:t>
                              </m:r>
                              <m:r>
                                <m:rPr>
                                  <m:nor/>
                                </m:rPr>
                                <a:rPr lang="en-GB" i="1" baseline="-25000">
                                  <a:latin typeface="Century Gothic" panose="020B0502020202020204" pitchFamily="34" charset="0"/>
                                </a:rPr>
                                <m:t>i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>
                                  <a:latin typeface="Century Gothic" panose="020B0502020202020204" pitchFamily="34" charset="0"/>
                                </a:rPr>
                                <m:t>R</m:t>
                              </m:r>
                              <m:r>
                                <m:rPr>
                                  <m:nor/>
                                </m:rPr>
                                <a:rPr lang="en-GB" i="1" baseline="-25000">
                                  <a:latin typeface="Century Gothic" panose="020B0502020202020204" pitchFamily="34" charset="0"/>
                                </a:rPr>
                                <m:t>i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>
                                  <a:latin typeface="Century Gothic" panose="020B0502020202020204" pitchFamily="34" charset="0"/>
                                </a:rPr>
                                <m:t>R</m:t>
                              </m:r>
                              <m:r>
                                <m:rPr>
                                  <m:nor/>
                                </m:rPr>
                                <a:rPr lang="en-GB" i="1" baseline="-25000">
                                  <a:latin typeface="Century Gothic" panose="020B0502020202020204" pitchFamily="34" charset="0"/>
                                </a:rPr>
                                <m:t>i</m:t>
                              </m:r>
                            </m:e>
                            <m:e>
                              <m:r>
                                <a:rPr lang="th-TH" b="0" i="1" smtClean="0">
                                  <a:latin typeface="Cambria Math"/>
                                </a:rPr>
                                <m:t>…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pPr marL="0" indent="0" algn="ctr">
                  <a:buNone/>
                </a:pPr>
                <a:endParaRPr lang="en-US" baseline="-25000" dirty="0" smtClean="0">
                  <a:latin typeface="Century Gothic" panose="020B0502020202020204" pitchFamily="34" charset="0"/>
                </a:endParaRPr>
              </a:p>
              <a:p>
                <a:pPr marL="0" indent="0" algn="ctr">
                  <a:buNone/>
                </a:pPr>
                <a:endParaRPr lang="en-US" baseline="-25000" dirty="0"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2209800"/>
                <a:ext cx="8305801" cy="4146550"/>
              </a:xfrm>
              <a:blipFill rotWithShape="1">
                <a:blip r:embed="rId2"/>
                <a:stretch>
                  <a:fillRect l="-365" t="-1168"/>
                </a:stretch>
              </a:blipFill>
              <a:ln w="28575" cmpd="sng">
                <a:solidFill>
                  <a:srgbClr val="800000"/>
                </a:solidFill>
              </a:ln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4942379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Normal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Linear </a:t>
            </a:r>
            <a:r>
              <a:rPr lang="en-US" sz="2400" dirty="0" err="1">
                <a:solidFill>
                  <a:schemeClr val="bg1"/>
                </a:solidFill>
                <a:latin typeface="+mn-lt"/>
              </a:rPr>
              <a:t>VaR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– Multi Assets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9128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Value at Risk (</a:t>
            </a:r>
            <a:r>
              <a:rPr lang="en-US" dirty="0" err="1" smtClean="0"/>
              <a:t>VaR</a:t>
            </a:r>
            <a:r>
              <a:rPr lang="en-US" dirty="0" smtClean="0"/>
              <a:t>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2209800"/>
                <a:ext cx="8305801" cy="4146550"/>
              </a:xfrm>
              <a:ln w="28575" cmpd="sng">
                <a:solidFill>
                  <a:srgbClr val="800000"/>
                </a:solidFill>
              </a:ln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By the properties of normal distribution, the sum of normal variables is always normally distributed. The variance will be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In matrix form,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l-GR"/>
                        <m:t>σ</m:t>
                      </m:r>
                      <m:r>
                        <m:rPr>
                          <m:nor/>
                        </m:rPr>
                        <a:rPr lang="en-US" baseline="30000"/>
                        <m:t>2</m:t>
                      </m:r>
                      <m:r>
                        <m:rPr>
                          <m:nor/>
                        </m:rPr>
                        <a:rPr lang="en-US" baseline="-25000"/>
                        <m:t>p</m:t>
                      </m:r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  <m:brk m:alnAt="7"/>
                                  </m:rPr>
                                  <a:rPr lang="en-US" b="0" i="0" smtClean="0">
                                    <a:latin typeface="+mj-lt"/>
                                  </a:rPr>
                                  <m:t>w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>
                                    <a:latin typeface="+mj-lt"/>
                                  </a:rPr>
                                  <m:t>1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latin typeface="+mj-lt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latin typeface="+mj-lt"/>
                                  </a:rPr>
                                  <m:t>w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>
                                    <a:latin typeface="+mj-lt"/>
                                  </a:rPr>
                                  <m:t>n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l-GR"/>
                                  <m:t>σ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/>
                                  <m:t>11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l-GR"/>
                                  <m:t>σ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/>
                                  <m:t>12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l-GR"/>
                                  <m:t>σ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/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/>
                                  <m:t>n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l-GR"/>
                                  <m:t>σ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/>
                                  <m:t>21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l-GR"/>
                                  <m:t>σ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/>
                                  <m:t>22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l-GR"/>
                                  <m:t>σ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>
                                    <a:latin typeface="+mj-lt"/>
                                  </a:rPr>
                                  <m:t>2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>
                                    <a:latin typeface="+mj-lt"/>
                                  </a:rPr>
                                  <m:t>n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...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l-GR"/>
                                  <m:t>σ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/>
                                  <m:t>n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/>
                                  <m:t>1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l-GR"/>
                                  <m:t>σ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/>
                                  <m:t>n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/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l-GR"/>
                                  <m:t>σ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>
                                    <a:latin typeface="+mj-lt"/>
                                  </a:rPr>
                                  <m:t>nn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  <m:brk m:alnAt="7"/>
                                  </m:rPr>
                                  <a:rPr lang="en-US" b="0" i="0" smtClean="0">
                                    <a:latin typeface="+mj-lt"/>
                                  </a:rPr>
                                  <m:t>w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>
                                    <a:latin typeface="+mj-lt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latin typeface="+mj-lt"/>
                                  </a:rPr>
                                  <m:t>w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>
                                    <a:latin typeface="+mj-lt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latin typeface="+mj-lt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latin typeface="+mj-lt"/>
                                  </a:rPr>
                                  <m:t>w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>
                                    <a:latin typeface="+mj-lt"/>
                                  </a:rPr>
                                  <m:t>n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 smtClean="0">
                  <a:latin typeface="+mj-lt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2209800"/>
                <a:ext cx="8305801" cy="4146550"/>
              </a:xfrm>
              <a:blipFill rotWithShape="1">
                <a:blip r:embed="rId2"/>
                <a:stretch>
                  <a:fillRect l="-365" t="-438"/>
                </a:stretch>
              </a:blipFill>
              <a:ln w="28575" cmpd="sng">
                <a:solidFill>
                  <a:srgbClr val="800000"/>
                </a:solidFill>
              </a:ln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4942379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Normal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Linear </a:t>
            </a:r>
            <a:r>
              <a:rPr lang="en-US" sz="2400" dirty="0" err="1">
                <a:solidFill>
                  <a:schemeClr val="bg1"/>
                </a:solidFill>
                <a:latin typeface="+mn-lt"/>
              </a:rPr>
              <a:t>VaR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– Multi Assets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674414" y="3038703"/>
                <a:ext cx="1784014" cy="7747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l-GR" sz="1400" smtClean="0"/>
                        <m:t>σ</m:t>
                      </m:r>
                      <m:r>
                        <m:rPr>
                          <m:nor/>
                        </m:rPr>
                        <a:rPr lang="en-US" sz="1400" baseline="30000" smtClean="0"/>
                        <m:t>2</m:t>
                      </m:r>
                      <m:r>
                        <m:rPr>
                          <m:nor/>
                        </m:rPr>
                        <a:rPr lang="en-US" sz="1400" baseline="-25000" smtClean="0"/>
                        <m:t>p</m:t>
                      </m:r>
                      <m:r>
                        <m:rPr>
                          <m:nor/>
                        </m:rPr>
                        <a:rPr lang="en-US" sz="1400" b="0" i="0" baseline="-25000" smtClean="0"/>
                        <m:t> </m:t>
                      </m:r>
                      <m:r>
                        <m:rPr>
                          <m:nor/>
                        </m:rPr>
                        <a:rPr lang="en-US" sz="1400" baseline="-25000" smtClean="0">
                          <a:latin typeface="Century Gothic" panose="020B0502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14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nor/>
                              <m:brk m:alnAt="23"/>
                            </m:rPr>
                            <a:rPr lang="en-US" sz="1400">
                              <a:latin typeface="Century Gothic" panose="020B0502020202020204" pitchFamily="34" charset="0"/>
                            </a:rPr>
                            <m:t>i</m:t>
                          </m:r>
                          <m:r>
                            <m:rPr>
                              <m:nor/>
                            </m:rPr>
                            <a:rPr lang="en-US" sz="1400">
                              <a:latin typeface="Century Gothic" panose="020B0502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en-US" sz="1400">
                              <a:latin typeface="Century Gothic" panose="020B0502020202020204" pitchFamily="34" charset="0"/>
                            </a:rPr>
                            <m:t>n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nor/>
                                  <m:brk m:alnAt="23"/>
                                </m:rPr>
                                <a:rPr lang="en-US" sz="1400" b="0" i="0" smtClean="0">
                                  <a:latin typeface="Cambria Math"/>
                                </a:rPr>
                                <m:t>j</m:t>
                              </m:r>
                              <m:r>
                                <m:rPr>
                                  <m:nor/>
                                </m:rPr>
                                <a:rPr lang="en-US" sz="1400" b="0" i="0" smtClean="0">
                                  <a:latin typeface="Cambria Math"/>
                                </a:rPr>
                                <m:t>=</m:t>
                              </m:r>
                              <m:r>
                                <m:rPr>
                                  <m:nor/>
                                  <m:brk m:alnAt="23"/>
                                </m:rPr>
                                <a:rPr lang="en-US" sz="1400" b="0" i="0" smtClean="0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 sz="1400">
                                  <a:latin typeface="Century Gothic" panose="020B0502020202020204" pitchFamily="34" charset="0"/>
                                </a:rPr>
                                <m:t>n</m:t>
                              </m:r>
                            </m:sup>
                            <m:e>
                              <m:r>
                                <m:rPr>
                                  <m:nor/>
                                </m:rPr>
                                <a:rPr lang="en-US" sz="1400">
                                  <a:latin typeface="Century Gothic" panose="020B0502020202020204" pitchFamily="34" charset="0"/>
                                </a:rPr>
                                <m:t>w</m:t>
                              </m:r>
                              <m:r>
                                <m:rPr>
                                  <m:nor/>
                                </m:rPr>
                                <a:rPr lang="en-US" sz="1400" baseline="-25000">
                                  <a:latin typeface="Century Gothic" panose="020B0502020202020204" pitchFamily="34" charset="0"/>
                                </a:rPr>
                                <m:t>i</m:t>
                              </m:r>
                            </m:e>
                          </m:nary>
                          <m:r>
                            <m:rPr>
                              <m:nor/>
                            </m:rPr>
                            <a:rPr lang="en-US" sz="1400">
                              <a:latin typeface="Century Gothic" panose="020B0502020202020204" pitchFamily="34" charset="0"/>
                            </a:rPr>
                            <m:t>w</m:t>
                          </m:r>
                          <m:r>
                            <m:rPr>
                              <m:nor/>
                            </m:rPr>
                            <a:rPr lang="en-US" sz="1400" b="0" i="0" baseline="-25000" smtClean="0">
                              <a:latin typeface="Century Gothic" panose="020B0502020202020204" pitchFamily="34" charset="0"/>
                            </a:rPr>
                            <m:t>j</m:t>
                          </m:r>
                          <m:r>
                            <m:rPr>
                              <m:nor/>
                            </m:rPr>
                            <a:rPr lang="el-GR" sz="1400"/>
                            <m:t>σ</m:t>
                          </m:r>
                          <m:r>
                            <m:rPr>
                              <m:nor/>
                            </m:rPr>
                            <a:rPr lang="en-US" sz="1400" baseline="-25000">
                              <a:latin typeface="Century Gothic" panose="020B0502020202020204" pitchFamily="34" charset="0"/>
                            </a:rPr>
                            <m:t>i</m:t>
                          </m:r>
                          <m:r>
                            <m:rPr>
                              <m:nor/>
                            </m:rPr>
                            <a:rPr lang="en-US" sz="1400" b="0" i="0" baseline="-25000" smtClean="0">
                              <a:latin typeface="Century Gothic" panose="020B0502020202020204" pitchFamily="34" charset="0"/>
                            </a:rPr>
                            <m:t>j</m:t>
                          </m:r>
                        </m:e>
                      </m:nary>
                    </m:oMath>
                  </m:oMathPara>
                </a14:m>
                <a:endParaRPr lang="th-TH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4414" y="3038703"/>
                <a:ext cx="1784014" cy="7747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865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Value at Risk (</a:t>
            </a:r>
            <a:r>
              <a:rPr lang="en-US" dirty="0" err="1" smtClean="0"/>
              <a:t>VaR</a:t>
            </a:r>
            <a:r>
              <a:rPr lang="en-US" dirty="0" smtClean="0"/>
              <a:t>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2209800"/>
                <a:ext cx="8305801" cy="4146550"/>
              </a:xfrm>
              <a:ln w="28575" cmpd="sng">
                <a:solidFill>
                  <a:srgbClr val="800000"/>
                </a:solidFill>
              </a:ln>
            </p:spPr>
            <p:txBody>
              <a:bodyPr>
                <a:normAutofit/>
              </a:bodyPr>
              <a:lstStyle/>
              <a:p>
                <a:r>
                  <a:rPr lang="en-US" dirty="0" smtClean="0">
                    <a:latin typeface="+mj-lt"/>
                  </a:rPr>
                  <a:t>In brief, We can calculate simply calculation the parametric </a:t>
                </a:r>
                <a:r>
                  <a:rPr lang="en-US" dirty="0" err="1" smtClean="0">
                    <a:latin typeface="+mj-lt"/>
                  </a:rPr>
                  <a:t>VaR</a:t>
                </a:r>
                <a:r>
                  <a:rPr lang="en-US" dirty="0" smtClean="0">
                    <a:latin typeface="+mj-lt"/>
                  </a:rPr>
                  <a:t> using the traditional formula.</a:t>
                </a:r>
              </a:p>
              <a:p>
                <a:pPr marL="0" indent="0">
                  <a:buNone/>
                </a:pPr>
                <a:r>
                  <a:rPr lang="en-US" dirty="0" smtClean="0"/>
                  <a:t>			</a:t>
                </a:r>
                <a:r>
                  <a:rPr lang="en-US" dirty="0" err="1" smtClean="0"/>
                  <a:t>VaR</a:t>
                </a:r>
                <a:r>
                  <a:rPr lang="el-GR" baseline="-25000" dirty="0"/>
                  <a:t>α%, h, t </a:t>
                </a:r>
                <a:r>
                  <a:rPr lang="el-GR" dirty="0"/>
                  <a:t>= </a:t>
                </a:r>
                <a:r>
                  <a:rPr lang="en-US" dirty="0" smtClean="0"/>
                  <a:t>-</a:t>
                </a:r>
                <a:r>
                  <a:rPr lang="el-GR" dirty="0" smtClean="0"/>
                  <a:t>Z</a:t>
                </a:r>
                <a:r>
                  <a:rPr lang="el-GR" baseline="-25000" dirty="0" smtClean="0"/>
                  <a:t>α</a:t>
                </a:r>
                <a:r>
                  <a:rPr lang="el-GR" baseline="-25000" dirty="0"/>
                  <a:t>% </a:t>
                </a:r>
                <a:r>
                  <a:rPr lang="el-GR" dirty="0"/>
                  <a:t>* σ</a:t>
                </a:r>
                <a:r>
                  <a:rPr lang="el-GR" baseline="-25000" dirty="0"/>
                  <a:t>h</a:t>
                </a:r>
                <a:r>
                  <a:rPr lang="el-GR" dirty="0"/>
                  <a:t> </a:t>
                </a:r>
                <a:r>
                  <a:rPr lang="en-US" dirty="0" smtClean="0"/>
                  <a:t>+</a:t>
                </a:r>
                <a:r>
                  <a:rPr lang="el-GR" dirty="0" smtClean="0"/>
                  <a:t> </a:t>
                </a:r>
                <a:r>
                  <a:rPr lang="el-GR" dirty="0"/>
                  <a:t>μ</a:t>
                </a:r>
                <a:r>
                  <a:rPr lang="el-GR" baseline="-25000" dirty="0"/>
                  <a:t>h</a:t>
                </a:r>
                <a:endParaRPr lang="en-US" sz="2400" baseline="-25000" dirty="0"/>
              </a:p>
              <a:p>
                <a:r>
                  <a:rPr lang="en-US" dirty="0" smtClean="0">
                    <a:latin typeface="+mj-lt"/>
                  </a:rPr>
                  <a:t>However,  alternatively, we can apply the reduction formula</a:t>
                </a:r>
              </a:p>
              <a:p>
                <a:endParaRPr lang="en-US" dirty="0">
                  <a:latin typeface="+mj-lt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>
                          <a:latin typeface="+mj-lt"/>
                        </a:rPr>
                        <m:t>VaR</m:t>
                      </m:r>
                      <m:r>
                        <a:rPr lang="en-US">
                          <a:latin typeface="Cambria Math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>
                              <a:latin typeface="+mj-lt"/>
                            </a:rPr>
                            <m:t>VaR</m:t>
                          </m:r>
                          <m:r>
                            <m:rPr>
                              <m:nor/>
                            </m:rPr>
                            <a:rPr lang="en-US" baseline="-25000">
                              <a:latin typeface="+mj-lt"/>
                            </a:rPr>
                            <m:t>12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j-lt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j-lt"/>
                            </a:rPr>
                            <m:t>VaR</m:t>
                          </m:r>
                          <m:r>
                            <m:rPr>
                              <m:nor/>
                            </m:rPr>
                            <a:rPr lang="en-US" baseline="-25000">
                              <a:latin typeface="+mj-lt"/>
                            </a:rPr>
                            <m:t>22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j-lt"/>
                            </a:rPr>
                            <m:t>+2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j-lt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j-lt"/>
                            </a:rPr>
                            <m:t>CorrelationVaR</m:t>
                          </m:r>
                          <m:r>
                            <m:rPr>
                              <m:nor/>
                            </m:rPr>
                            <a:rPr lang="en-US" baseline="-25000">
                              <a:latin typeface="+mj-lt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US" baseline="-25000">
                              <a:latin typeface="+mj-lt"/>
                            </a:rPr>
                            <m:t>VaR</m:t>
                          </m:r>
                          <m:r>
                            <m:rPr>
                              <m:nor/>
                            </m:rPr>
                            <a:rPr lang="en-US" baseline="-25000">
                              <a:latin typeface="+mj-lt"/>
                            </a:rPr>
                            <m:t>2 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j-lt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j-lt"/>
                            </a:rPr>
                            <m:t>VaR</m:t>
                          </m:r>
                          <m:r>
                            <m:rPr>
                              <m:nor/>
                            </m:rPr>
                            <a:rPr lang="en-US" baseline="-25000">
                              <a:latin typeface="+mj-lt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j-lt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j-lt"/>
                            </a:rPr>
                            <m:t>VaR</m:t>
                          </m:r>
                          <m:r>
                            <m:rPr>
                              <m:nor/>
                            </m:rPr>
                            <a:rPr lang="en-US" baseline="-25000">
                              <a:latin typeface="+mj-lt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dirty="0">
                  <a:latin typeface="+mj-lt"/>
                </a:endParaRPr>
              </a:p>
              <a:p>
                <a:pPr marL="0" indent="0">
                  <a:buNone/>
                </a:pPr>
                <a:endParaRPr lang="en-US" dirty="0" smtClean="0">
                  <a:latin typeface="+mj-lt"/>
                </a:endParaRPr>
              </a:p>
              <a:p>
                <a:pPr marL="0" indent="0">
                  <a:buNone/>
                </a:pPr>
                <a:endParaRPr lang="en-US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2209800"/>
                <a:ext cx="8305801" cy="4146550"/>
              </a:xfrm>
              <a:blipFill rotWithShape="1">
                <a:blip r:embed="rId2"/>
                <a:stretch>
                  <a:fillRect l="-365" t="-438"/>
                </a:stretch>
              </a:blipFill>
              <a:ln w="28575" cmpd="sng">
                <a:solidFill>
                  <a:srgbClr val="800000"/>
                </a:solidFill>
              </a:ln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4942379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Normal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Linear </a:t>
            </a:r>
            <a:r>
              <a:rPr lang="en-US" sz="2400" dirty="0" err="1">
                <a:solidFill>
                  <a:schemeClr val="bg1"/>
                </a:solidFill>
                <a:latin typeface="+mn-lt"/>
              </a:rPr>
              <a:t>VaR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– Multi Assets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858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Value at Risk (</a:t>
            </a:r>
            <a:r>
              <a:rPr lang="en-US" dirty="0" err="1" smtClean="0"/>
              <a:t>VaR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3916363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r>
              <a:rPr lang="en-US" dirty="0" smtClean="0"/>
              <a:t>Properties</a:t>
            </a:r>
            <a:endParaRPr lang="en-US" dirty="0"/>
          </a:p>
          <a:p>
            <a:pPr lvl="1"/>
            <a:r>
              <a:rPr lang="en-US" dirty="0" smtClean="0"/>
              <a:t>Assumes </a:t>
            </a:r>
            <a:r>
              <a:rPr lang="en-US" dirty="0"/>
              <a:t>normal </a:t>
            </a:r>
            <a:r>
              <a:rPr lang="en-US" dirty="0" smtClean="0"/>
              <a:t>distribution</a:t>
            </a:r>
            <a:endParaRPr lang="en-US" dirty="0"/>
          </a:p>
          <a:p>
            <a:pPr lvl="1"/>
            <a:r>
              <a:rPr lang="en-US" dirty="0" smtClean="0"/>
              <a:t>Relies </a:t>
            </a:r>
            <a:r>
              <a:rPr lang="en-US" dirty="0"/>
              <a:t>on parameters estimated from historical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Simple to use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sz="2000" dirty="0"/>
              <a:t>Assumes </a:t>
            </a:r>
            <a:r>
              <a:rPr lang="en-US" sz="2000" dirty="0" smtClean="0"/>
              <a:t>normality</a:t>
            </a:r>
            <a:endParaRPr lang="en-US" sz="2000" dirty="0"/>
          </a:p>
          <a:p>
            <a:pPr lvl="1"/>
            <a:r>
              <a:rPr lang="en-US" sz="2000" dirty="0" smtClean="0"/>
              <a:t>Assumes </a:t>
            </a:r>
            <a:r>
              <a:rPr lang="en-US" sz="2000" dirty="0"/>
              <a:t>stable market </a:t>
            </a:r>
            <a:r>
              <a:rPr lang="en-US" sz="2000" dirty="0" smtClean="0"/>
              <a:t>conditions</a:t>
            </a:r>
            <a:endParaRPr lang="en-US" sz="2000" dirty="0"/>
          </a:p>
          <a:p>
            <a:pPr lvl="1"/>
            <a:r>
              <a:rPr lang="en-US" sz="2000" dirty="0" smtClean="0"/>
              <a:t>Not </a:t>
            </a:r>
            <a:r>
              <a:rPr lang="en-US" sz="2000" dirty="0"/>
              <a:t>suitable when there are discontinuous payoffs in the portfolio</a:t>
            </a:r>
            <a:br>
              <a:rPr lang="en-US" sz="20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5269742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Normal Linear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</a:rPr>
              <a:t>VaR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 – Methodology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3264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3916363"/>
          </a:xfrm>
          <a:ln w="28575" cmpd="sng">
            <a:solidFill>
              <a:srgbClr val="800000"/>
            </a:solidFill>
          </a:ln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219200" y="2404997"/>
            <a:ext cx="3093929" cy="3494762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exposure to a potential loss arising from diminishing sales or margins due to changes in market conditions, outside of the control of </a:t>
            </a:r>
            <a:r>
              <a:rPr lang="en-US" sz="1600" dirty="0"/>
              <a:t>the business</a:t>
            </a:r>
            <a:endParaRPr lang="th-TH" sz="16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What is Market Risk?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4637808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Definition – ERM and Financial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4556411" y="2404997"/>
            <a:ext cx="3093929" cy="3494762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Market risk, or the risk of loss (or gain) arising from unexpected changes in market </a:t>
            </a:r>
            <a:r>
              <a:rPr lang="en-US" sz="1600" dirty="0" smtClean="0">
                <a:solidFill>
                  <a:schemeClr val="tx1"/>
                </a:solidFill>
              </a:rPr>
              <a:t>prices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Risk factors </a:t>
            </a:r>
            <a:r>
              <a:rPr lang="en-US" sz="1600" dirty="0">
                <a:solidFill>
                  <a:schemeClr val="tx1"/>
                </a:solidFill>
              </a:rPr>
              <a:t>can be classified into interest </a:t>
            </a:r>
            <a:r>
              <a:rPr lang="en-US" sz="1600" dirty="0" smtClean="0">
                <a:solidFill>
                  <a:schemeClr val="tx1"/>
                </a:solidFill>
              </a:rPr>
              <a:t>rate, equity , </a:t>
            </a:r>
            <a:r>
              <a:rPr lang="en-US" sz="1600" dirty="0">
                <a:solidFill>
                  <a:schemeClr val="tx1"/>
                </a:solidFill>
              </a:rPr>
              <a:t>exchange </a:t>
            </a:r>
            <a:r>
              <a:rPr lang="en-US" sz="1600" dirty="0" smtClean="0">
                <a:solidFill>
                  <a:schemeClr val="tx1"/>
                </a:solidFill>
              </a:rPr>
              <a:t>rate.</a:t>
            </a:r>
            <a:endParaRPr lang="th-TH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83521" y="2294982"/>
            <a:ext cx="1822536" cy="4809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ERM </a:t>
            </a:r>
            <a:endParaRPr lang="th-TH" dirty="0"/>
          </a:p>
        </p:txBody>
      </p:sp>
      <p:sp>
        <p:nvSpPr>
          <p:cNvPr id="10" name="Rectangle 9"/>
          <p:cNvSpPr/>
          <p:nvPr/>
        </p:nvSpPr>
        <p:spPr>
          <a:xfrm>
            <a:off x="5983267" y="2294982"/>
            <a:ext cx="1822536" cy="4809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Financial</a:t>
            </a:r>
            <a:endParaRPr lang="th-TH" dirty="0"/>
          </a:p>
        </p:txBody>
      </p:sp>
      <p:sp>
        <p:nvSpPr>
          <p:cNvPr id="15" name="Circular Arrow 14"/>
          <p:cNvSpPr/>
          <p:nvPr/>
        </p:nvSpPr>
        <p:spPr>
          <a:xfrm>
            <a:off x="4083485" y="2535477"/>
            <a:ext cx="789140" cy="884128"/>
          </a:xfrm>
          <a:prstGeom prst="circular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16" name="Circular Arrow 15"/>
          <p:cNvSpPr/>
          <p:nvPr/>
        </p:nvSpPr>
        <p:spPr>
          <a:xfrm rot="10800000">
            <a:off x="4083485" y="4913856"/>
            <a:ext cx="789140" cy="884128"/>
          </a:xfrm>
          <a:prstGeom prst="circular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15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Value at Risk (</a:t>
            </a:r>
            <a:r>
              <a:rPr lang="en-US" dirty="0" err="1" smtClean="0"/>
              <a:t>VaR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3916363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r>
              <a:rPr lang="en-US" sz="1800" dirty="0" smtClean="0"/>
              <a:t>Assumption</a:t>
            </a:r>
          </a:p>
          <a:p>
            <a:pPr lvl="1"/>
            <a:r>
              <a:rPr lang="en-US" sz="1600" dirty="0"/>
              <a:t>The price </a:t>
            </a:r>
            <a:r>
              <a:rPr lang="en-US" sz="1600" i="1" dirty="0"/>
              <a:t>S</a:t>
            </a:r>
            <a:r>
              <a:rPr lang="en-US" sz="1600" i="1" baseline="-25000" dirty="0"/>
              <a:t>t</a:t>
            </a:r>
            <a:r>
              <a:rPr lang="en-US" sz="1600" dirty="0"/>
              <a:t> of a stock </a:t>
            </a:r>
            <a:r>
              <a:rPr lang="en-US" sz="1600" dirty="0" smtClean="0"/>
              <a:t>is moving under </a:t>
            </a:r>
            <a:r>
              <a:rPr lang="en-US" sz="1600" dirty="0"/>
              <a:t>Brownian motion </a:t>
            </a:r>
            <a:r>
              <a:rPr lang="en-US" sz="1600" dirty="0" smtClean="0"/>
              <a:t>following by </a:t>
            </a:r>
            <a:r>
              <a:rPr lang="en-US" sz="1600" dirty="0"/>
              <a:t>this equation</a:t>
            </a:r>
            <a:endParaRPr lang="en-US" sz="16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800" dirty="0" smtClean="0"/>
              <a:t>So,</a:t>
            </a:r>
            <a:r>
              <a:rPr lang="en-US" dirty="0"/>
              <a:t> </a:t>
            </a:r>
            <a:r>
              <a:rPr lang="en-US" sz="1800" dirty="0" smtClean="0"/>
              <a:t>we simulating </a:t>
            </a:r>
            <a:r>
              <a:rPr lang="en-US" sz="1800" dirty="0"/>
              <a:t>n standard normal variables we get one final stock price </a:t>
            </a:r>
            <a:r>
              <a:rPr lang="en-US" sz="1800" dirty="0" smtClean="0"/>
              <a:t>S</a:t>
            </a:r>
            <a:r>
              <a:rPr lang="en-US" sz="1800" baseline="-25000" dirty="0" smtClean="0"/>
              <a:t>T</a:t>
            </a:r>
          </a:p>
          <a:p>
            <a:r>
              <a:rPr lang="en-US" sz="1800" dirty="0" smtClean="0"/>
              <a:t>Thus, </a:t>
            </a:r>
            <a:r>
              <a:rPr lang="en-US" sz="1800" dirty="0" err="1" smtClean="0"/>
              <a:t>VaR</a:t>
            </a:r>
            <a:r>
              <a:rPr lang="en-US" sz="1800" baseline="-25000" dirty="0" smtClean="0"/>
              <a:t>α% </a:t>
            </a:r>
            <a:r>
              <a:rPr lang="en-US" sz="1800" dirty="0" smtClean="0"/>
              <a:t>will be the </a:t>
            </a:r>
            <a:r>
              <a:rPr lang="en-US" sz="1800" dirty="0"/>
              <a:t>lower α% percentile of this density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5109091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Monte Carlo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</a:rPr>
              <a:t>VaR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 – Methodology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57" y="3383212"/>
            <a:ext cx="2780460" cy="72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16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Value at Risk (</a:t>
            </a:r>
            <a:r>
              <a:rPr lang="en-US" dirty="0" err="1" smtClean="0"/>
              <a:t>VaR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3916363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5109091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Monte Carlo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</a:rPr>
              <a:t>VaR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 – Methodology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418" y="2359797"/>
            <a:ext cx="5705090" cy="3616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2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Value at Risk (</a:t>
            </a:r>
            <a:r>
              <a:rPr lang="en-US" dirty="0" err="1" smtClean="0"/>
              <a:t>VaR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4146550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r>
              <a:rPr lang="en-US" sz="1600" dirty="0" smtClean="0"/>
              <a:t>Properties</a:t>
            </a:r>
          </a:p>
          <a:p>
            <a:pPr lvl="1"/>
            <a:r>
              <a:rPr lang="en-US" sz="1600" dirty="0"/>
              <a:t>Assumes normal distribution (can be changed)</a:t>
            </a:r>
          </a:p>
          <a:p>
            <a:pPr lvl="1"/>
            <a:r>
              <a:rPr lang="en-US" sz="1600" dirty="0"/>
              <a:t>Relies on parameters estimated from historical </a:t>
            </a:r>
            <a:r>
              <a:rPr lang="en-US" sz="1600" dirty="0" smtClean="0"/>
              <a:t>data</a:t>
            </a:r>
          </a:p>
          <a:p>
            <a:r>
              <a:rPr lang="en-US" sz="1600" dirty="0" smtClean="0"/>
              <a:t>Pros</a:t>
            </a:r>
          </a:p>
          <a:p>
            <a:pPr lvl="1"/>
            <a:r>
              <a:rPr lang="en-US" sz="1600" dirty="0"/>
              <a:t>It can capture different market </a:t>
            </a:r>
            <a:r>
              <a:rPr lang="en-US" sz="1600" dirty="0" smtClean="0"/>
              <a:t>behaviors</a:t>
            </a:r>
            <a:endParaRPr lang="en-US" sz="1600" dirty="0"/>
          </a:p>
          <a:p>
            <a:pPr lvl="1"/>
            <a:r>
              <a:rPr lang="en-US" sz="1600" dirty="0" smtClean="0"/>
              <a:t>It </a:t>
            </a:r>
            <a:r>
              <a:rPr lang="en-US" sz="1600" dirty="0"/>
              <a:t>can model complicated </a:t>
            </a:r>
            <a:r>
              <a:rPr lang="en-US" sz="1600" dirty="0" smtClean="0"/>
              <a:t>dependencies</a:t>
            </a:r>
          </a:p>
          <a:p>
            <a:pPr lvl="1"/>
            <a:r>
              <a:rPr lang="en-US" sz="1600" dirty="0" smtClean="0"/>
              <a:t>It </a:t>
            </a:r>
            <a:r>
              <a:rPr lang="en-US" sz="1600" dirty="0"/>
              <a:t>can model the tails of the payoff </a:t>
            </a:r>
            <a:r>
              <a:rPr lang="en-US" sz="1600" dirty="0" smtClean="0"/>
              <a:t>distributions</a:t>
            </a:r>
            <a:endParaRPr lang="en-US" sz="1600" dirty="0"/>
          </a:p>
          <a:p>
            <a:pPr lvl="1"/>
            <a:r>
              <a:rPr lang="en-US" sz="1600" dirty="0" smtClean="0"/>
              <a:t>It </a:t>
            </a:r>
            <a:r>
              <a:rPr lang="en-US" sz="1600" dirty="0"/>
              <a:t>can model extreme </a:t>
            </a:r>
            <a:r>
              <a:rPr lang="en-US" sz="1600" dirty="0" smtClean="0"/>
              <a:t>events</a:t>
            </a:r>
          </a:p>
          <a:p>
            <a:r>
              <a:rPr lang="en-US" sz="1600" dirty="0" smtClean="0"/>
              <a:t>Cons</a:t>
            </a:r>
          </a:p>
          <a:p>
            <a:pPr lvl="1"/>
            <a:r>
              <a:rPr lang="en-US" sz="1600" dirty="0"/>
              <a:t>Computer </a:t>
            </a:r>
            <a:r>
              <a:rPr lang="en-US" sz="1600" dirty="0" smtClean="0"/>
              <a:t>intensive</a:t>
            </a:r>
            <a:endParaRPr lang="en-US" sz="1600" dirty="0"/>
          </a:p>
          <a:p>
            <a:pPr lvl="1"/>
            <a:r>
              <a:rPr lang="en-US" sz="1600" dirty="0" smtClean="0"/>
              <a:t>Assumes </a:t>
            </a:r>
            <a:r>
              <a:rPr lang="en-US" sz="1600" dirty="0"/>
              <a:t>a standard </a:t>
            </a:r>
            <a:r>
              <a:rPr lang="en-US" sz="1600" dirty="0" smtClean="0"/>
              <a:t>distribution</a:t>
            </a:r>
            <a:endParaRPr lang="en-US" sz="1600" dirty="0"/>
          </a:p>
          <a:p>
            <a:pPr lvl="1"/>
            <a:r>
              <a:rPr lang="en-US" sz="1600" dirty="0" smtClean="0"/>
              <a:t>Assumes </a:t>
            </a:r>
            <a:r>
              <a:rPr lang="en-US" sz="1600" dirty="0"/>
              <a:t>stable market conditions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  <a:p>
            <a:endParaRPr lang="en-US" sz="1600" dirty="0" smtClean="0"/>
          </a:p>
          <a:p>
            <a:pPr marL="228600" lvl="1" indent="0">
              <a:buNone/>
            </a:pP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5109091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Monte Carlo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</a:rPr>
              <a:t>VaR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 – Methodology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99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Value at Risk (</a:t>
            </a:r>
            <a:r>
              <a:rPr lang="en-US" dirty="0" err="1" smtClean="0"/>
              <a:t>VaR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4146550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  <a:p>
            <a:endParaRPr lang="en-US" sz="1600" dirty="0" smtClean="0"/>
          </a:p>
          <a:p>
            <a:pPr marL="228600" lvl="1" indent="0">
              <a:buNone/>
            </a:pP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2008883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Comparison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80451"/>
              </p:ext>
            </p:extLst>
          </p:nvPr>
        </p:nvGraphicFramePr>
        <p:xfrm>
          <a:off x="620059" y="2368230"/>
          <a:ext cx="7893172" cy="3861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3293"/>
                <a:gridCol w="1973293"/>
                <a:gridCol w="1973293"/>
                <a:gridCol w="1973293"/>
              </a:tblGrid>
              <a:tr h="58494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Historical </a:t>
                      </a:r>
                      <a:r>
                        <a:rPr lang="en-US" sz="1600" b="1" i="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Normal </a:t>
                      </a:r>
                      <a:r>
                        <a:rPr lang="en-US" sz="1600" b="1" i="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Monte Carlo </a:t>
                      </a:r>
                      <a:r>
                        <a:rPr lang="en-US" sz="1600" dirty="0" err="1" smtClean="0"/>
                        <a:t>VaR</a:t>
                      </a:r>
                      <a:endParaRPr lang="en-US" sz="1600" dirty="0"/>
                    </a:p>
                  </a:txBody>
                  <a:tcPr anchor="ctr"/>
                </a:tc>
              </a:tr>
              <a:tr h="691889">
                <a:tc>
                  <a:txBody>
                    <a:bodyPr/>
                    <a:lstStyle/>
                    <a:p>
                      <a:r>
                        <a:rPr lang="en-US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Risk factor distribution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assumption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Normal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Normal</a:t>
                      </a:r>
                      <a:endParaRPr lang="en-US" sz="1600" dirty="0"/>
                    </a:p>
                  </a:txBody>
                  <a:tcPr anchor="ctr"/>
                </a:tc>
              </a:tr>
              <a:tr h="569790">
                <a:tc>
                  <a:txBody>
                    <a:bodyPr/>
                    <a:lstStyle/>
                    <a:p>
                      <a:r>
                        <a:rPr lang="en-US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P&amp;L distribution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Empirical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Normal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Simulation</a:t>
                      </a:r>
                      <a:endParaRPr lang="en-US" sz="1600" dirty="0"/>
                    </a:p>
                  </a:txBody>
                  <a:tcPr anchor="ctr"/>
                </a:tc>
              </a:tr>
              <a:tr h="975869">
                <a:tc>
                  <a:txBody>
                    <a:bodyPr/>
                    <a:lstStyle/>
                    <a:p>
                      <a:r>
                        <a:rPr lang="en-US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Requires covariance matrix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</a:p>
                  </a:txBody>
                  <a:tcPr anchor="ctr"/>
                </a:tc>
              </a:tr>
              <a:tr h="1038751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Risk factor</a:t>
                      </a:r>
                      <a:r>
                        <a:rPr lang="en-US" sz="1600" b="1" baseline="0" dirty="0" smtClean="0"/>
                        <a:t> independent and identical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39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Market Risk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3916363"/>
          </a:xfrm>
          <a:ln w="28575" cmpd="sng">
            <a:solidFill>
              <a:srgbClr val="800000"/>
            </a:solidFill>
          </a:ln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Scaling </a:t>
            </a:r>
            <a:r>
              <a:rPr lang="en-US" dirty="0" err="1" smtClean="0"/>
              <a:t>VaR</a:t>
            </a:r>
            <a:endParaRPr lang="en-US" dirty="0" smtClean="0"/>
          </a:p>
          <a:p>
            <a:r>
              <a:rPr lang="en-US" dirty="0"/>
              <a:t>For linear portfolios (not for options) we </a:t>
            </a:r>
            <a:r>
              <a:rPr lang="en-US" dirty="0" smtClean="0"/>
              <a:t>can compute </a:t>
            </a:r>
            <a:r>
              <a:rPr lang="en-US" dirty="0"/>
              <a:t>h-day </a:t>
            </a:r>
            <a:r>
              <a:rPr lang="en-US" dirty="0" err="1"/>
              <a:t>VaR</a:t>
            </a:r>
            <a:r>
              <a:rPr lang="en-US" dirty="0"/>
              <a:t> from 1-day </a:t>
            </a:r>
            <a:r>
              <a:rPr lang="en-US" dirty="0" err="1"/>
              <a:t>VaR</a:t>
            </a:r>
            <a:r>
              <a:rPr lang="en-US" dirty="0"/>
              <a:t> (assuming </a:t>
            </a:r>
            <a:r>
              <a:rPr lang="en-US" dirty="0" err="1"/>
              <a:t>iid</a:t>
            </a:r>
            <a:r>
              <a:rPr lang="en-US" dirty="0"/>
              <a:t> </a:t>
            </a:r>
            <a:r>
              <a:rPr lang="en-US" dirty="0" smtClean="0"/>
              <a:t>normal returns </a:t>
            </a:r>
            <a:r>
              <a:rPr lang="en-US" dirty="0"/>
              <a:t>and constant weights OR </a:t>
            </a:r>
            <a:r>
              <a:rPr lang="en-US" dirty="0" err="1"/>
              <a:t>iid</a:t>
            </a:r>
            <a:r>
              <a:rPr lang="en-US" dirty="0"/>
              <a:t> normal risk factors </a:t>
            </a:r>
            <a:r>
              <a:rPr lang="en-US" dirty="0" smtClean="0"/>
              <a:t>and constant </a:t>
            </a:r>
            <a:r>
              <a:rPr lang="en-US" dirty="0"/>
              <a:t>risk factor sensitivities)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VaR</a:t>
            </a:r>
            <a:r>
              <a:rPr lang="en-US" baseline="-25000" dirty="0" smtClean="0"/>
              <a:t>α</a:t>
            </a:r>
            <a:r>
              <a:rPr lang="en-US" baseline="-25000" dirty="0"/>
              <a:t>%, h, t </a:t>
            </a:r>
            <a:r>
              <a:rPr lang="en-US" dirty="0"/>
              <a:t>= √h * </a:t>
            </a:r>
            <a:r>
              <a:rPr lang="en-US" dirty="0" err="1"/>
              <a:t>VaR</a:t>
            </a:r>
            <a:r>
              <a:rPr lang="en-US" baseline="-25000" dirty="0"/>
              <a:t>α%, 1 day, t </a:t>
            </a:r>
            <a:r>
              <a:rPr lang="en-US" dirty="0"/>
              <a:t>+ μ</a:t>
            </a:r>
            <a:r>
              <a:rPr lang="en-US" baseline="-25000" dirty="0"/>
              <a:t>1 day</a:t>
            </a:r>
            <a:r>
              <a:rPr lang="en-US" dirty="0"/>
              <a:t> * (√h – h</a:t>
            </a:r>
            <a:r>
              <a:rPr lang="en-US" dirty="0" smtClean="0"/>
              <a:t>)</a:t>
            </a:r>
          </a:p>
          <a:p>
            <a:r>
              <a:rPr lang="en-US" dirty="0"/>
              <a:t>if μ1 day = 0 (a reasonable assumption for short holding periods):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VaR</a:t>
            </a:r>
            <a:r>
              <a:rPr lang="en-US" baseline="-25000" dirty="0" smtClean="0"/>
              <a:t>α</a:t>
            </a:r>
            <a:r>
              <a:rPr lang="en-US" baseline="-25000" dirty="0"/>
              <a:t>%, h, t </a:t>
            </a:r>
            <a:r>
              <a:rPr lang="en-US" dirty="0"/>
              <a:t>= √h * </a:t>
            </a:r>
            <a:r>
              <a:rPr lang="en-US" dirty="0" err="1"/>
              <a:t>VaR</a:t>
            </a:r>
            <a:r>
              <a:rPr lang="en-US" baseline="-25000" dirty="0"/>
              <a:t>α%, 1 day, t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2928656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Value at Risk (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</a:rPr>
              <a:t>VaR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)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2565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Value at Risk (</a:t>
            </a:r>
            <a:r>
              <a:rPr lang="en-US" dirty="0" err="1" smtClean="0"/>
              <a:t>VaR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4146550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1800" dirty="0" smtClean="0"/>
              <a:t>Simple </a:t>
            </a:r>
            <a:r>
              <a:rPr lang="en-US" sz="1800" dirty="0"/>
              <a:t>&amp; easy, it expresses risk in one </a:t>
            </a:r>
            <a:r>
              <a:rPr lang="en-US" sz="1800" dirty="0" smtClean="0"/>
              <a:t>number</a:t>
            </a:r>
            <a:endParaRPr lang="en-US" sz="1800" dirty="0"/>
          </a:p>
          <a:p>
            <a:pPr marL="457200" indent="-457200">
              <a:buAutoNum type="arabicPeriod"/>
            </a:pPr>
            <a:r>
              <a:rPr lang="en-US" sz="1800" dirty="0" smtClean="0"/>
              <a:t>It </a:t>
            </a:r>
            <a:r>
              <a:rPr lang="en-US" sz="1800" dirty="0"/>
              <a:t>tells you how much is the expected maximum </a:t>
            </a:r>
            <a:r>
              <a:rPr lang="en-US" sz="1800" dirty="0" smtClean="0"/>
              <a:t>loss at your preference of confident level.</a:t>
            </a:r>
            <a:endParaRPr lang="en-US" sz="1800" dirty="0"/>
          </a:p>
          <a:p>
            <a:pPr marL="457200" indent="-457200">
              <a:buAutoNum type="arabicPeriod"/>
            </a:pPr>
            <a:r>
              <a:rPr lang="en-US" sz="1800" dirty="0" smtClean="0"/>
              <a:t>It </a:t>
            </a:r>
            <a:r>
              <a:rPr lang="en-US" sz="1800" dirty="0"/>
              <a:t>can be extended to other types of risks (credit, operational</a:t>
            </a:r>
            <a:r>
              <a:rPr lang="en-US" sz="1800" dirty="0" smtClean="0"/>
              <a:t>)</a:t>
            </a:r>
            <a:endParaRPr lang="en-US" sz="1800" dirty="0"/>
          </a:p>
          <a:p>
            <a:pPr lvl="2"/>
            <a:r>
              <a:rPr lang="en-US" dirty="0" smtClean="0"/>
              <a:t>It </a:t>
            </a:r>
            <a:r>
              <a:rPr lang="en-US" dirty="0"/>
              <a:t>gives a unified framework for risk </a:t>
            </a:r>
            <a:r>
              <a:rPr lang="en-US" dirty="0" smtClean="0"/>
              <a:t>management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It </a:t>
            </a:r>
            <a:r>
              <a:rPr lang="en-US" sz="1800" dirty="0"/>
              <a:t>can be broken down for units of the </a:t>
            </a:r>
            <a:r>
              <a:rPr lang="en-US" sz="1800" dirty="0" smtClean="0"/>
              <a:t>firm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It </a:t>
            </a:r>
            <a:r>
              <a:rPr lang="en-US" sz="1800" dirty="0"/>
              <a:t>can take account of specific </a:t>
            </a:r>
            <a:r>
              <a:rPr lang="en-US" sz="1800" dirty="0" smtClean="0"/>
              <a:t>risk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err="1" smtClean="0"/>
              <a:t>VaR’s</a:t>
            </a:r>
            <a:r>
              <a:rPr lang="en-US" sz="1800" dirty="0" smtClean="0"/>
              <a:t> </a:t>
            </a:r>
            <a:r>
              <a:rPr lang="en-US" sz="1800" dirty="0"/>
              <a:t>can be compared across </a:t>
            </a:r>
            <a:r>
              <a:rPr lang="en-US" sz="1800" dirty="0" smtClean="0"/>
              <a:t>units</a:t>
            </a: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 err="1" smtClean="0"/>
              <a:t>VaR’s</a:t>
            </a:r>
            <a:r>
              <a:rPr lang="en-US" sz="1800" dirty="0" smtClean="0"/>
              <a:t> </a:t>
            </a:r>
            <a:r>
              <a:rPr lang="en-US" sz="1800" dirty="0"/>
              <a:t>can be aggregated by using </a:t>
            </a:r>
            <a:r>
              <a:rPr lang="en-US" sz="1800" dirty="0" smtClean="0"/>
              <a:t>correlations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  <a:p>
            <a:endParaRPr lang="en-US" sz="1800" dirty="0" smtClean="0"/>
          </a:p>
          <a:p>
            <a:pPr marL="228600" lvl="1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2032929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Advantages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02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Value at Risk (</a:t>
            </a:r>
            <a:r>
              <a:rPr lang="en-US" dirty="0" err="1" smtClean="0"/>
              <a:t>VaR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4146550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1. It </a:t>
            </a:r>
            <a:r>
              <a:rPr lang="en-US" dirty="0"/>
              <a:t>assumes stable market conditions, constant vol. &amp; corr.</a:t>
            </a:r>
            <a:br>
              <a:rPr lang="en-US" dirty="0"/>
            </a:br>
            <a:r>
              <a:rPr lang="en-US" dirty="0"/>
              <a:t>2. It only captures short-term risks</a:t>
            </a:r>
            <a:br>
              <a:rPr lang="en-US" dirty="0"/>
            </a:br>
            <a:r>
              <a:rPr lang="en-US" dirty="0"/>
              <a:t>3. Many models assume that returns </a:t>
            </a:r>
            <a:r>
              <a:rPr lang="en-US" dirty="0" smtClean="0"/>
              <a:t>are independent and identical/normally </a:t>
            </a:r>
            <a:r>
              <a:rPr lang="en-US" dirty="0"/>
              <a:t>distributed</a:t>
            </a:r>
            <a:br>
              <a:rPr lang="en-US" dirty="0"/>
            </a:br>
            <a:r>
              <a:rPr lang="en-US" dirty="0"/>
              <a:t>4. It does not take into account all sources of risk </a:t>
            </a:r>
            <a:r>
              <a:rPr lang="en-US" dirty="0" smtClean="0"/>
              <a:t>                                               	</a:t>
            </a:r>
            <a:r>
              <a:rPr lang="en-US" sz="1600" i="1" dirty="0" smtClean="0"/>
              <a:t>(</a:t>
            </a:r>
            <a:r>
              <a:rPr lang="en-US" sz="1600" i="1" dirty="0"/>
              <a:t>interest rates, </a:t>
            </a:r>
            <a:r>
              <a:rPr lang="en-US" sz="1600" i="1" dirty="0" smtClean="0"/>
              <a:t>volatility, liquidity</a:t>
            </a:r>
            <a:r>
              <a:rPr lang="en-US" sz="1600" i="1" dirty="0"/>
              <a:t>)</a:t>
            </a:r>
            <a:r>
              <a:rPr lang="en-US" i="1" dirty="0"/>
              <a:t/>
            </a:r>
            <a:br>
              <a:rPr lang="en-US" i="1" dirty="0"/>
            </a:br>
            <a:r>
              <a:rPr lang="en-US" dirty="0"/>
              <a:t>5. Different models lead to different </a:t>
            </a:r>
            <a:r>
              <a:rPr lang="en-US" i="1" dirty="0" smtClean="0"/>
              <a:t>estimates                                         	</a:t>
            </a:r>
            <a:r>
              <a:rPr lang="en-US" sz="1600" i="1" dirty="0" smtClean="0"/>
              <a:t>(</a:t>
            </a:r>
            <a:r>
              <a:rPr lang="en-US" sz="1600" i="1" dirty="0"/>
              <a:t>even if they make the </a:t>
            </a:r>
            <a:r>
              <a:rPr lang="en-US" sz="1600" i="1" dirty="0" smtClean="0"/>
              <a:t>same assumptions</a:t>
            </a:r>
            <a:r>
              <a:rPr lang="en-US" sz="1600" i="1" dirty="0"/>
              <a:t>)</a:t>
            </a:r>
            <a:r>
              <a:rPr lang="en-US" i="1" dirty="0"/>
              <a:t/>
            </a:r>
            <a:br>
              <a:rPr lang="en-US" i="1" dirty="0"/>
            </a:br>
            <a:r>
              <a:rPr lang="en-US" dirty="0"/>
              <a:t>6. It is based on end-of-the-day </a:t>
            </a:r>
            <a:r>
              <a:rPr lang="en-US" dirty="0" smtClean="0"/>
              <a:t>positions	</a:t>
            </a:r>
            <a:r>
              <a:rPr lang="en-US" dirty="0"/>
              <a:t>	</a:t>
            </a:r>
            <a:r>
              <a:rPr lang="en-US" dirty="0" smtClean="0"/>
              <a:t>	         	</a:t>
            </a:r>
            <a:r>
              <a:rPr lang="en-US" sz="1600" i="1" dirty="0" smtClean="0"/>
              <a:t>(</a:t>
            </a:r>
            <a:r>
              <a:rPr lang="en-US" sz="1600" i="1" dirty="0"/>
              <a:t>it does not take into account intraday movements)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7. It is not sub-additive: </a:t>
            </a:r>
            <a:r>
              <a:rPr lang="en-US" dirty="0" err="1" smtClean="0"/>
              <a:t>VaR</a:t>
            </a:r>
            <a:r>
              <a:rPr lang="en-US" baseline="-25000" dirty="0" smtClean="0"/>
              <a:t>(P1+P2)</a:t>
            </a:r>
            <a:r>
              <a:rPr lang="en-US" dirty="0" smtClean="0"/>
              <a:t> </a:t>
            </a:r>
            <a:r>
              <a:rPr lang="en-US" dirty="0"/>
              <a:t>≤ VaR</a:t>
            </a:r>
            <a:r>
              <a:rPr lang="en-US" baseline="-25000" dirty="0"/>
              <a:t>P1</a:t>
            </a:r>
            <a:r>
              <a:rPr lang="en-US" dirty="0"/>
              <a:t> + </a:t>
            </a:r>
            <a:r>
              <a:rPr lang="en-US" dirty="0" smtClean="0"/>
              <a:t>VaR</a:t>
            </a:r>
            <a:r>
              <a:rPr lang="en-US" baseline="-25000" dirty="0" smtClean="0"/>
              <a:t>P2</a:t>
            </a:r>
            <a:r>
              <a:rPr lang="en-US" dirty="0" smtClean="0"/>
              <a:t>		           	</a:t>
            </a:r>
            <a:r>
              <a:rPr lang="en-US" sz="1600" i="1" dirty="0" smtClean="0"/>
              <a:t>(</a:t>
            </a:r>
            <a:r>
              <a:rPr lang="en-US" sz="1600" i="1" dirty="0"/>
              <a:t>it can be super-additive)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</a:t>
            </a:r>
            <a:r>
              <a:rPr lang="en-US" sz="1600" dirty="0" smtClean="0"/>
              <a:t>► </a:t>
            </a:r>
            <a:r>
              <a:rPr lang="en-US" sz="1600" dirty="0"/>
              <a:t>It is not a coherent measure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 smtClean="0"/>
          </a:p>
          <a:p>
            <a:pPr marL="228600" lvl="1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2425664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Disadvantages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147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Risk Beyond </a:t>
            </a:r>
            <a:r>
              <a:rPr lang="en-US" dirty="0" err="1" smtClean="0"/>
              <a:t>VaR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4146550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r>
              <a:rPr lang="en-US" dirty="0" smtClean="0"/>
              <a:t>The Expected Shortfall (ES) </a:t>
            </a:r>
            <a:r>
              <a:rPr lang="en-US" dirty="0"/>
              <a:t>is the average value of the loss that are exceeding the </a:t>
            </a:r>
            <a:r>
              <a:rPr lang="en-US" dirty="0" err="1"/>
              <a:t>VaR.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So </a:t>
            </a:r>
            <a:r>
              <a:rPr lang="en-US" dirty="0"/>
              <a:t>the value of the </a:t>
            </a:r>
            <a:r>
              <a:rPr lang="en-US" dirty="0" smtClean="0"/>
              <a:t>Expected </a:t>
            </a:r>
            <a:r>
              <a:rPr lang="en-US" dirty="0"/>
              <a:t>Shortfall with a probability 𝛼 </a:t>
            </a:r>
            <a:r>
              <a:rPr lang="en-US" dirty="0" smtClean="0"/>
              <a:t>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/>
              <a:t>𝐸𝑆</a:t>
            </a:r>
            <a:r>
              <a:rPr lang="en-US" baseline="-25000" dirty="0"/>
              <a:t>𝛼</a:t>
            </a:r>
            <a:r>
              <a:rPr lang="en-US" dirty="0"/>
              <a:t>=𝐸(</a:t>
            </a:r>
            <a:r>
              <a:rPr lang="en-US" dirty="0" smtClean="0"/>
              <a:t>𝑋|𝑋 ≤ 𝑉𝑎𝑅</a:t>
            </a:r>
            <a:r>
              <a:rPr lang="en-US" baseline="-25000" dirty="0" smtClean="0"/>
              <a:t>𝛼</a:t>
            </a:r>
            <a:r>
              <a:rPr lang="en-US" dirty="0"/>
              <a:t>(𝑋</a:t>
            </a:r>
            <a:r>
              <a:rPr lang="en-US" dirty="0" smtClean="0"/>
              <a:t>)) </a:t>
            </a:r>
          </a:p>
          <a:p>
            <a:pPr marL="228600" lvl="1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2864937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Expected Shortfall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216" y="3440001"/>
            <a:ext cx="4020856" cy="280904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H="1" flipV="1">
            <a:off x="3331924" y="4484318"/>
            <a:ext cx="2430049" cy="13027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53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Risk Beyond </a:t>
            </a:r>
            <a:r>
              <a:rPr lang="en-US" dirty="0" err="1" smtClean="0"/>
              <a:t>VaR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4146550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r>
              <a:rPr lang="en-US" dirty="0" smtClean="0"/>
              <a:t>Average of the losses worse than </a:t>
            </a:r>
            <a:r>
              <a:rPr lang="en-US" dirty="0" err="1" smtClean="0"/>
              <a:t>VaR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l-GR" dirty="0" smtClean="0"/>
              <a:t>ES</a:t>
            </a:r>
            <a:r>
              <a:rPr lang="el-GR" baseline="-25000" dirty="0" smtClean="0"/>
              <a:t>α%, h, t </a:t>
            </a:r>
            <a:r>
              <a:rPr lang="el-GR" dirty="0" smtClean="0"/>
              <a:t>= E[X| –X ≤ –VaR</a:t>
            </a:r>
            <a:r>
              <a:rPr lang="el-GR" baseline="-25000" dirty="0" smtClean="0"/>
              <a:t>α%, h, t </a:t>
            </a:r>
            <a:r>
              <a:rPr lang="el-GR" dirty="0" smtClean="0"/>
              <a:t>]</a:t>
            </a:r>
            <a:endParaRPr lang="en-US" dirty="0" smtClean="0"/>
          </a:p>
          <a:p>
            <a:r>
              <a:rPr lang="en-US" dirty="0" smtClean="0"/>
              <a:t>it is the average loss that occurs in the α% most extreme cases (worst losses)</a:t>
            </a:r>
          </a:p>
          <a:p>
            <a:pPr marL="228600" lvl="1" indent="0">
              <a:buNone/>
            </a:pPr>
            <a:r>
              <a:rPr lang="en-US" dirty="0" smtClean="0"/>
              <a:t>e.g</a:t>
            </a:r>
            <a:r>
              <a:rPr lang="en-US" dirty="0"/>
              <a:t>., out of 1000 losses, the 5% </a:t>
            </a:r>
            <a:r>
              <a:rPr lang="en-US" dirty="0" err="1"/>
              <a:t>VaR</a:t>
            </a:r>
            <a:r>
              <a:rPr lang="en-US" dirty="0"/>
              <a:t> is the smallest of the 50 largest losses</a:t>
            </a:r>
            <a:r>
              <a:rPr lang="en-US" dirty="0" smtClean="0"/>
              <a:t>, whilst </a:t>
            </a:r>
            <a:r>
              <a:rPr lang="en-US" dirty="0"/>
              <a:t>ES is the average of the 50 largest </a:t>
            </a:r>
            <a:r>
              <a:rPr lang="en-US" dirty="0" smtClean="0"/>
              <a:t>losses</a:t>
            </a:r>
            <a:endParaRPr lang="en-US" dirty="0"/>
          </a:p>
          <a:p>
            <a:r>
              <a:rPr lang="en-US" dirty="0"/>
              <a:t>It is a coherent measure: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ES</a:t>
            </a:r>
            <a:r>
              <a:rPr lang="en-US" baseline="30000" dirty="0" err="1" smtClean="0"/>
              <a:t>a</a:t>
            </a:r>
            <a:r>
              <a:rPr lang="en-US" baseline="30000" dirty="0"/>
              <a:t>*P1+b*P2</a:t>
            </a:r>
            <a:r>
              <a:rPr lang="en-US" dirty="0"/>
              <a:t> ≤ a * ES</a:t>
            </a:r>
            <a:r>
              <a:rPr lang="en-US" baseline="30000" dirty="0"/>
              <a:t>P1</a:t>
            </a:r>
            <a:r>
              <a:rPr lang="en-US" dirty="0"/>
              <a:t> + b * ES</a:t>
            </a:r>
            <a:r>
              <a:rPr lang="en-US" baseline="30000" dirty="0"/>
              <a:t>P2</a:t>
            </a:r>
          </a:p>
          <a:p>
            <a:r>
              <a:rPr lang="en-US" dirty="0" smtClean="0"/>
              <a:t>Also </a:t>
            </a:r>
            <a:r>
              <a:rPr lang="en-US" dirty="0"/>
              <a:t>called </a:t>
            </a:r>
            <a:r>
              <a:rPr lang="en-US" b="1" dirty="0" smtClean="0"/>
              <a:t>Conditional </a:t>
            </a:r>
            <a:r>
              <a:rPr lang="en-US" b="1" dirty="0" err="1"/>
              <a:t>VaR</a:t>
            </a:r>
            <a:r>
              <a:rPr lang="en-US" dirty="0"/>
              <a:t> or </a:t>
            </a:r>
            <a:r>
              <a:rPr lang="en-US" b="1" dirty="0" smtClean="0"/>
              <a:t>Expected tail loss (ETL)</a:t>
            </a:r>
            <a:endParaRPr lang="en-US" b="1" dirty="0"/>
          </a:p>
          <a:p>
            <a:endParaRPr lang="en-US" dirty="0" smtClean="0"/>
          </a:p>
          <a:p>
            <a:pPr marL="228600" lvl="1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2864937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Expected Shortfall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35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Comparing </a:t>
            </a:r>
            <a:r>
              <a:rPr lang="en-US" dirty="0" err="1" smtClean="0"/>
              <a:t>VaR</a:t>
            </a:r>
            <a:r>
              <a:rPr lang="en-US" dirty="0" smtClean="0"/>
              <a:t> and 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4146550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r>
              <a:rPr lang="en-US" dirty="0" smtClean="0"/>
              <a:t>Comparison of </a:t>
            </a:r>
            <a:r>
              <a:rPr lang="en-US" dirty="0" err="1" smtClean="0"/>
              <a:t>VaR</a:t>
            </a:r>
            <a:r>
              <a:rPr lang="en-US" dirty="0" smtClean="0"/>
              <a:t> and 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VaR</a:t>
            </a:r>
            <a:r>
              <a:rPr lang="en-US" dirty="0" smtClean="0"/>
              <a:t> is not sub-addictive(coherent measure) for the fat tail distribution, so the diversification advantage will not granted.</a:t>
            </a:r>
          </a:p>
          <a:p>
            <a:pPr marL="228600" lvl="1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1577676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err="1" smtClean="0">
                <a:solidFill>
                  <a:schemeClr val="bg1"/>
                </a:solidFill>
                <a:latin typeface="+mn-lt"/>
              </a:rPr>
              <a:t>VaR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 vs ES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147061"/>
              </p:ext>
            </p:extLst>
          </p:nvPr>
        </p:nvGraphicFramePr>
        <p:xfrm>
          <a:off x="960327" y="2693792"/>
          <a:ext cx="720848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2828"/>
                <a:gridCol w="2402828"/>
                <a:gridCol w="240282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VaR</a:t>
                      </a:r>
                      <a:r>
                        <a:rPr lang="en-US" dirty="0" smtClean="0"/>
                        <a:t>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Diversification*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Capture Fat 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Complexity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Less</a:t>
                      </a:r>
                      <a:r>
                        <a:rPr lang="en-US" baseline="0" dirty="0" smtClean="0"/>
                        <a:t>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More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Optimization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Easier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Harder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75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Market Risk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3916363"/>
          </a:xfrm>
          <a:ln w="28575" cmpd="sng">
            <a:solidFill>
              <a:srgbClr val="80000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b="1" i="1" dirty="0" smtClean="0"/>
              <a:t>Stock </a:t>
            </a:r>
            <a:r>
              <a:rPr lang="en-US" b="1" i="1" dirty="0"/>
              <a:t>market volatility</a:t>
            </a:r>
            <a:r>
              <a:rPr lang="en-US" dirty="0"/>
              <a:t>. Stock markets have always been volatile, but sometimes extremely</a:t>
            </a:r>
          </a:p>
          <a:p>
            <a:r>
              <a:rPr lang="en-US" b="1" i="1" dirty="0"/>
              <a:t>Exchange rate volatility</a:t>
            </a:r>
            <a:r>
              <a:rPr lang="en-US" dirty="0"/>
              <a:t>. Exchange rates have been volatile ever since the breakdown of </a:t>
            </a:r>
            <a:r>
              <a:rPr lang="en-US" dirty="0" smtClean="0"/>
              <a:t>the Bretton Woods </a:t>
            </a:r>
            <a:r>
              <a:rPr lang="en-US" dirty="0"/>
              <a:t>system of fixed exchange rates in the early 1970s. Occasional exchange </a:t>
            </a:r>
            <a:r>
              <a:rPr lang="en-US" dirty="0" smtClean="0"/>
              <a:t>rate crises </a:t>
            </a:r>
            <a:r>
              <a:rPr lang="en-US" dirty="0"/>
              <a:t>have also led to sudden and significant exchange rate </a:t>
            </a:r>
            <a:r>
              <a:rPr lang="en-US" dirty="0" smtClean="0"/>
              <a:t>changes</a:t>
            </a:r>
          </a:p>
          <a:p>
            <a:r>
              <a:rPr lang="en-US" b="1" i="1" dirty="0"/>
              <a:t>Interest rate volatility</a:t>
            </a:r>
            <a:r>
              <a:rPr lang="en-US" dirty="0"/>
              <a:t>. There have been major fluctuations in interest rates, with </a:t>
            </a:r>
            <a:r>
              <a:rPr lang="en-US" dirty="0" smtClean="0"/>
              <a:t>their attendant </a:t>
            </a:r>
            <a:r>
              <a:rPr lang="en-US" dirty="0"/>
              <a:t>effects on funding costs, corporate cash flows and asset values</a:t>
            </a:r>
            <a:r>
              <a:rPr lang="en-US" dirty="0" smtClean="0"/>
              <a:t>.</a:t>
            </a:r>
          </a:p>
          <a:p>
            <a:r>
              <a:rPr lang="en-US" b="1" i="1" dirty="0"/>
              <a:t>Commodity market volatility</a:t>
            </a:r>
            <a:r>
              <a:rPr lang="en-US" dirty="0"/>
              <a:t>. Commodity markets are notoriously volatile, and </a:t>
            </a:r>
            <a:r>
              <a:rPr lang="en-US" dirty="0" smtClean="0"/>
              <a:t>commodity prices </a:t>
            </a:r>
            <a:r>
              <a:rPr lang="en-US" dirty="0"/>
              <a:t>often go through long periods of apparent stability and then suddenly </a:t>
            </a:r>
            <a:r>
              <a:rPr lang="en-US" dirty="0" smtClean="0"/>
              <a:t>jump by </a:t>
            </a:r>
            <a:r>
              <a:rPr lang="en-US" dirty="0"/>
              <a:t>enormous amounts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3202018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Volatile Environment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040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Reference</a:t>
            </a:r>
            <a:endParaRPr lang="th-TH" dirty="0">
              <a:solidFill>
                <a:schemeClr val="tx1">
                  <a:lumMod val="85000"/>
                  <a:lumOff val="15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4812" y="2047875"/>
            <a:ext cx="8697369" cy="44012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 smtClean="0">
              <a:sym typeface="Wingdings" pitchFamily="2" charset="2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Market Risk , Chapter 2-3, </a:t>
            </a:r>
            <a:r>
              <a:rPr lang="en-US" sz="2000" dirty="0" err="1"/>
              <a:t>Emese</a:t>
            </a:r>
            <a:r>
              <a:rPr lang="en-US" sz="2000" dirty="0"/>
              <a:t> Lazar, ICMA </a:t>
            </a:r>
            <a:r>
              <a:rPr lang="en-US" sz="2000" dirty="0" smtClean="0"/>
              <a:t>Centre, 2011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Measuring Market </a:t>
            </a:r>
            <a:r>
              <a:rPr lang="en-US" sz="2000" dirty="0" smtClean="0"/>
              <a:t>Risk, Chapter 2.2</a:t>
            </a:r>
            <a:r>
              <a:rPr lang="en-US" sz="2000" dirty="0"/>
              <a:t>, Kevin </a:t>
            </a:r>
            <a:r>
              <a:rPr lang="en-US" sz="2000" dirty="0" smtClean="0"/>
              <a:t>Dowd, Wiley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US treasury Risk management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	</a:t>
            </a:r>
            <a:r>
              <a:rPr lang="en-US" sz="1600" dirty="0"/>
              <a:t>https://eiptrading.com/risk-management/</a:t>
            </a:r>
            <a:endParaRPr lang="en-US" sz="2000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 smtClean="0"/>
              <a:t>Value </a:t>
            </a:r>
            <a:r>
              <a:rPr lang="en-US" sz="2000" dirty="0"/>
              <a:t>at Risk with Monte Carlo Simulation, Samir </a:t>
            </a:r>
            <a:r>
              <a:rPr lang="en-US" sz="2000" dirty="0" smtClean="0"/>
              <a:t>Khan, N.A.</a:t>
            </a:r>
          </a:p>
          <a:p>
            <a:pPr>
              <a:defRPr/>
            </a:pPr>
            <a:r>
              <a:rPr lang="en-US" sz="2000" dirty="0" smtClean="0"/>
              <a:t>     </a:t>
            </a:r>
            <a:r>
              <a:rPr lang="en-US" sz="1600" dirty="0">
                <a:sym typeface="Wingdings" pitchFamily="2" charset="2"/>
              </a:rPr>
              <a:t>http://investexcel.net/calculate-value-at-risk-with-monte-carlo-simulation/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 err="1" smtClean="0"/>
              <a:t>Yamai</a:t>
            </a:r>
            <a:r>
              <a:rPr lang="en-US" sz="2000" dirty="0"/>
              <a:t>, Yasuhiro, and </a:t>
            </a:r>
            <a:r>
              <a:rPr lang="en-US" sz="2000" dirty="0" err="1"/>
              <a:t>Toshinao</a:t>
            </a:r>
            <a:r>
              <a:rPr lang="en-US" sz="2000" dirty="0"/>
              <a:t> </a:t>
            </a:r>
            <a:r>
              <a:rPr lang="en-US" sz="2000" dirty="0" err="1"/>
              <a:t>Yoshiba</a:t>
            </a:r>
            <a:r>
              <a:rPr lang="en-US" sz="2000" dirty="0"/>
              <a:t>. "Value-at-risk versus expected shortfall: A practical perspective." </a:t>
            </a:r>
            <a:r>
              <a:rPr lang="en-US" sz="2000" i="1" dirty="0"/>
              <a:t>Journal of Banking &amp; Finance</a:t>
            </a:r>
            <a:r>
              <a:rPr lang="en-US" sz="2000" dirty="0"/>
              <a:t> 29.4 (2005): 997-1015</a:t>
            </a:r>
            <a:r>
              <a:rPr lang="en-US" sz="2000" dirty="0" smtClean="0"/>
              <a:t>.</a:t>
            </a:r>
            <a:r>
              <a:rPr lang="en-US" sz="2000" dirty="0">
                <a:sym typeface="Wingdings" pitchFamily="2" charset="2"/>
              </a:rPr>
              <a:t>	</a:t>
            </a:r>
            <a:endParaRPr lang="en-US" sz="2000" dirty="0" smtClean="0">
              <a:sym typeface="Wingdings" pitchFamily="2" charset="2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657630" y="1862139"/>
            <a:ext cx="1358064" cy="36933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  <a:latin typeface="+mn-lt"/>
              </a:rPr>
              <a:t>Reference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66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Market Risk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3916363"/>
          </a:xfrm>
          <a:ln w="28575" cmpd="sng">
            <a:solidFill>
              <a:srgbClr val="800000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Sensitivity Analysis is to measure the magnitude of market value of the instruments changing comparing to the fluctuation of market risk factors.</a:t>
            </a:r>
          </a:p>
          <a:p>
            <a:r>
              <a:rPr lang="en-US" dirty="0" smtClean="0"/>
              <a:t>There are several sensitivity methods to measure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2810385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Sensitivity Analysis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859104"/>
              </p:ext>
            </p:extLst>
          </p:nvPr>
        </p:nvGraphicFramePr>
        <p:xfrm>
          <a:off x="713985" y="3869846"/>
          <a:ext cx="771603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8015"/>
                <a:gridCol w="385801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Risk</a:t>
                      </a:r>
                      <a:r>
                        <a:rPr lang="en-US" baseline="0" dirty="0" smtClean="0"/>
                        <a:t> Factors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Sensitivity</a:t>
                      </a:r>
                      <a:r>
                        <a:rPr lang="en-US" baseline="0" dirty="0" smtClean="0"/>
                        <a:t> methods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Interest</a:t>
                      </a:r>
                      <a:r>
                        <a:rPr lang="en-US" baseline="0" dirty="0" smtClean="0"/>
                        <a:t> Rate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Modified</a:t>
                      </a:r>
                      <a:r>
                        <a:rPr lang="en-US" baseline="0" dirty="0" smtClean="0"/>
                        <a:t> Duration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Basis Point Value (PV01)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Exchange</a:t>
                      </a:r>
                      <a:r>
                        <a:rPr lang="en-US" baseline="0" dirty="0" smtClean="0"/>
                        <a:t> Rate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Greek Value</a:t>
                      </a:r>
                      <a:r>
                        <a:rPr lang="en-US" baseline="0" dirty="0" smtClean="0"/>
                        <a:t> 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Equity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Beta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01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Market Risk Measurement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2209800"/>
                <a:ext cx="8305801" cy="3916363"/>
              </a:xfrm>
              <a:ln w="28575" cmpd="sng">
                <a:solidFill>
                  <a:srgbClr val="800000"/>
                </a:solidFill>
              </a:ln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Modified Duration is the method to measure the change in price (market value) of a bond for an unit change in yield.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𝑀𝑜𝑑𝑖𝑓𝑖𝑒𝑑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𝐷𝑢𝑟𝑎𝑡𝑖𝑜𝑛</m:t>
                    </m:r>
                    <m:r>
                      <a:rPr lang="en-US" b="0" i="1" smtClean="0">
                        <a:latin typeface="Cambria Math"/>
                      </a:rPr>
                      <m:t>  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𝑀𝑎𝑐𝑎𝑢𝑙𝑎𝑦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𝐷𝑢𝑟𝑎𝑡𝑖𝑜𝑛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1+</m:t>
                        </m:r>
                        <m:r>
                          <a:rPr lang="en-US" b="0" i="1" smtClean="0">
                            <a:latin typeface="Cambria Math"/>
                          </a:rPr>
                          <m:t>𝑌𝑖𝑒𝑙𝑑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Macaulay Duration is average time to </a:t>
                </a:r>
                <a:r>
                  <a:rPr lang="en-US" dirty="0" err="1" smtClean="0"/>
                  <a:t>cashflow</a:t>
                </a: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𝑀𝑎𝑢𝑐𝑎𝑢𝑙𝑎𝑦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𝐷𝑢𝑟𝑎𝑡𝑖𝑜𝑛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𝑃𝑉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𝑜𝑓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𝑐𝑎𝑠h𝑓𝑙𝑜𝑤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×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𝑡𝑖𝑚𝑒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𝑡𝑜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𝑐𝑎𝑠h𝑓𝑙𝑜𝑤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𝑃𝑉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𝑜𝑓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𝑐𝑎𝑠h𝑓𝑙𝑜𝑤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b="1" dirty="0" smtClean="0"/>
              </a:p>
              <a:p>
                <a:pPr marL="0" indent="0">
                  <a:buNone/>
                </a:pPr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2209800"/>
                <a:ext cx="8305801" cy="3916363"/>
              </a:xfrm>
              <a:blipFill rotWithShape="1">
                <a:blip r:embed="rId2"/>
                <a:stretch>
                  <a:fillRect l="-365" t="-464"/>
                </a:stretch>
              </a:blipFill>
              <a:ln w="28575" cmpd="sng">
                <a:solidFill>
                  <a:srgbClr val="800000"/>
                </a:solidFill>
              </a:ln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2869696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Modified Duration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522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Market Risk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3916363"/>
          </a:xfrm>
          <a:ln w="28575" cmpd="sng">
            <a:solidFill>
              <a:srgbClr val="80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400" baseline="-25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2739853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Basis Point Value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878" y="2321935"/>
            <a:ext cx="6556232" cy="365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26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Market Risk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1"/>
            <a:ext cx="8305801" cy="4146550"/>
          </a:xfrm>
          <a:ln w="28575" cmpd="sng">
            <a:solidFill>
              <a:srgbClr val="800000"/>
            </a:solidFill>
          </a:ln>
        </p:spPr>
        <p:txBody>
          <a:bodyPr>
            <a:normAutofit/>
          </a:bodyPr>
          <a:lstStyle/>
          <a:p>
            <a:r>
              <a:rPr lang="en-US" sz="1600" b="1" dirty="0" smtClean="0"/>
              <a:t>Example: </a:t>
            </a:r>
            <a:r>
              <a:rPr lang="en-GB" sz="1600" dirty="0"/>
              <a:t>10 Year € </a:t>
            </a:r>
            <a:r>
              <a:rPr lang="en-GB" sz="1600" dirty="0" smtClean="0"/>
              <a:t>Swap note </a:t>
            </a:r>
            <a:r>
              <a:rPr lang="en-GB" sz="1600" dirty="0"/>
              <a:t>future</a:t>
            </a:r>
            <a:endParaRPr lang="en-US" sz="1600" b="1" dirty="0" smtClean="0"/>
          </a:p>
          <a:p>
            <a:endParaRPr lang="en-US" sz="1600" b="1" dirty="0"/>
          </a:p>
          <a:p>
            <a:endParaRPr lang="en-US" sz="1600" b="1" dirty="0" smtClean="0"/>
          </a:p>
          <a:p>
            <a:endParaRPr lang="en-US" sz="1600" b="1" dirty="0"/>
          </a:p>
          <a:p>
            <a:endParaRPr lang="en-US" sz="1600" b="1" dirty="0" smtClean="0"/>
          </a:p>
          <a:p>
            <a:r>
              <a:rPr lang="en-GB" sz="1600" dirty="0"/>
              <a:t>Macaulay Duration = 8.1696 years</a:t>
            </a:r>
          </a:p>
          <a:p>
            <a:r>
              <a:rPr lang="en-GB" sz="1600" dirty="0"/>
              <a:t>Modified Duration = 8.1696 / (1 + 1.776%) = </a:t>
            </a:r>
            <a:r>
              <a:rPr lang="en-GB" sz="1600" dirty="0" smtClean="0"/>
              <a:t>8.0270</a:t>
            </a:r>
          </a:p>
          <a:p>
            <a:r>
              <a:rPr lang="en-US" sz="1600" dirty="0"/>
              <a:t>Percentage price change = -duration x change in yield x market </a:t>
            </a:r>
            <a:r>
              <a:rPr lang="en-US" sz="1600" dirty="0" smtClean="0"/>
              <a:t>value</a:t>
            </a:r>
          </a:p>
          <a:p>
            <a:r>
              <a:rPr lang="en-US" sz="1600" b="1" dirty="0" smtClean="0"/>
              <a:t>Sensitivity = -8.0270 x 1% x 138.39 = -11.10857 </a:t>
            </a:r>
            <a:endParaRPr lang="en-US" sz="1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2869696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Modified Duration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579392"/>
              </p:ext>
            </p:extLst>
          </p:nvPr>
        </p:nvGraphicFramePr>
        <p:xfrm>
          <a:off x="829109" y="2552797"/>
          <a:ext cx="7726167" cy="197721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646253"/>
                <a:gridCol w="2229926"/>
                <a:gridCol w="976528"/>
                <a:gridCol w="1406798"/>
                <a:gridCol w="1466662"/>
              </a:tblGrid>
              <a:tr h="1797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Maturity date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Adjusted Cash flow date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 smtClean="0">
                          <a:effectLst/>
                        </a:rPr>
                        <a:t>Cash flow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Discount </a:t>
                      </a:r>
                      <a:r>
                        <a:rPr lang="en-GB" sz="1100" u="none" strike="noStrike" dirty="0" err="1">
                          <a:effectLst/>
                        </a:rPr>
                        <a:t>Cashflow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Time to </a:t>
                      </a:r>
                      <a:r>
                        <a:rPr lang="en-GB" sz="1100" u="none" strike="noStrike" dirty="0" err="1">
                          <a:effectLst/>
                        </a:rPr>
                        <a:t>Cashflow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9747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 dirty="0">
                          <a:effectLst/>
                        </a:rPr>
                        <a:t>1</a:t>
                      </a:r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20-Jun-13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 dirty="0">
                          <a:effectLst/>
                        </a:rPr>
                        <a:t>6</a:t>
                      </a:r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 dirty="0">
                          <a:effectLst/>
                        </a:rPr>
                        <a:t>5.8953</a:t>
                      </a:r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>
                          <a:effectLst/>
                        </a:rPr>
                        <a:t>1</a:t>
                      </a:r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</a:tr>
              <a:tr h="179747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>
                          <a:effectLst/>
                        </a:rPr>
                        <a:t>2</a:t>
                      </a:r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20-Jun-14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>
                          <a:effectLst/>
                        </a:rPr>
                        <a:t>6</a:t>
                      </a:r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 dirty="0">
                          <a:effectLst/>
                        </a:rPr>
                        <a:t>5.7924</a:t>
                      </a:r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>
                          <a:effectLst/>
                        </a:rPr>
                        <a:t>2</a:t>
                      </a:r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</a:tr>
              <a:tr h="179747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>
                          <a:effectLst/>
                        </a:rPr>
                        <a:t>3</a:t>
                      </a:r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22-Jun-15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>
                          <a:effectLst/>
                        </a:rPr>
                        <a:t>6.03333336</a:t>
                      </a:r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 dirty="0">
                          <a:effectLst/>
                        </a:rPr>
                        <a:t>5.723</a:t>
                      </a:r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>
                          <a:effectLst/>
                        </a:rPr>
                        <a:t>3.00555556</a:t>
                      </a:r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</a:tr>
              <a:tr h="179747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>
                          <a:effectLst/>
                        </a:rPr>
                        <a:t>4</a:t>
                      </a:r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20-Jun-16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>
                          <a:effectLst/>
                        </a:rPr>
                        <a:t>5.96666664</a:t>
                      </a:r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 dirty="0">
                          <a:effectLst/>
                        </a:rPr>
                        <a:t>5.5609</a:t>
                      </a:r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 dirty="0">
                          <a:effectLst/>
                        </a:rPr>
                        <a:t>4</a:t>
                      </a:r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</a:tr>
              <a:tr h="179747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>
                          <a:effectLst/>
                        </a:rPr>
                        <a:t>5</a:t>
                      </a:r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20-Jun-17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 dirty="0">
                          <a:effectLst/>
                        </a:rPr>
                        <a:t>6</a:t>
                      </a:r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>
                          <a:effectLst/>
                        </a:rPr>
                        <a:t>5.4944</a:t>
                      </a:r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 dirty="0">
                          <a:effectLst/>
                        </a:rPr>
                        <a:t>5</a:t>
                      </a:r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</a:tr>
              <a:tr h="179747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>
                          <a:effectLst/>
                        </a:rPr>
                        <a:t>6</a:t>
                      </a:r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20-Jun-18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 dirty="0">
                          <a:effectLst/>
                        </a:rPr>
                        <a:t>6</a:t>
                      </a:r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>
                          <a:effectLst/>
                        </a:rPr>
                        <a:t>5.3985</a:t>
                      </a:r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 dirty="0">
                          <a:effectLst/>
                        </a:rPr>
                        <a:t>6</a:t>
                      </a:r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</a:tr>
              <a:tr h="179747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>
                          <a:effectLst/>
                        </a:rPr>
                        <a:t>7</a:t>
                      </a:r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20-Jun-19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>
                          <a:effectLst/>
                        </a:rPr>
                        <a:t>6</a:t>
                      </a:r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 dirty="0">
                          <a:effectLst/>
                        </a:rPr>
                        <a:t>5.3043</a:t>
                      </a:r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 dirty="0">
                          <a:effectLst/>
                        </a:rPr>
                        <a:t>7</a:t>
                      </a:r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</a:tr>
              <a:tr h="179747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>
                          <a:effectLst/>
                        </a:rPr>
                        <a:t>8</a:t>
                      </a:r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22-Jun-20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>
                          <a:effectLst/>
                        </a:rPr>
                        <a:t>6.03333336</a:t>
                      </a:r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 dirty="0">
                          <a:effectLst/>
                        </a:rPr>
                        <a:t>5.2407</a:t>
                      </a:r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 dirty="0">
                          <a:effectLst/>
                        </a:rPr>
                        <a:t>8.00555556</a:t>
                      </a:r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</a:tr>
              <a:tr h="179747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>
                          <a:effectLst/>
                        </a:rPr>
                        <a:t>9</a:t>
                      </a:r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21-Jun-21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 dirty="0">
                          <a:effectLst/>
                        </a:rPr>
                        <a:t>5.98333332</a:t>
                      </a:r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 dirty="0">
                          <a:effectLst/>
                        </a:rPr>
                        <a:t>5.1066</a:t>
                      </a:r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 dirty="0">
                          <a:effectLst/>
                        </a:rPr>
                        <a:t>9.00277778</a:t>
                      </a:r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</a:tr>
              <a:tr h="179747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 dirty="0">
                          <a:effectLst/>
                        </a:rPr>
                        <a:t>1</a:t>
                      </a:r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20-Jun-22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 dirty="0">
                          <a:effectLst/>
                        </a:rPr>
                        <a:t>105.98333</a:t>
                      </a:r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 dirty="0">
                          <a:effectLst/>
                        </a:rPr>
                        <a:t>88.8751</a:t>
                      </a:r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u="none" strike="noStrike" dirty="0">
                          <a:effectLst/>
                        </a:rPr>
                        <a:t>10</a:t>
                      </a:r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460" marR="9460" marT="946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53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Market Risk Measurement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2209800"/>
                <a:ext cx="8305801" cy="3916363"/>
              </a:xfrm>
              <a:ln w="28575" cmpd="sng">
                <a:solidFill>
                  <a:srgbClr val="800000"/>
                </a:solidFill>
              </a:ln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Basis Point Value (PV01) is defined as the sensitivity of an instrument with respect to the yield curve used to price the instrument.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𝑃𝑉</m:t>
                    </m:r>
                    <m:r>
                      <a:rPr lang="en-US" b="0" i="1" smtClean="0">
                        <a:latin typeface="Cambria Math"/>
                      </a:rPr>
                      <m:t>01=−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/>
                          </a:rPr>
                          <m:t>Δ</m:t>
                        </m:r>
                        <m:r>
                          <a:rPr lang="en-US" b="0" i="1" smtClean="0">
                            <a:latin typeface="Cambria Math"/>
                          </a:rPr>
                          <m:t>𝑉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Δ</m:t>
                        </m:r>
                        <m:r>
                          <a:rPr lang="en-US" b="0" i="1" smtClean="0">
                            <a:latin typeface="Cambria Math"/>
                          </a:rPr>
                          <m:t>𝑌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For linear products, we can simplify the formula to be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𝑃𝑉</m:t>
                    </m:r>
                    <m:r>
                      <a:rPr lang="en-US" b="0" i="1" smtClean="0">
                        <a:latin typeface="Cambria Math"/>
                      </a:rPr>
                      <m:t>01=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𝑉</m:t>
                        </m:r>
                        <m:r>
                          <a:rPr lang="en-US" b="0" i="1" baseline="-25000" smtClean="0">
                            <a:latin typeface="Cambria Math"/>
                          </a:rPr>
                          <m:t>𝑖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𝑅</m:t>
                            </m:r>
                            <m:r>
                              <a:rPr lang="en-US" b="0" i="1" baseline="-25000" smtClean="0">
                                <a:latin typeface="Cambria Math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+0.0001,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𝐶𝑆𝑡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𝑉</m:t>
                        </m:r>
                        <m:r>
                          <a:rPr lang="en-US" i="1" baseline="-25000">
                            <a:latin typeface="Cambria Math"/>
                          </a:rPr>
                          <m:t>𝑖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𝑅</m:t>
                            </m:r>
                            <m:r>
                              <a:rPr lang="en-US" i="1" baseline="-25000" smtClean="0">
                                <a:latin typeface="Cambria Math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𝐶𝑆𝑡</m:t>
                            </m:r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0.0001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			</a:t>
                </a:r>
                <a:r>
                  <a:rPr lang="en-US" sz="1400" dirty="0" err="1" smtClean="0"/>
                  <a:t>R</a:t>
                </a:r>
                <a:r>
                  <a:rPr lang="en-US" sz="1400" baseline="-25000" dirty="0" err="1" smtClean="0"/>
                  <a:t>t</a:t>
                </a:r>
                <a:r>
                  <a:rPr lang="en-US" sz="1400" baseline="-25000" dirty="0" smtClean="0"/>
                  <a:t>  </a:t>
                </a:r>
                <a:r>
                  <a:rPr lang="en-US" sz="1400" dirty="0" smtClean="0"/>
                  <a:t>= risk-free yield curve</a:t>
                </a:r>
              </a:p>
              <a:p>
                <a:pPr marL="0" indent="0">
                  <a:buNone/>
                </a:pPr>
                <a:r>
                  <a:rPr lang="en-US" sz="1400" dirty="0"/>
                  <a:t>	</a:t>
                </a:r>
                <a:r>
                  <a:rPr lang="en-US" sz="1400" dirty="0" smtClean="0"/>
                  <a:t>		</a:t>
                </a:r>
                <a:r>
                  <a:rPr lang="en-US" sz="1400" dirty="0" err="1" smtClean="0"/>
                  <a:t>CS</a:t>
                </a:r>
                <a:r>
                  <a:rPr lang="en-US" sz="1400" baseline="-25000" dirty="0" err="1" smtClean="0"/>
                  <a:t>t</a:t>
                </a:r>
                <a:r>
                  <a:rPr lang="en-US" sz="1400" dirty="0" smtClean="0"/>
                  <a:t>= Credit Spread or Underlying Interest rate </a:t>
                </a:r>
                <a:endParaRPr lang="en-US" sz="1400" baseline="-25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2209800"/>
                <a:ext cx="8305801" cy="3916363"/>
              </a:xfrm>
              <a:blipFill rotWithShape="1">
                <a:blip r:embed="rId2"/>
                <a:stretch>
                  <a:fillRect l="-365" t="-464"/>
                </a:stretch>
              </a:blipFill>
              <a:ln w="28575" cmpd="sng">
                <a:solidFill>
                  <a:srgbClr val="800000"/>
                </a:solidFill>
              </a:ln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Market Risk, Nattanan 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750441"/>
            <a:ext cx="2739853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Basis Point Value </a:t>
            </a:r>
          </a:p>
        </p:txBody>
      </p:sp>
    </p:spTree>
    <p:extLst>
      <p:ext uri="{BB962C8B-B14F-4D97-AF65-F5344CB8AC3E}">
        <p14:creationId xmlns:p14="http://schemas.microsoft.com/office/powerpoint/2010/main" val="255689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1715</TotalTime>
  <Words>2382</Words>
  <Application>Microsoft Office PowerPoint</Application>
  <PresentationFormat>On-screen Show (4:3)</PresentationFormat>
  <Paragraphs>548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Plaza</vt:lpstr>
      <vt:lpstr>FIN4811 Risk Management</vt:lpstr>
      <vt:lpstr>Agenda </vt:lpstr>
      <vt:lpstr>What is Market Risk?</vt:lpstr>
      <vt:lpstr>Market Risk Measurement</vt:lpstr>
      <vt:lpstr>Market Risk Measurement</vt:lpstr>
      <vt:lpstr>Market Risk Measurement</vt:lpstr>
      <vt:lpstr>Market Risk Measurement</vt:lpstr>
      <vt:lpstr>Market Risk Measurement</vt:lpstr>
      <vt:lpstr>Market Risk Measurement</vt:lpstr>
      <vt:lpstr>Market Risk Measurement</vt:lpstr>
      <vt:lpstr>Market Risk Measurement</vt:lpstr>
      <vt:lpstr>Market Risk Measurement</vt:lpstr>
      <vt:lpstr>Market Risk Measurement</vt:lpstr>
      <vt:lpstr>Market Risk Measurement</vt:lpstr>
      <vt:lpstr>Market Risk Measurement</vt:lpstr>
      <vt:lpstr>Market Risk Measurement</vt:lpstr>
      <vt:lpstr>Market Risk Measurement</vt:lpstr>
      <vt:lpstr>Value at Risk (VaR)</vt:lpstr>
      <vt:lpstr>Value at Risk (VaR)</vt:lpstr>
      <vt:lpstr>Value at Risk (VaR)</vt:lpstr>
      <vt:lpstr>Value at Risk (VaR)</vt:lpstr>
      <vt:lpstr>Value at Risk (VaR)</vt:lpstr>
      <vt:lpstr>Value at Risk (VaR)</vt:lpstr>
      <vt:lpstr>Value at Risk (VaR)</vt:lpstr>
      <vt:lpstr>Value at Risk (VaR)</vt:lpstr>
      <vt:lpstr>Value at Risk (VaR)</vt:lpstr>
      <vt:lpstr>Value at Risk (VaR)</vt:lpstr>
      <vt:lpstr>Value at Risk (VaR)</vt:lpstr>
      <vt:lpstr>Value at Risk (VaR)</vt:lpstr>
      <vt:lpstr>Value at Risk (VaR)</vt:lpstr>
      <vt:lpstr>Value at Risk (VaR)</vt:lpstr>
      <vt:lpstr>Value at Risk (VaR)</vt:lpstr>
      <vt:lpstr>Value at Risk (VaR)</vt:lpstr>
      <vt:lpstr>Market Risk Measurement</vt:lpstr>
      <vt:lpstr>Value at Risk (VaR)</vt:lpstr>
      <vt:lpstr>Value at Risk (VaR)</vt:lpstr>
      <vt:lpstr>Risk Beyond VaR</vt:lpstr>
      <vt:lpstr>Risk Beyond VaR</vt:lpstr>
      <vt:lpstr>Comparing VaR and ES</vt:lpstr>
      <vt:lpstr>Reference</vt:lpstr>
    </vt:vector>
  </TitlesOfParts>
  <Company>Assumption University of Thailand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FIN4811 Risk Management</dc:title>
  <dc:creator>Sirikarn Jeanchutima</dc:creator>
  <cp:lastModifiedBy>ณัฐนันท์ บวรสันติสุทธิ์</cp:lastModifiedBy>
  <cp:revision>156</cp:revision>
  <dcterms:created xsi:type="dcterms:W3CDTF">2015-08-12T13:34:01Z</dcterms:created>
  <dcterms:modified xsi:type="dcterms:W3CDTF">2017-08-11T03:22:20Z</dcterms:modified>
</cp:coreProperties>
</file>