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6"/>
  </p:notesMasterIdLst>
  <p:handoutMasterIdLst>
    <p:handoutMasterId r:id="rId37"/>
  </p:handoutMasterIdLst>
  <p:sldIdLst>
    <p:sldId id="257" r:id="rId2"/>
    <p:sldId id="258" r:id="rId3"/>
    <p:sldId id="306" r:id="rId4"/>
    <p:sldId id="307" r:id="rId5"/>
    <p:sldId id="309" r:id="rId6"/>
    <p:sldId id="310" r:id="rId7"/>
    <p:sldId id="311" r:id="rId8"/>
    <p:sldId id="312" r:id="rId9"/>
    <p:sldId id="315" r:id="rId10"/>
    <p:sldId id="313" r:id="rId11"/>
    <p:sldId id="314" r:id="rId12"/>
    <p:sldId id="321" r:id="rId13"/>
    <p:sldId id="322" r:id="rId14"/>
    <p:sldId id="337" r:id="rId15"/>
    <p:sldId id="323" r:id="rId16"/>
    <p:sldId id="324" r:id="rId17"/>
    <p:sldId id="325" r:id="rId18"/>
    <p:sldId id="326" r:id="rId19"/>
    <p:sldId id="316" r:id="rId20"/>
    <p:sldId id="317" r:id="rId21"/>
    <p:sldId id="318" r:id="rId22"/>
    <p:sldId id="319" r:id="rId23"/>
    <p:sldId id="338" r:id="rId24"/>
    <p:sldId id="320" r:id="rId25"/>
    <p:sldId id="330" r:id="rId26"/>
    <p:sldId id="331" r:id="rId27"/>
    <p:sldId id="332" r:id="rId28"/>
    <p:sldId id="333" r:id="rId29"/>
    <p:sldId id="334" r:id="rId30"/>
    <p:sldId id="327" r:id="rId31"/>
    <p:sldId id="328" r:id="rId32"/>
    <p:sldId id="336" r:id="rId33"/>
    <p:sldId id="329" r:id="rId34"/>
    <p:sldId id="335" r:id="rId35"/>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6" autoAdjust="0"/>
  </p:normalViewPr>
  <p:slideViewPr>
    <p:cSldViewPr snapToGrid="0" snapToObjects="1">
      <p:cViewPr>
        <p:scale>
          <a:sx n="75" d="100"/>
          <a:sy n="75" d="100"/>
        </p:scale>
        <p:origin x="-1236"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5B9DBC91-5E12-D041-9AF4-8DEF4187FEDE}" type="datetimeFigureOut">
              <a:rPr lang="en-US" smtClean="0"/>
              <a:pPr/>
              <a:t>9/20/2019</a:t>
            </a:fld>
            <a:endParaRPr lang="en-US"/>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2E555A23-8C65-B14E-A73A-AC6887073BE8}" type="slidenum">
              <a:rPr lang="en-US" smtClean="0"/>
              <a:pPr/>
              <a:t>‹#›</a:t>
            </a:fld>
            <a:endParaRPr lang="en-US"/>
          </a:p>
        </p:txBody>
      </p:sp>
    </p:spTree>
    <p:extLst>
      <p:ext uri="{BB962C8B-B14F-4D97-AF65-F5344CB8AC3E}">
        <p14:creationId xmlns:p14="http://schemas.microsoft.com/office/powerpoint/2010/main" val="1146371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07401C12-8E02-824F-A2A6-51F57AEDC3AB}" type="datetimeFigureOut">
              <a:rPr lang="en-US" smtClean="0"/>
              <a:pPr/>
              <a:t>9/20/2019</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CF872F7C-35CE-604B-BA53-CF1192051D16}" type="slidenum">
              <a:rPr lang="en-US" smtClean="0"/>
              <a:pPr/>
              <a:t>‹#›</a:t>
            </a:fld>
            <a:endParaRPr lang="en-US"/>
          </a:p>
        </p:txBody>
      </p:sp>
    </p:spTree>
    <p:extLst>
      <p:ext uri="{BB962C8B-B14F-4D97-AF65-F5344CB8AC3E}">
        <p14:creationId xmlns:p14="http://schemas.microsoft.com/office/powerpoint/2010/main" val="28294726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CF872F7C-35CE-604B-BA53-CF1192051D16}" type="slidenum">
              <a:rPr lang="en-US" smtClean="0"/>
              <a:pPr/>
              <a:t>1</a:t>
            </a:fld>
            <a:endParaRPr lang="en-US"/>
          </a:p>
        </p:txBody>
      </p:sp>
    </p:spTree>
    <p:extLst>
      <p:ext uri="{BB962C8B-B14F-4D97-AF65-F5344CB8AC3E}">
        <p14:creationId xmlns:p14="http://schemas.microsoft.com/office/powerpoint/2010/main" val="421168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floating</a:t>
            </a:r>
            <a:r>
              <a:rPr lang="en-US" baseline="0" dirty="0" smtClean="0"/>
              <a:t>-rate bond can therefore be regarded as an instrument providing a single cash flow.</a:t>
            </a:r>
            <a:endParaRPr lang="th-TH" smtClean="0"/>
          </a:p>
          <a:p>
            <a:endParaRPr lang="th-TH"/>
          </a:p>
        </p:txBody>
      </p:sp>
      <p:sp>
        <p:nvSpPr>
          <p:cNvPr id="4" name="Slide Number Placeholder 3"/>
          <p:cNvSpPr>
            <a:spLocks noGrp="1"/>
          </p:cNvSpPr>
          <p:nvPr>
            <p:ph type="sldNum" sz="quarter" idx="10"/>
          </p:nvPr>
        </p:nvSpPr>
        <p:spPr/>
        <p:txBody>
          <a:bodyPr/>
          <a:lstStyle/>
          <a:p>
            <a:fld id="{CF872F7C-35CE-604B-BA53-CF1192051D16}" type="slidenum">
              <a:rPr lang="en-US" smtClean="0"/>
              <a:pPr/>
              <a:t>25</a:t>
            </a:fld>
            <a:endParaRPr lang="en-US"/>
          </a:p>
        </p:txBody>
      </p:sp>
    </p:spTree>
    <p:extLst>
      <p:ext uri="{BB962C8B-B14F-4D97-AF65-F5344CB8AC3E}">
        <p14:creationId xmlns:p14="http://schemas.microsoft.com/office/powerpoint/2010/main" val="188210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0DA7753-9409-4151-B41F-2E90A98968CF}" type="datetime1">
              <a:rPr lang="en-US" smtClean="0"/>
              <a:pPr/>
              <a:t>9/20/2019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smtClean="0"/>
              <a:t>Market Risk, Nattanan Bovornsantisuth</a:t>
            </a:r>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BA16B03-8BC0-5548-AF3E-5E738E3AC4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99FE5F3-F1BA-4F3D-A3A3-5E75E88A6609}" type="datetime1">
              <a:rPr lang="en-US" smtClean="0"/>
              <a:pPr/>
              <a:t>9/20/2019</a:t>
            </a:fld>
            <a:endParaRPr lang="en-US"/>
          </a:p>
        </p:txBody>
      </p:sp>
      <p:sp>
        <p:nvSpPr>
          <p:cNvPr id="6" name="Footer Placeholder 5"/>
          <p:cNvSpPr>
            <a:spLocks noGrp="1"/>
          </p:cNvSpPr>
          <p:nvPr>
            <p:ph type="ftr" sz="quarter" idx="11"/>
          </p:nvPr>
        </p:nvSpPr>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26F5B7-2AAB-4257-B825-85222664835F}" type="datetime1">
              <a:rPr lang="en-US" smtClean="0"/>
              <a:pPr/>
              <a:t>9/20/2019</a:t>
            </a:fld>
            <a:endParaRPr lang="en-US"/>
          </a:p>
        </p:txBody>
      </p:sp>
      <p:sp>
        <p:nvSpPr>
          <p:cNvPr id="6" name="Footer Placeholder 5"/>
          <p:cNvSpPr>
            <a:spLocks noGrp="1"/>
          </p:cNvSpPr>
          <p:nvPr>
            <p:ph type="ftr" sz="quarter" idx="11"/>
          </p:nvPr>
        </p:nvSpPr>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E95DE48-759A-4F19-A50B-1A30AA87B8C3}" type="datetime1">
              <a:rPr lang="en-US" smtClean="0"/>
              <a:pPr/>
              <a:t>9/20/2019</a:t>
            </a:fld>
            <a:endParaRPr lang="en-US"/>
          </a:p>
        </p:txBody>
      </p:sp>
      <p:sp>
        <p:nvSpPr>
          <p:cNvPr id="4" name="Footer Placeholder 3"/>
          <p:cNvSpPr>
            <a:spLocks noGrp="1"/>
          </p:cNvSpPr>
          <p:nvPr>
            <p:ph type="ftr" sz="quarter" idx="11"/>
          </p:nvPr>
        </p:nvSpPr>
        <p:spPr/>
        <p:txBody>
          <a:bodyPr/>
          <a:lstStyle/>
          <a:p>
            <a:r>
              <a:rPr lang="en-US" smtClean="0"/>
              <a:t>Market Risk, Nattanan Bovornsantisuth</a:t>
            </a:r>
            <a:endParaRPr lang="en-US"/>
          </a:p>
        </p:txBody>
      </p:sp>
      <p:sp>
        <p:nvSpPr>
          <p:cNvPr id="5" name="Slide Number Placeholder 4"/>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71718F-718A-469F-8849-A8233614AB11}" type="datetime1">
              <a:rPr lang="en-US" smtClean="0"/>
              <a:pPr/>
              <a:t>9/20/2019</a:t>
            </a:fld>
            <a:endParaRPr lang="en-US"/>
          </a:p>
        </p:txBody>
      </p:sp>
      <p:sp>
        <p:nvSpPr>
          <p:cNvPr id="3" name="Footer Placeholder 2"/>
          <p:cNvSpPr>
            <a:spLocks noGrp="1"/>
          </p:cNvSpPr>
          <p:nvPr>
            <p:ph type="ftr" sz="quarter" idx="11"/>
          </p:nvPr>
        </p:nvSpPr>
        <p:spPr/>
        <p:txBody>
          <a:bodyPr/>
          <a:lstStyle/>
          <a:p>
            <a:r>
              <a:rPr lang="en-US" smtClean="0"/>
              <a:t>Market Risk, Nattanan Bovornsantisuth</a:t>
            </a:r>
            <a:endParaRPr lang="en-US"/>
          </a:p>
        </p:txBody>
      </p:sp>
      <p:sp>
        <p:nvSpPr>
          <p:cNvPr id="4" name="Slide Number Placeholder 3"/>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219E1-AED9-44B6-9197-BEDA70880414}" type="datetime1">
              <a:rPr lang="en-US" smtClean="0"/>
              <a:pPr/>
              <a:t>9/20/2019</a:t>
            </a:fld>
            <a:endParaRPr lang="en-US"/>
          </a:p>
        </p:txBody>
      </p:sp>
      <p:sp>
        <p:nvSpPr>
          <p:cNvPr id="6" name="Footer Placeholder 5"/>
          <p:cNvSpPr>
            <a:spLocks noGrp="1"/>
          </p:cNvSpPr>
          <p:nvPr>
            <p:ph type="ftr" sz="quarter" idx="11"/>
          </p:nvPr>
        </p:nvSpPr>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5031B970-ABA4-4C4F-8137-DFE1429D2341}" type="datetime1">
              <a:rPr lang="en-US" smtClean="0"/>
              <a:pPr/>
              <a:t>9/20/2019</a:t>
            </a:fld>
            <a:endParaRPr lang="en-US"/>
          </a:p>
        </p:txBody>
      </p:sp>
      <p:sp>
        <p:nvSpPr>
          <p:cNvPr id="6" name="Footer Placeholder 5"/>
          <p:cNvSpPr>
            <a:spLocks noGrp="1"/>
          </p:cNvSpPr>
          <p:nvPr>
            <p:ph type="ftr" sz="quarter" idx="11"/>
          </p:nvPr>
        </p:nvSpPr>
        <p:spPr>
          <a:xfrm>
            <a:off x="174812" y="6356350"/>
            <a:ext cx="3863788" cy="365125"/>
          </a:xfrm>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CEE08-18CD-4390-9E60-76142CBA9195}" type="datetime1">
              <a:rPr lang="en-US" smtClean="0"/>
              <a:pPr/>
              <a:t>9/20/2019</a:t>
            </a:fld>
            <a:endParaRPr lang="en-US"/>
          </a:p>
        </p:txBody>
      </p:sp>
      <p:sp>
        <p:nvSpPr>
          <p:cNvPr id="6" name="Footer Placeholder 5"/>
          <p:cNvSpPr>
            <a:spLocks noGrp="1"/>
          </p:cNvSpPr>
          <p:nvPr>
            <p:ph type="ftr" sz="quarter" idx="11"/>
          </p:nvPr>
        </p:nvSpPr>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AD47F-D89D-4068-AF7D-5097F4E5E987}" type="datetime1">
              <a:rPr lang="en-US" smtClean="0"/>
              <a:pPr/>
              <a:t>9/20/2019</a:t>
            </a:fld>
            <a:endParaRPr lang="en-US"/>
          </a:p>
        </p:txBody>
      </p:sp>
      <p:sp>
        <p:nvSpPr>
          <p:cNvPr id="6" name="Footer Placeholder 5"/>
          <p:cNvSpPr>
            <a:spLocks noGrp="1"/>
          </p:cNvSpPr>
          <p:nvPr>
            <p:ph type="ftr" sz="quarter" idx="11"/>
          </p:nvPr>
        </p:nvSpPr>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1994423-679F-4E7E-A228-83A6CF40F407}" type="datetime1">
              <a:rPr lang="en-US" smtClean="0"/>
              <a:pPr/>
              <a:t>9/20/2019</a:t>
            </a:fld>
            <a:endParaRPr lang="en-US"/>
          </a:p>
        </p:txBody>
      </p:sp>
      <p:sp>
        <p:nvSpPr>
          <p:cNvPr id="5" name="Footer Placeholder 4"/>
          <p:cNvSpPr>
            <a:spLocks noGrp="1"/>
          </p:cNvSpPr>
          <p:nvPr>
            <p:ph type="ftr" sz="quarter" idx="11"/>
          </p:nvPr>
        </p:nvSpPr>
        <p:spPr/>
        <p:txBody>
          <a:bodyPr/>
          <a:lstStyle/>
          <a:p>
            <a:r>
              <a:rPr lang="en-US" smtClean="0"/>
              <a:t>Market Risk, Nattanan Bovornsantisuth</a:t>
            </a:r>
            <a:endParaRPr lang="en-US"/>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0F769C-1DF1-4C0F-A31C-B46E5F06EE6A}" type="datetime1">
              <a:rPr lang="en-US" smtClean="0"/>
              <a:pPr/>
              <a:t>9/20/2019</a:t>
            </a:fld>
            <a:endParaRPr lang="en-US"/>
          </a:p>
        </p:txBody>
      </p:sp>
      <p:sp>
        <p:nvSpPr>
          <p:cNvPr id="5" name="Footer Placeholder 4"/>
          <p:cNvSpPr>
            <a:spLocks noGrp="1"/>
          </p:cNvSpPr>
          <p:nvPr>
            <p:ph type="ftr" sz="quarter" idx="11"/>
          </p:nvPr>
        </p:nvSpPr>
        <p:spPr/>
        <p:txBody>
          <a:bodyPr/>
          <a:lstStyle/>
          <a:p>
            <a:r>
              <a:rPr lang="en-US" smtClean="0"/>
              <a:t>Market Risk, Nattanan Bovornsantisuth</a:t>
            </a:r>
            <a:endParaRPr lang="en-US"/>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E001DDA9-E43F-489F-B492-A003F1F72B29}" type="datetime1">
              <a:rPr lang="en-US" smtClean="0"/>
              <a:pPr/>
              <a:t>9/20/2019</a:t>
            </a:fld>
            <a:endParaRPr lang="en-US"/>
          </a:p>
        </p:txBody>
      </p:sp>
      <p:sp>
        <p:nvSpPr>
          <p:cNvPr id="5" name="Footer Placeholder 4"/>
          <p:cNvSpPr>
            <a:spLocks noGrp="1"/>
          </p:cNvSpPr>
          <p:nvPr>
            <p:ph type="ftr" sz="quarter" idx="11"/>
          </p:nvPr>
        </p:nvSpPr>
        <p:spPr/>
        <p:txBody>
          <a:bodyPr/>
          <a:lstStyle/>
          <a:p>
            <a:r>
              <a:rPr lang="en-US" smtClean="0"/>
              <a:t>Market Risk, Nattanan Bovornsantisuth</a:t>
            </a:r>
            <a:endParaRPr lang="en-US" dirty="0" smtClean="0">
              <a:solidFill>
                <a:srgbClr val="000000"/>
              </a:solidFill>
              <a:latin typeface="Arial" pitchFamily="34" charset="0"/>
            </a:endParaRPr>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96403349-DFF0-491E-A3A8-CD9EF86FB739}" type="datetime1">
              <a:rPr lang="en-US" smtClean="0"/>
              <a:pPr/>
              <a:t>9/20/2019</a:t>
            </a:fld>
            <a:endParaRPr lang="en-US"/>
          </a:p>
        </p:txBody>
      </p:sp>
      <p:sp>
        <p:nvSpPr>
          <p:cNvPr id="5" name="Footer Placeholder 4"/>
          <p:cNvSpPr>
            <a:spLocks noGrp="1"/>
          </p:cNvSpPr>
          <p:nvPr>
            <p:ph type="ftr" sz="quarter" idx="11"/>
          </p:nvPr>
        </p:nvSpPr>
        <p:spPr>
          <a:xfrm>
            <a:off x="3213847" y="6356350"/>
            <a:ext cx="4734112" cy="365125"/>
          </a:xfrm>
        </p:spPr>
        <p:txBody>
          <a:bodyPr/>
          <a:lstStyle/>
          <a:p>
            <a:r>
              <a:rPr lang="en-US" smtClean="0"/>
              <a:t>Market Risk, Nattanan Bovornsantisuth</a:t>
            </a:r>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BA16B03-8BC0-5548-AF3E-5E738E3AC4BB}"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3F32C46-CE87-4424-BE1D-FDC1959E350D}" type="datetime1">
              <a:rPr lang="en-US" smtClean="0"/>
              <a:pPr/>
              <a:t>9/20/2019</a:t>
            </a:fld>
            <a:endParaRPr lang="en-US"/>
          </a:p>
        </p:txBody>
      </p:sp>
      <p:sp>
        <p:nvSpPr>
          <p:cNvPr id="5" name="Footer Placeholder 4"/>
          <p:cNvSpPr>
            <a:spLocks noGrp="1"/>
          </p:cNvSpPr>
          <p:nvPr>
            <p:ph type="ftr" sz="quarter" idx="11"/>
          </p:nvPr>
        </p:nvSpPr>
        <p:spPr>
          <a:xfrm>
            <a:off x="2178423" y="6356350"/>
            <a:ext cx="4926852" cy="365125"/>
          </a:xfrm>
        </p:spPr>
        <p:txBody>
          <a:bodyPr/>
          <a:lstStyle/>
          <a:p>
            <a:r>
              <a:rPr lang="en-US" smtClean="0"/>
              <a:t>Market Risk, Nattanan Bovornsantisuth</a:t>
            </a:r>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0BA16B03-8BC0-5548-AF3E-5E738E3AC4BB}"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D47B508D-EAF6-4504-B3A9-EE4840D5C6C3}" type="datetime1">
              <a:rPr lang="en-US" smtClean="0"/>
              <a:pPr/>
              <a:t>9/20/2019</a:t>
            </a:fld>
            <a:endParaRPr lang="en-US"/>
          </a:p>
        </p:txBody>
      </p:sp>
      <p:sp>
        <p:nvSpPr>
          <p:cNvPr id="5" name="Footer Placeholder 4"/>
          <p:cNvSpPr>
            <a:spLocks noGrp="1"/>
          </p:cNvSpPr>
          <p:nvPr>
            <p:ph type="ftr" sz="quarter" idx="11"/>
          </p:nvPr>
        </p:nvSpPr>
        <p:spPr>
          <a:xfrm>
            <a:off x="174812" y="6356350"/>
            <a:ext cx="5311588" cy="365125"/>
          </a:xfrm>
        </p:spPr>
        <p:txBody>
          <a:bodyPr/>
          <a:lstStyle/>
          <a:p>
            <a:r>
              <a:rPr lang="en-US" smtClean="0"/>
              <a:t>Market Risk, Nattanan Bovornsantisuth</a:t>
            </a:r>
            <a:endParaRPr lang="en-US"/>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0BA16B03-8BC0-5548-AF3E-5E738E3AC4BB}"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B308922-FF1A-456E-999A-EB692F52E596}" type="datetime1">
              <a:rPr lang="en-US" smtClean="0"/>
              <a:pPr/>
              <a:t>9/20/2019</a:t>
            </a:fld>
            <a:endParaRPr lang="en-US"/>
          </a:p>
        </p:txBody>
      </p:sp>
      <p:sp>
        <p:nvSpPr>
          <p:cNvPr id="6" name="Footer Placeholder 5"/>
          <p:cNvSpPr>
            <a:spLocks noGrp="1"/>
          </p:cNvSpPr>
          <p:nvPr>
            <p:ph type="ftr" sz="quarter" idx="11"/>
          </p:nvPr>
        </p:nvSpPr>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72742EC-38A1-4088-B4B9-789BF46C0892}" type="datetime1">
              <a:rPr lang="en-US" smtClean="0"/>
              <a:pPr/>
              <a:t>9/20/2019</a:t>
            </a:fld>
            <a:endParaRPr lang="en-US"/>
          </a:p>
        </p:txBody>
      </p:sp>
      <p:sp>
        <p:nvSpPr>
          <p:cNvPr id="8" name="Footer Placeholder 7"/>
          <p:cNvSpPr>
            <a:spLocks noGrp="1"/>
          </p:cNvSpPr>
          <p:nvPr>
            <p:ph type="ftr" sz="quarter" idx="11"/>
          </p:nvPr>
        </p:nvSpPr>
        <p:spPr/>
        <p:txBody>
          <a:bodyPr/>
          <a:lstStyle/>
          <a:p>
            <a:r>
              <a:rPr lang="en-US" smtClean="0"/>
              <a:t>Market Risk, Nattanan Bovornsantisuth</a:t>
            </a:r>
            <a:endParaRPr lang="en-US"/>
          </a:p>
        </p:txBody>
      </p:sp>
      <p:sp>
        <p:nvSpPr>
          <p:cNvPr id="9" name="Slide Number Placeholder 8"/>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D5ECD6F-72AC-4F78-8A1A-0ACCAEF7D233}" type="datetime1">
              <a:rPr lang="en-US" smtClean="0"/>
              <a:pPr/>
              <a:t>9/20/2019</a:t>
            </a:fld>
            <a:endParaRPr lang="en-US"/>
          </a:p>
        </p:txBody>
      </p:sp>
      <p:sp>
        <p:nvSpPr>
          <p:cNvPr id="6" name="Footer Placeholder 5"/>
          <p:cNvSpPr>
            <a:spLocks noGrp="1"/>
          </p:cNvSpPr>
          <p:nvPr>
            <p:ph type="ftr" sz="quarter" idx="11"/>
          </p:nvPr>
        </p:nvSpPr>
        <p:spPr/>
        <p:txBody>
          <a:bodyPr/>
          <a:lstStyle/>
          <a:p>
            <a:r>
              <a:rPr lang="en-US" smtClean="0"/>
              <a:t>Market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871AF448-43EB-4F6B-9A27-28C5440E2C47}" type="datetime1">
              <a:rPr lang="en-US" smtClean="0"/>
              <a:pPr/>
              <a:t>9/20/2019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r>
              <a:rPr lang="en-US" smtClean="0"/>
              <a:t>Market Risk, Nattanan Bovornsantisuth</a:t>
            </a:r>
            <a:endParaRPr lang="en-US" dirty="0" smtClean="0">
              <a:solidFill>
                <a:srgbClr val="000000"/>
              </a:solidFill>
              <a:latin typeface="Arial" pitchFamily="34" charset="0"/>
            </a:endParaRP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0BA16B03-8BC0-5548-AF3E-5E738E3AC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82839" y="1461375"/>
            <a:ext cx="6393408" cy="1398494"/>
          </a:xfrm>
        </p:spPr>
        <p:txBody>
          <a:bodyPr>
            <a:normAutofit fontScale="90000"/>
          </a:bodyPr>
          <a:lstStyle/>
          <a:p>
            <a:pPr algn="ctr"/>
            <a:r>
              <a:rPr lang="en-US" dirty="0" smtClean="0"/>
              <a:t>FIN4811</a:t>
            </a:r>
            <a:br>
              <a:rPr lang="en-US" dirty="0" smtClean="0"/>
            </a:br>
            <a:r>
              <a:rPr lang="en-US" dirty="0" smtClean="0"/>
              <a:t>Risk Management</a:t>
            </a:r>
            <a:endParaRPr lang="th-TH" dirty="0"/>
          </a:p>
        </p:txBody>
      </p:sp>
      <p:sp>
        <p:nvSpPr>
          <p:cNvPr id="6" name="Title 1"/>
          <p:cNvSpPr txBox="1">
            <a:spLocks/>
          </p:cNvSpPr>
          <p:nvPr/>
        </p:nvSpPr>
        <p:spPr>
          <a:xfrm>
            <a:off x="313136" y="3369213"/>
            <a:ext cx="7393483" cy="1398494"/>
          </a:xfrm>
          <a:prstGeom prst="rect">
            <a:avLst/>
          </a:prstGeom>
        </p:spPr>
        <p:txBody>
          <a:bodyPr vert="horz" lIns="91440" tIns="45720" rIns="91440" bIns="45720" rtlCol="0" anchor="b" anchorCtr="0">
            <a:normAutofit fontScale="75000" lnSpcReduction="20000"/>
          </a:bodyPr>
          <a:lstStyle>
            <a:lvl1pPr algn="r" defTabSz="914400" rtl="0" eaLnBrk="1" latinLnBrk="0" hangingPunct="1">
              <a:spcBef>
                <a:spcPct val="0"/>
              </a:spcBef>
              <a:buNone/>
              <a:defRPr sz="4600" b="0" kern="1200" cap="none" baseline="0">
                <a:solidFill>
                  <a:schemeClr val="accent1"/>
                </a:solidFill>
                <a:latin typeface="+mj-lt"/>
                <a:ea typeface="+mj-ea"/>
                <a:cs typeface="+mj-cs"/>
              </a:defRPr>
            </a:lvl1pPr>
          </a:lstStyle>
          <a:p>
            <a:pPr algn="ctr"/>
            <a:r>
              <a:rPr lang="en-US">
                <a:solidFill>
                  <a:schemeClr val="accent6"/>
                </a:solidFill>
              </a:rPr>
              <a:t>Chapter </a:t>
            </a:r>
            <a:r>
              <a:rPr lang="en-US" smtClean="0">
                <a:solidFill>
                  <a:schemeClr val="accent6"/>
                </a:solidFill>
              </a:rPr>
              <a:t>Six</a:t>
            </a:r>
            <a:endParaRPr lang="en-US" dirty="0" smtClean="0">
              <a:solidFill>
                <a:schemeClr val="accent6"/>
              </a:solidFill>
            </a:endParaRPr>
          </a:p>
          <a:p>
            <a:pPr algn="ctr"/>
            <a:r>
              <a:rPr lang="en-US" dirty="0" smtClean="0">
                <a:solidFill>
                  <a:schemeClr val="accent6"/>
                </a:solidFill>
              </a:rPr>
              <a:t>Market risk management</a:t>
            </a:r>
          </a:p>
          <a:p>
            <a:pPr algn="ctr"/>
            <a:r>
              <a:rPr lang="en-US" dirty="0" smtClean="0">
                <a:solidFill>
                  <a:schemeClr val="accent6"/>
                </a:solidFill>
              </a:rPr>
              <a:t>And Hedging</a:t>
            </a:r>
            <a:endParaRPr lang="en-US" dirty="0">
              <a:solidFill>
                <a:schemeClr val="accent6"/>
              </a:solidFill>
            </a:endParaRPr>
          </a:p>
        </p:txBody>
      </p:sp>
      <p:sp>
        <p:nvSpPr>
          <p:cNvPr id="3" name="TextBox 2"/>
          <p:cNvSpPr txBox="1"/>
          <p:nvPr/>
        </p:nvSpPr>
        <p:spPr>
          <a:xfrm>
            <a:off x="1117599" y="5740400"/>
            <a:ext cx="5926667" cy="584776"/>
          </a:xfrm>
          <a:prstGeom prst="rect">
            <a:avLst/>
          </a:prstGeom>
          <a:noFill/>
        </p:spPr>
        <p:txBody>
          <a:bodyPr wrap="square" rtlCol="0">
            <a:spAutoFit/>
          </a:bodyPr>
          <a:lstStyle/>
          <a:p>
            <a:pPr algn="ctr"/>
            <a:r>
              <a:rPr lang="en-US" sz="3200" dirty="0" err="1" smtClean="0"/>
              <a:t>Nattanan</a:t>
            </a:r>
            <a:r>
              <a:rPr lang="en-US" sz="3200" dirty="0" smtClean="0"/>
              <a:t> </a:t>
            </a:r>
            <a:r>
              <a:rPr lang="en-US" sz="3200" dirty="0" err="1" smtClean="0"/>
              <a:t>Bovornsantisuth</a:t>
            </a:r>
            <a:endParaRPr lang="en-US" sz="3200" dirty="0"/>
          </a:p>
        </p:txBody>
      </p:sp>
      <p:sp>
        <p:nvSpPr>
          <p:cNvPr id="4" name="Slide Number Placeholder 3"/>
          <p:cNvSpPr>
            <a:spLocks noGrp="1"/>
          </p:cNvSpPr>
          <p:nvPr>
            <p:ph type="sldNum" sz="quarter" idx="12"/>
          </p:nvPr>
        </p:nvSpPr>
        <p:spPr/>
        <p:txBody>
          <a:bodyPr/>
          <a:lstStyle/>
          <a:p>
            <a:fld id="{0BA16B03-8BC0-5548-AF3E-5E738E3AC4BB}" type="slidenum">
              <a:rPr lang="en-US" smtClean="0"/>
              <a:pPr/>
              <a:t>1</a:t>
            </a:fld>
            <a:endParaRPr lang="en-US"/>
          </a:p>
        </p:txBody>
      </p:sp>
      <p:sp>
        <p:nvSpPr>
          <p:cNvPr id="2" name="Footer Placeholder 1"/>
          <p:cNvSpPr>
            <a:spLocks noGrp="1"/>
          </p:cNvSpPr>
          <p:nvPr>
            <p:ph type="ftr" sz="quarter" idx="11"/>
          </p:nvPr>
        </p:nvSpPr>
        <p:spPr/>
        <p:txBody>
          <a:bodyPr/>
          <a:lstStyle/>
          <a:p>
            <a:r>
              <a:rPr lang="en-US" smtClean="0"/>
              <a:t>Market Risk, Nattanan Bovornsantisuth</a:t>
            </a:r>
            <a:endParaRPr lang="en-US"/>
          </a:p>
        </p:txBody>
      </p:sp>
    </p:spTree>
    <p:extLst>
      <p:ext uri="{BB962C8B-B14F-4D97-AF65-F5344CB8AC3E}">
        <p14:creationId xmlns:p14="http://schemas.microsoft.com/office/powerpoint/2010/main" val="628973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600" b="1" dirty="0" smtClean="0"/>
              <a:t>Interest Rate Parity </a:t>
            </a:r>
            <a:r>
              <a:rPr lang="en-US" sz="1600" dirty="0" smtClean="0"/>
              <a:t>– Assume the foreign exchange market is equilibrium, the return on domestic asset must equal to the foreign exchange adjusted expected return on foreign currency asset.</a:t>
            </a:r>
          </a:p>
          <a:p>
            <a:endParaRPr lang="en-US" sz="1400" b="1" dirty="0" smtClean="0"/>
          </a:p>
          <a:p>
            <a:pPr marL="0" indent="0">
              <a:buNone/>
            </a:pP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
        <p:nvSpPr>
          <p:cNvPr id="4" name="Footer Placeholder 3"/>
          <p:cNvSpPr>
            <a:spLocks noGrp="1"/>
          </p:cNvSpPr>
          <p:nvPr>
            <p:ph type="ftr" sz="quarter" idx="11"/>
          </p:nvPr>
        </p:nvSpPr>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10</a:t>
            </a:fld>
            <a:endParaRPr lang="en-US"/>
          </a:p>
        </p:txBody>
      </p:sp>
      <p:sp>
        <p:nvSpPr>
          <p:cNvPr id="6" name="TextBox 4"/>
          <p:cNvSpPr txBox="1">
            <a:spLocks noChangeArrowheads="1"/>
          </p:cNvSpPr>
          <p:nvPr/>
        </p:nvSpPr>
        <p:spPr bwMode="auto">
          <a:xfrm>
            <a:off x="620059" y="1750441"/>
            <a:ext cx="407034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Determine </a:t>
            </a:r>
            <a:r>
              <a:rPr lang="en-US" sz="2400" dirty="0" err="1" smtClean="0">
                <a:solidFill>
                  <a:schemeClr val="bg1"/>
                </a:solidFill>
                <a:latin typeface="+mn-lt"/>
              </a:rPr>
              <a:t>Fx</a:t>
            </a:r>
            <a:r>
              <a:rPr lang="en-US" sz="2400" dirty="0" smtClean="0">
                <a:solidFill>
                  <a:schemeClr val="bg1"/>
                </a:solidFill>
                <a:latin typeface="+mn-lt"/>
              </a:rPr>
              <a:t> forward rate</a:t>
            </a:r>
            <a:endParaRPr lang="en-US" sz="2400" dirty="0">
              <a:solidFill>
                <a:schemeClr val="bg1"/>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195" y="3248457"/>
            <a:ext cx="6038417" cy="2947786"/>
          </a:xfrm>
          <a:prstGeom prst="rect">
            <a:avLst/>
          </a:prstGeom>
        </p:spPr>
      </p:pic>
    </p:spTree>
    <p:extLst>
      <p:ext uri="{BB962C8B-B14F-4D97-AF65-F5344CB8AC3E}">
        <p14:creationId xmlns:p14="http://schemas.microsoft.com/office/powerpoint/2010/main" val="344350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800" dirty="0" smtClean="0"/>
                  <a:t>Pricing: The "forward rate" or the price of an outright forward contract is based on the spot rate at the time the deal is booked, with an adjustment for "forward points" which represents the interest rate differential between the two currencies concerned. </a:t>
                </a:r>
              </a:p>
              <a:p>
                <a:r>
                  <a:rPr lang="en-US" sz="1800" dirty="0"/>
                  <a:t>Using the example of the U.S. Dollar and the Ethiopian Birr with a spot exchange rate of USDETB=9.8600 and one-year interest rates of 3.23% and 6.50% respectively for the U.S. and Ethiopia, we can calculate the one year forward rate as follows: Forward Rate: (Multiplying Spot Rate with the Interest Rate Differential</a:t>
                </a:r>
                <a:r>
                  <a:rPr lang="en-US" sz="1800" dirty="0" smtClean="0"/>
                  <a:t>):</a:t>
                </a:r>
              </a:p>
              <a:p>
                <a:pPr marL="0" indent="0">
                  <a:buNone/>
                </a:pPr>
                <a:r>
                  <a:rPr lang="en-US" sz="1800" dirty="0" smtClean="0"/>
                  <a:t>	</a:t>
                </a:r>
                <a14:m>
                  <m:oMath xmlns:m="http://schemas.openxmlformats.org/officeDocument/2006/math">
                    <m:r>
                      <m:rPr>
                        <m:nor/>
                      </m:rPr>
                      <a:rPr lang="en-US" sz="1800" b="0" i="0" smtClean="0">
                        <a:latin typeface="+mj-lt"/>
                      </a:rPr>
                      <m:t>Forward</m:t>
                    </m:r>
                    <m:r>
                      <m:rPr>
                        <m:nor/>
                      </m:rPr>
                      <a:rPr lang="en-US" sz="1800" b="0" i="0" smtClean="0">
                        <a:latin typeface="+mj-lt"/>
                      </a:rPr>
                      <m:t> </m:t>
                    </m:r>
                    <m:r>
                      <m:rPr>
                        <m:nor/>
                      </m:rPr>
                      <a:rPr lang="en-US" sz="1800" b="0" i="0" smtClean="0">
                        <a:latin typeface="+mj-lt"/>
                      </a:rPr>
                      <m:t>Rate</m:t>
                    </m:r>
                    <m:r>
                      <m:rPr>
                        <m:nor/>
                      </m:rPr>
                      <a:rPr lang="en-US" sz="1800" b="0" i="0" smtClean="0">
                        <a:latin typeface="+mj-lt"/>
                      </a:rPr>
                      <m:t> =</m:t>
                    </m:r>
                    <m:r>
                      <m:rPr>
                        <m:nor/>
                      </m:rPr>
                      <a:rPr lang="en-US" sz="1800" b="0" i="0" smtClean="0">
                        <a:latin typeface="+mj-lt"/>
                      </a:rPr>
                      <m:t>Spot</m:t>
                    </m:r>
                    <m:r>
                      <m:rPr>
                        <m:nor/>
                      </m:rPr>
                      <a:rPr lang="en-US" sz="1800" b="0" i="0" smtClean="0">
                        <a:latin typeface="+mj-lt"/>
                      </a:rPr>
                      <m:t> </m:t>
                    </m:r>
                    <m:r>
                      <m:rPr>
                        <m:nor/>
                      </m:rPr>
                      <a:rPr lang="en-US" sz="1800" b="0" i="0" smtClean="0">
                        <a:latin typeface="+mj-lt"/>
                        <a:ea typeface="Cambria Math"/>
                      </a:rPr>
                      <m:t>×</m:t>
                    </m:r>
                    <m:d>
                      <m:dPr>
                        <m:ctrlPr>
                          <a:rPr lang="en-US" sz="1800" b="0" i="1" smtClean="0">
                            <a:latin typeface="Cambria Math"/>
                            <a:ea typeface="Cambria Math"/>
                          </a:rPr>
                        </m:ctrlPr>
                      </m:dPr>
                      <m:e>
                        <m:f>
                          <m:fPr>
                            <m:ctrlPr>
                              <a:rPr lang="en-US" sz="1800" b="0" i="1" smtClean="0">
                                <a:latin typeface="Cambria Math"/>
                              </a:rPr>
                            </m:ctrlPr>
                          </m:fPr>
                          <m:num>
                            <m:r>
                              <m:rPr>
                                <m:nor/>
                              </m:rPr>
                              <a:rPr lang="en-US" sz="1800" b="0" i="0" smtClean="0">
                                <a:latin typeface="+mj-lt"/>
                              </a:rPr>
                              <m:t>1+</m:t>
                            </m:r>
                            <m:r>
                              <m:rPr>
                                <m:nor/>
                              </m:rPr>
                              <a:rPr lang="en-US" sz="1800" b="0" i="0" smtClean="0">
                                <a:latin typeface="+mj-lt"/>
                              </a:rPr>
                              <m:t>RETB</m:t>
                            </m:r>
                          </m:num>
                          <m:den>
                            <m:r>
                              <m:rPr>
                                <m:nor/>
                              </m:rPr>
                              <a:rPr lang="en-US" sz="1800" i="0">
                                <a:latin typeface="+mj-lt"/>
                              </a:rPr>
                              <m:t>1+</m:t>
                            </m:r>
                            <m:r>
                              <m:rPr>
                                <m:nor/>
                              </m:rPr>
                              <a:rPr lang="en-US" sz="1800" i="0">
                                <a:latin typeface="+mj-lt"/>
                              </a:rPr>
                              <m:t>RUSD</m:t>
                            </m:r>
                          </m:den>
                        </m:f>
                      </m:e>
                    </m:d>
                    <m:r>
                      <m:rPr>
                        <m:nor/>
                      </m:rPr>
                      <a:rPr lang="en-US" sz="1800" b="0" i="0" smtClean="0">
                        <a:latin typeface="+mj-lt"/>
                      </a:rPr>
                      <m:t>=9.86 </m:t>
                    </m:r>
                    <m:r>
                      <m:rPr>
                        <m:nor/>
                      </m:rPr>
                      <a:rPr lang="en-US" sz="1800" b="0" i="0" smtClean="0">
                        <a:latin typeface="+mj-lt"/>
                        <a:ea typeface="Cambria Math"/>
                      </a:rPr>
                      <m:t>×</m:t>
                    </m:r>
                    <m:r>
                      <m:rPr>
                        <m:nor/>
                      </m:rPr>
                      <a:rPr lang="en-US" sz="1800" b="0" i="0" smtClean="0">
                        <a:latin typeface="+mj-lt"/>
                        <a:ea typeface="Cambria Math"/>
                      </a:rPr>
                      <m:t>(</m:t>
                    </m:r>
                    <m:f>
                      <m:fPr>
                        <m:ctrlPr>
                          <a:rPr lang="en-US" sz="1800" b="0" i="1" smtClean="0">
                            <a:latin typeface="Cambria Math"/>
                            <a:ea typeface="Cambria Math"/>
                          </a:rPr>
                        </m:ctrlPr>
                      </m:fPr>
                      <m:num>
                        <m:r>
                          <m:rPr>
                            <m:nor/>
                          </m:rPr>
                          <a:rPr lang="en-US" sz="1800" b="0" i="0" smtClean="0">
                            <a:latin typeface="+mj-lt"/>
                            <a:ea typeface="Cambria Math"/>
                          </a:rPr>
                          <m:t>1+0.065</m:t>
                        </m:r>
                      </m:num>
                      <m:den>
                        <m:r>
                          <m:rPr>
                            <m:nor/>
                          </m:rPr>
                          <a:rPr lang="en-US" sz="1800" b="0" i="0" smtClean="0">
                            <a:latin typeface="+mj-lt"/>
                            <a:ea typeface="Cambria Math"/>
                          </a:rPr>
                          <m:t>1+0.0323</m:t>
                        </m:r>
                      </m:den>
                    </m:f>
                    <m:r>
                      <m:rPr>
                        <m:nor/>
                      </m:rPr>
                      <a:rPr lang="en-US" sz="1800" b="0" i="0" smtClean="0">
                        <a:latin typeface="+mj-lt"/>
                        <a:ea typeface="Cambria Math"/>
                      </a:rPr>
                      <m:t>)</m:t>
                    </m:r>
                  </m:oMath>
                </a14:m>
                <a:r>
                  <a:rPr lang="en-US" sz="1800" dirty="0" smtClean="0"/>
                  <a:t> = 10.1723</a:t>
                </a:r>
                <a:br>
                  <a:rPr lang="en-US" sz="18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2209800"/>
                <a:ext cx="8305801" cy="4146550"/>
              </a:xfrm>
              <a:blipFill rotWithShape="1">
                <a:blip r:embed="rId2"/>
                <a:stretch>
                  <a:fillRect l="-219" t="-438" r="-877"/>
                </a:stretch>
              </a:blipFill>
              <a:ln w="28575" cmpd="sng">
                <a:solidFill>
                  <a:srgbClr val="800000"/>
                </a:solidFill>
              </a:ln>
            </p:spPr>
            <p:txBody>
              <a:bodyPr/>
              <a:lstStyle/>
              <a:p>
                <a:r>
                  <a:rPr lang="th-TH">
                    <a:noFill/>
                  </a:rPr>
                  <a:t> </a:t>
                </a:r>
              </a:p>
            </p:txBody>
          </p:sp>
        </mc:Fallback>
      </mc:AlternateContent>
      <p:sp>
        <p:nvSpPr>
          <p:cNvPr id="4" name="Footer Placeholder 3"/>
          <p:cNvSpPr>
            <a:spLocks noGrp="1"/>
          </p:cNvSpPr>
          <p:nvPr>
            <p:ph type="ftr" sz="quarter" idx="11"/>
          </p:nvPr>
        </p:nvSpPr>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11</a:t>
            </a:fld>
            <a:endParaRPr lang="en-US"/>
          </a:p>
        </p:txBody>
      </p:sp>
      <p:sp>
        <p:nvSpPr>
          <p:cNvPr id="6" name="TextBox 4"/>
          <p:cNvSpPr txBox="1">
            <a:spLocks noChangeArrowheads="1"/>
          </p:cNvSpPr>
          <p:nvPr/>
        </p:nvSpPr>
        <p:spPr bwMode="auto">
          <a:xfrm>
            <a:off x="620059" y="1750441"/>
            <a:ext cx="407034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Determine </a:t>
            </a:r>
            <a:r>
              <a:rPr lang="en-US" sz="2400" dirty="0" err="1" smtClean="0">
                <a:solidFill>
                  <a:schemeClr val="bg1"/>
                </a:solidFill>
                <a:latin typeface="+mn-lt"/>
              </a:rPr>
              <a:t>Fx</a:t>
            </a:r>
            <a:r>
              <a:rPr lang="en-US" sz="2400" dirty="0" smtClean="0">
                <a:solidFill>
                  <a:schemeClr val="bg1"/>
                </a:solidFill>
                <a:latin typeface="+mn-lt"/>
              </a:rPr>
              <a:t> forward rate</a:t>
            </a:r>
            <a:endParaRPr lang="en-US" sz="2400" dirty="0">
              <a:solidFill>
                <a:schemeClr val="bg1"/>
              </a:solidFill>
              <a:latin typeface="+mn-lt"/>
            </a:endParaRPr>
          </a:p>
        </p:txBody>
      </p:sp>
    </p:spTree>
    <p:extLst>
      <p:ext uri="{BB962C8B-B14F-4D97-AF65-F5344CB8AC3E}">
        <p14:creationId xmlns:p14="http://schemas.microsoft.com/office/powerpoint/2010/main" val="3464282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800" dirty="0"/>
              <a:t>Boeing just signed a contract to sell a Boeing 737 aircraft to Air France. Air France will be billed €</a:t>
            </a:r>
            <a:r>
              <a:rPr lang="en-US" sz="1800" dirty="0" smtClean="0"/>
              <a:t>20 million </a:t>
            </a:r>
            <a:r>
              <a:rPr lang="en-US" sz="1800" dirty="0"/>
              <a:t>which is payable in one year. The current spot exchange rate is $1.05/</a:t>
            </a:r>
            <a:r>
              <a:rPr lang="en-US" sz="1800" dirty="0" smtClean="0"/>
              <a:t>€. </a:t>
            </a:r>
            <a:r>
              <a:rPr lang="en-US" sz="1800" dirty="0"/>
              <a:t>The annual interest rate is 6.0% in the U.S. and 5.0% in France. Boeing is concerned </a:t>
            </a:r>
            <a:r>
              <a:rPr lang="en-US" sz="1800" dirty="0" smtClean="0"/>
              <a:t>with the </a:t>
            </a:r>
            <a:r>
              <a:rPr lang="en-US" sz="1800" dirty="0"/>
              <a:t>volatile exchange rate between the </a:t>
            </a:r>
            <a:r>
              <a:rPr lang="en-US" sz="1800" dirty="0" smtClean="0"/>
              <a:t> dollar </a:t>
            </a:r>
            <a:r>
              <a:rPr lang="en-US" sz="1800" dirty="0"/>
              <a:t>and the euro and would like to hedge exchange exposure</a:t>
            </a:r>
            <a:r>
              <a:rPr lang="en-US" sz="1800" dirty="0" smtClean="0"/>
              <a:t>.</a:t>
            </a:r>
          </a:p>
          <a:p>
            <a:pPr lvl="1"/>
            <a:r>
              <a:rPr lang="en-US" sz="1600" dirty="0" smtClean="0"/>
              <a:t>What is the actual forward rate according to interest rate parity?</a:t>
            </a:r>
          </a:p>
          <a:p>
            <a:pPr lvl="2"/>
            <a:r>
              <a:rPr lang="en-US" sz="1600" dirty="0"/>
              <a:t>According to IRP, F = S(1+i</a:t>
            </a:r>
            <a:r>
              <a:rPr lang="en-US" sz="1600" baseline="-25000" dirty="0"/>
              <a:t>$</a:t>
            </a:r>
            <a:r>
              <a:rPr lang="en-US" sz="1600" dirty="0"/>
              <a:t>)/(</a:t>
            </a:r>
            <a:r>
              <a:rPr lang="en-US" sz="1600" dirty="0" smtClean="0"/>
              <a:t>1+i</a:t>
            </a:r>
            <a:r>
              <a:rPr lang="en-GB" sz="1600" baseline="-25000" dirty="0" smtClean="0"/>
              <a:t>€</a:t>
            </a:r>
            <a:r>
              <a:rPr lang="en-US" sz="1600" dirty="0" smtClean="0"/>
              <a:t>). </a:t>
            </a:r>
            <a:r>
              <a:rPr lang="en-US" sz="1600" dirty="0"/>
              <a:t>Thus the “indifferent” forward rate will be: </a:t>
            </a:r>
            <a:r>
              <a:rPr lang="en-GB" sz="1600" dirty="0"/>
              <a:t>F = 1.05(1.06)/1.05 = $1.06/€.</a:t>
            </a:r>
            <a:endParaRPr lang="en-US" sz="1600" dirty="0"/>
          </a:p>
          <a:p>
            <a:pPr lvl="1"/>
            <a:r>
              <a:rPr lang="en-US" sz="1600" dirty="0" smtClean="0"/>
              <a:t>What will Air France gain or loss of the rate at maturity is equal to 1.10 and 1.04?</a:t>
            </a:r>
          </a:p>
          <a:p>
            <a:pPr lvl="2"/>
            <a:r>
              <a:rPr lang="en-US" sz="1600" dirty="0"/>
              <a:t>If the rate is equal to 1.10 and forward rate in forward contract is equal to 1.06, Air France will gain = (1.10-1.06) * €20 million = € 0.8 </a:t>
            </a:r>
            <a:r>
              <a:rPr lang="en-US" sz="1600" dirty="0" smtClean="0"/>
              <a:t>million</a:t>
            </a:r>
          </a:p>
          <a:p>
            <a:pPr lvl="2"/>
            <a:r>
              <a:rPr lang="en-US" sz="1600" dirty="0" smtClean="0"/>
              <a:t>At the rate is equal to 1.04 , loss = (1.04-1.06)</a:t>
            </a:r>
            <a:r>
              <a:rPr lang="en-US" sz="1600" dirty="0"/>
              <a:t> * €20 million = </a:t>
            </a:r>
            <a:r>
              <a:rPr lang="en-US" sz="1600" dirty="0" smtClean="0"/>
              <a:t>€-0.4 million</a:t>
            </a:r>
            <a:r>
              <a:rPr lang="en-US" dirty="0" smtClean="0"/>
              <a:t/>
            </a:r>
            <a:br>
              <a:rPr lang="en-US"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
        <p:nvSpPr>
          <p:cNvPr id="4" name="Footer Placeholder 3"/>
          <p:cNvSpPr>
            <a:spLocks noGrp="1"/>
          </p:cNvSpPr>
          <p:nvPr>
            <p:ph type="ftr" sz="quarter" idx="11"/>
          </p:nvPr>
        </p:nvSpPr>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12</a:t>
            </a:fld>
            <a:endParaRPr lang="en-US"/>
          </a:p>
        </p:txBody>
      </p:sp>
      <p:sp>
        <p:nvSpPr>
          <p:cNvPr id="6" name="TextBox 4"/>
          <p:cNvSpPr txBox="1">
            <a:spLocks noChangeArrowheads="1"/>
          </p:cNvSpPr>
          <p:nvPr/>
        </p:nvSpPr>
        <p:spPr bwMode="auto">
          <a:xfrm>
            <a:off x="620059" y="1750441"/>
            <a:ext cx="1467068"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Example</a:t>
            </a:r>
            <a:endParaRPr lang="en-US" sz="2400" dirty="0">
              <a:solidFill>
                <a:schemeClr val="bg1"/>
              </a:solidFill>
              <a:latin typeface="+mn-lt"/>
            </a:endParaRPr>
          </a:p>
        </p:txBody>
      </p:sp>
    </p:spTree>
    <p:extLst>
      <p:ext uri="{BB962C8B-B14F-4D97-AF65-F5344CB8AC3E}">
        <p14:creationId xmlns:p14="http://schemas.microsoft.com/office/powerpoint/2010/main" val="428521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800" dirty="0" smtClean="0"/>
              <a:t>FX Swap is the contract between two counterparty which the counterparty will lend the money in one currency and borrow the money in other currencies. Then, Both of them have an obligation to pay back their lending and borrowing in the forward rate.</a:t>
            </a:r>
          </a:p>
          <a:p>
            <a:endParaRPr lang="en-US" sz="1800" dirty="0"/>
          </a:p>
          <a:p>
            <a:endParaRPr lang="en-US" sz="1800" dirty="0" smtClean="0"/>
          </a:p>
          <a:p>
            <a:endParaRPr lang="en-US" sz="1800" dirty="0"/>
          </a:p>
          <a:p>
            <a:endParaRPr lang="en-US" sz="1800" dirty="0" smtClean="0"/>
          </a:p>
          <a:p>
            <a:pPr marL="0" indent="0">
              <a:buNone/>
            </a:pPr>
            <a:endParaRPr lang="en-US" sz="1800" dirty="0" smtClean="0"/>
          </a:p>
          <a:p>
            <a:pPr marL="0" indent="0">
              <a:buNone/>
            </a:pPr>
            <a:r>
              <a:rPr lang="en-US" sz="1800" dirty="0" smtClean="0"/>
              <a:t> </a:t>
            </a:r>
            <a:r>
              <a:rPr lang="en-US" sz="1200" dirty="0"/>
              <a:t>Source: http://www.sgeb.bg/web/files/richeditor/pdf/en-pdf/fx-swap.pdf</a:t>
            </a: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
        <p:nvSpPr>
          <p:cNvPr id="4" name="Footer Placeholder 3"/>
          <p:cNvSpPr>
            <a:spLocks noGrp="1"/>
          </p:cNvSpPr>
          <p:nvPr>
            <p:ph type="ftr" sz="quarter" idx="11"/>
          </p:nvPr>
        </p:nvSpPr>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13</a:t>
            </a:fld>
            <a:endParaRPr lang="en-US"/>
          </a:p>
        </p:txBody>
      </p:sp>
      <p:sp>
        <p:nvSpPr>
          <p:cNvPr id="6" name="TextBox 4"/>
          <p:cNvSpPr txBox="1">
            <a:spLocks noChangeArrowheads="1"/>
          </p:cNvSpPr>
          <p:nvPr/>
        </p:nvSpPr>
        <p:spPr bwMode="auto">
          <a:xfrm>
            <a:off x="620059" y="1750441"/>
            <a:ext cx="143661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FX Swap</a:t>
            </a:r>
            <a:endParaRPr lang="en-US" sz="2400" dirty="0">
              <a:solidFill>
                <a:schemeClr val="bg1"/>
              </a:solidFill>
              <a:latin typeface="+mn-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14" t="38095" r="33994" b="33929"/>
          <a:stretch/>
        </p:blipFill>
        <p:spPr bwMode="auto">
          <a:xfrm>
            <a:off x="2056670" y="3656040"/>
            <a:ext cx="4908905" cy="215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135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600" dirty="0" smtClean="0"/>
              <a:t>Santander bank would like to use funding of euro currency to grant loan on dollar currency for 1 million euro. Santander bank do not want to subject with the exchange rate so Santander bank enter to FX swap contract. </a:t>
            </a:r>
            <a:r>
              <a:rPr lang="en-US" sz="1600" dirty="0"/>
              <a:t>The current spot exchange rate is $1.05/€ and the one-year forward rate is $1.10/€. The annual interest rate is 6.0% in the U.S. and </a:t>
            </a:r>
            <a:r>
              <a:rPr lang="en-US" sz="1600" dirty="0" smtClean="0"/>
              <a:t>4.0</a:t>
            </a:r>
            <a:r>
              <a:rPr lang="en-US" sz="1600" dirty="0"/>
              <a:t>% in </a:t>
            </a:r>
            <a:r>
              <a:rPr lang="en-US" sz="1600" dirty="0" smtClean="0"/>
              <a:t>Spain. </a:t>
            </a:r>
          </a:p>
          <a:p>
            <a:pPr lvl="1"/>
            <a:r>
              <a:rPr lang="en-US" sz="1400" dirty="0" smtClean="0"/>
              <a:t>What is the actual forward rate according to interest rate parity?</a:t>
            </a:r>
          </a:p>
          <a:p>
            <a:pPr lvl="2"/>
            <a:r>
              <a:rPr lang="en-US" sz="1400" dirty="0"/>
              <a:t>According to IRP, F = S(1+i</a:t>
            </a:r>
            <a:r>
              <a:rPr lang="en-US" sz="1400" baseline="-25000" dirty="0"/>
              <a:t>$</a:t>
            </a:r>
            <a:r>
              <a:rPr lang="en-US" sz="1400" dirty="0"/>
              <a:t>)/(</a:t>
            </a:r>
            <a:r>
              <a:rPr lang="en-US" sz="1400" dirty="0" smtClean="0"/>
              <a:t>1+i</a:t>
            </a:r>
            <a:r>
              <a:rPr lang="en-GB" sz="1400" baseline="-25000" dirty="0" smtClean="0"/>
              <a:t>€</a:t>
            </a:r>
            <a:r>
              <a:rPr lang="en-US" sz="1400" dirty="0" smtClean="0"/>
              <a:t>). </a:t>
            </a:r>
            <a:r>
              <a:rPr lang="en-US" sz="1400" dirty="0"/>
              <a:t>Thus the “indifferent” forward rate will be: </a:t>
            </a:r>
            <a:r>
              <a:rPr lang="en-GB" sz="1400" dirty="0"/>
              <a:t>F = 1.05(1.06)/</a:t>
            </a:r>
            <a:r>
              <a:rPr lang="en-GB" sz="1400" dirty="0" smtClean="0"/>
              <a:t>1.04 </a:t>
            </a:r>
            <a:r>
              <a:rPr lang="en-GB" sz="1400" dirty="0"/>
              <a:t>= $</a:t>
            </a:r>
            <a:r>
              <a:rPr lang="en-GB" sz="1400" dirty="0" smtClean="0"/>
              <a:t>1.07/</a:t>
            </a:r>
            <a:r>
              <a:rPr lang="en-GB" sz="1400" dirty="0"/>
              <a:t>€</a:t>
            </a:r>
            <a:r>
              <a:rPr lang="en-GB" sz="1400" dirty="0" smtClean="0"/>
              <a:t>.</a:t>
            </a:r>
          </a:p>
          <a:p>
            <a:pPr lvl="2"/>
            <a:endParaRPr lang="en-GB" sz="1600" dirty="0"/>
          </a:p>
          <a:p>
            <a:pPr lvl="2"/>
            <a:endParaRPr lang="en-GB" sz="1600" dirty="0" smtClean="0"/>
          </a:p>
          <a:p>
            <a:pPr marL="457200" lvl="2" indent="0">
              <a:buNone/>
            </a:pPr>
            <a:endParaRPr lang="en-US" sz="1600" dirty="0" smtClean="0"/>
          </a:p>
          <a:p>
            <a:pPr marL="457200" lvl="2" indent="0">
              <a:buNone/>
            </a:pPr>
            <a:endParaRPr lang="en-US" sz="1600" dirty="0"/>
          </a:p>
          <a:p>
            <a:pPr lvl="1"/>
            <a:r>
              <a:rPr lang="en-US" sz="1400" dirty="0"/>
              <a:t>Thus, Santander bank can project the cash flow and lock the exchange </a:t>
            </a:r>
            <a:r>
              <a:rPr lang="en-US" sz="1400" dirty="0" smtClean="0"/>
              <a:t>and interest rate risk. If this loan pay interest for 7%, the total amount of profit would be: [0.98m+(73,500/1.05)] – 1m = 0.05 million euro.</a:t>
            </a:r>
            <a:r>
              <a:rPr lang="en-US" dirty="0" smtClean="0"/>
              <a:t/>
            </a:r>
            <a:br>
              <a:rPr lang="en-US"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
        <p:nvSpPr>
          <p:cNvPr id="4" name="Footer Placeholder 3"/>
          <p:cNvSpPr>
            <a:spLocks noGrp="1"/>
          </p:cNvSpPr>
          <p:nvPr>
            <p:ph type="ftr" sz="quarter" idx="11"/>
          </p:nvPr>
        </p:nvSpPr>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14</a:t>
            </a:fld>
            <a:endParaRPr lang="en-US"/>
          </a:p>
        </p:txBody>
      </p:sp>
      <p:sp>
        <p:nvSpPr>
          <p:cNvPr id="6" name="TextBox 4"/>
          <p:cNvSpPr txBox="1">
            <a:spLocks noChangeArrowheads="1"/>
          </p:cNvSpPr>
          <p:nvPr/>
        </p:nvSpPr>
        <p:spPr bwMode="auto">
          <a:xfrm>
            <a:off x="620059" y="1750441"/>
            <a:ext cx="1467068"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Example</a:t>
            </a:r>
            <a:endParaRPr lang="en-US" sz="2400" dirty="0">
              <a:solidFill>
                <a:schemeClr val="bg1"/>
              </a:solidFill>
              <a:latin typeface="+mn-lt"/>
            </a:endParaRPr>
          </a:p>
        </p:txBody>
      </p:sp>
      <p:cxnSp>
        <p:nvCxnSpPr>
          <p:cNvPr id="7" name="Straight Connector 6"/>
          <p:cNvCxnSpPr/>
          <p:nvPr/>
        </p:nvCxnSpPr>
        <p:spPr>
          <a:xfrm>
            <a:off x="2045315" y="5021980"/>
            <a:ext cx="47072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59170" y="4911140"/>
            <a:ext cx="0" cy="12469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742155" y="4911135"/>
            <a:ext cx="0" cy="124691"/>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20059" y="4490605"/>
            <a:ext cx="1140056" cy="261610"/>
          </a:xfrm>
          <a:prstGeom prst="rect">
            <a:avLst/>
          </a:prstGeom>
          <a:noFill/>
        </p:spPr>
        <p:txBody>
          <a:bodyPr wrap="none" rtlCol="0">
            <a:spAutoFit/>
          </a:bodyPr>
          <a:lstStyle/>
          <a:p>
            <a:r>
              <a:rPr lang="en-US" sz="1100" dirty="0" smtClean="0"/>
              <a:t>Enter FX Swap</a:t>
            </a:r>
            <a:endParaRPr lang="th-TH" sz="1100" dirty="0"/>
          </a:p>
        </p:txBody>
      </p:sp>
      <p:cxnSp>
        <p:nvCxnSpPr>
          <p:cNvPr id="11" name="Straight Arrow Connector 10"/>
          <p:cNvCxnSpPr/>
          <p:nvPr/>
        </p:nvCxnSpPr>
        <p:spPr>
          <a:xfrm flipV="1">
            <a:off x="6742155" y="4530956"/>
            <a:ext cx="0" cy="442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742155" y="4973485"/>
            <a:ext cx="0" cy="5056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916342" y="5095527"/>
            <a:ext cx="285656" cy="261610"/>
          </a:xfrm>
          <a:prstGeom prst="rect">
            <a:avLst/>
          </a:prstGeom>
          <a:noFill/>
        </p:spPr>
        <p:txBody>
          <a:bodyPr wrap="none" rtlCol="0">
            <a:spAutoFit/>
          </a:bodyPr>
          <a:lstStyle/>
          <a:p>
            <a:r>
              <a:rPr lang="en-US" sz="1100" dirty="0" smtClean="0"/>
              <a:t>t</a:t>
            </a:r>
            <a:r>
              <a:rPr lang="en-US" sz="1100" baseline="-25000" dirty="0" smtClean="0"/>
              <a:t>0</a:t>
            </a:r>
            <a:endParaRPr lang="th-TH" sz="1100" baseline="-25000" dirty="0"/>
          </a:p>
        </p:txBody>
      </p:sp>
      <p:sp>
        <p:nvSpPr>
          <p:cNvPr id="15" name="TextBox 14"/>
          <p:cNvSpPr txBox="1"/>
          <p:nvPr/>
        </p:nvSpPr>
        <p:spPr>
          <a:xfrm>
            <a:off x="6742155" y="5078207"/>
            <a:ext cx="285656" cy="261610"/>
          </a:xfrm>
          <a:prstGeom prst="rect">
            <a:avLst/>
          </a:prstGeom>
          <a:noFill/>
        </p:spPr>
        <p:txBody>
          <a:bodyPr wrap="none" rtlCol="0">
            <a:spAutoFit/>
          </a:bodyPr>
          <a:lstStyle/>
          <a:p>
            <a:r>
              <a:rPr lang="en-US" sz="1100" dirty="0" smtClean="0"/>
              <a:t>t</a:t>
            </a:r>
            <a:r>
              <a:rPr lang="en-US" sz="1100" baseline="-25000" dirty="0"/>
              <a:t>1</a:t>
            </a:r>
            <a:endParaRPr lang="th-TH" sz="1100" baseline="-25000" dirty="0"/>
          </a:p>
        </p:txBody>
      </p:sp>
      <p:cxnSp>
        <p:nvCxnSpPr>
          <p:cNvPr id="16" name="Straight Arrow Connector 15"/>
          <p:cNvCxnSpPr/>
          <p:nvPr/>
        </p:nvCxnSpPr>
        <p:spPr>
          <a:xfrm flipV="1">
            <a:off x="2510446" y="4530951"/>
            <a:ext cx="0" cy="442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510446" y="4973480"/>
            <a:ext cx="0" cy="5056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524578" y="5092648"/>
            <a:ext cx="285656" cy="261610"/>
          </a:xfrm>
          <a:prstGeom prst="rect">
            <a:avLst/>
          </a:prstGeom>
          <a:noFill/>
        </p:spPr>
        <p:txBody>
          <a:bodyPr wrap="none" rtlCol="0">
            <a:spAutoFit/>
          </a:bodyPr>
          <a:lstStyle/>
          <a:p>
            <a:r>
              <a:rPr lang="en-US" sz="1100" dirty="0" smtClean="0"/>
              <a:t>t</a:t>
            </a:r>
            <a:r>
              <a:rPr lang="en-US" sz="1100" baseline="-25000" dirty="0"/>
              <a:t>2</a:t>
            </a:r>
            <a:endParaRPr lang="th-TH" sz="1100" baseline="-25000" dirty="0"/>
          </a:p>
        </p:txBody>
      </p:sp>
      <p:sp>
        <p:nvSpPr>
          <p:cNvPr id="33" name="TextBox 32"/>
          <p:cNvSpPr txBox="1"/>
          <p:nvPr/>
        </p:nvSpPr>
        <p:spPr>
          <a:xfrm>
            <a:off x="2810234" y="4446317"/>
            <a:ext cx="2000869" cy="430887"/>
          </a:xfrm>
          <a:prstGeom prst="rect">
            <a:avLst/>
          </a:prstGeom>
          <a:noFill/>
        </p:spPr>
        <p:txBody>
          <a:bodyPr wrap="none" rtlCol="0">
            <a:spAutoFit/>
          </a:bodyPr>
          <a:lstStyle/>
          <a:p>
            <a:r>
              <a:rPr lang="en-US" sz="1100" dirty="0" smtClean="0"/>
              <a:t>Santander pay 1m euro </a:t>
            </a:r>
          </a:p>
          <a:p>
            <a:r>
              <a:rPr lang="en-US" sz="1100" dirty="0" smtClean="0"/>
              <a:t>and receive  1.05 m dollar</a:t>
            </a:r>
            <a:endParaRPr lang="th-TH" sz="1100" dirty="0"/>
          </a:p>
        </p:txBody>
      </p:sp>
      <p:sp>
        <p:nvSpPr>
          <p:cNvPr id="34" name="TextBox 33"/>
          <p:cNvSpPr txBox="1"/>
          <p:nvPr/>
        </p:nvSpPr>
        <p:spPr>
          <a:xfrm>
            <a:off x="6795323" y="4374775"/>
            <a:ext cx="1888659" cy="600164"/>
          </a:xfrm>
          <a:prstGeom prst="rect">
            <a:avLst/>
          </a:prstGeom>
          <a:noFill/>
        </p:spPr>
        <p:txBody>
          <a:bodyPr wrap="none" rtlCol="0">
            <a:spAutoFit/>
          </a:bodyPr>
          <a:lstStyle/>
          <a:p>
            <a:r>
              <a:rPr lang="en-US" sz="1100" dirty="0" smtClean="0"/>
              <a:t>Santander pay 1.05 m </a:t>
            </a:r>
          </a:p>
          <a:p>
            <a:r>
              <a:rPr lang="en-US" sz="1100" dirty="0" smtClean="0"/>
              <a:t>dollar</a:t>
            </a:r>
          </a:p>
          <a:p>
            <a:r>
              <a:rPr lang="en-US" sz="1100" dirty="0" smtClean="0"/>
              <a:t>and receive  0.98 m euro</a:t>
            </a:r>
            <a:endParaRPr lang="th-TH" sz="1100" dirty="0"/>
          </a:p>
        </p:txBody>
      </p:sp>
    </p:spTree>
    <p:extLst>
      <p:ext uri="{BB962C8B-B14F-4D97-AF65-F5344CB8AC3E}">
        <p14:creationId xmlns:p14="http://schemas.microsoft.com/office/powerpoint/2010/main" val="223499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086967"/>
            <a:ext cx="8305801" cy="4382071"/>
          </a:xfrm>
          <a:ln w="28575" cmpd="sng">
            <a:solidFill>
              <a:srgbClr val="800000"/>
            </a:solidFill>
          </a:ln>
        </p:spPr>
        <p:txBody>
          <a:bodyPr>
            <a:noAutofit/>
          </a:bodyPr>
          <a:lstStyle/>
          <a:p>
            <a:r>
              <a:rPr lang="en-US" dirty="0"/>
              <a:t>FX Options give their buyer the right but not the obligation to sell/buy a specific amount at a pre-agreed exchange rate. In order to have this right, the client pays a premium. </a:t>
            </a:r>
            <a:endParaRPr lang="en-US" dirty="0" smtClean="0"/>
          </a:p>
          <a:p>
            <a:r>
              <a:rPr lang="en-US" dirty="0" smtClean="0"/>
              <a:t>An option contract has the same functionality as an insurance contract. The client pays a premium in order to be able to take advantage of its right in case a certain event occurs. </a:t>
            </a:r>
          </a:p>
          <a:p>
            <a:r>
              <a:rPr lang="en-US" dirty="0" smtClean="0"/>
              <a:t>Benefit</a:t>
            </a:r>
          </a:p>
          <a:p>
            <a:pPr lvl="1"/>
            <a:r>
              <a:rPr lang="en-US" dirty="0"/>
              <a:t>Complete foreign exchange risk hedging</a:t>
            </a:r>
          </a:p>
          <a:p>
            <a:pPr lvl="1"/>
            <a:r>
              <a:rPr lang="en-US" dirty="0"/>
              <a:t>Better cash-flow and profit management </a:t>
            </a:r>
          </a:p>
          <a:p>
            <a:pPr lvl="1"/>
            <a:r>
              <a:rPr lang="en-US" dirty="0"/>
              <a:t>Establishing a level for the exchange rate that will be used for constituting the budget of the company  </a:t>
            </a:r>
          </a:p>
          <a:p>
            <a:pPr lvl="1"/>
            <a:r>
              <a:rPr lang="en-US" dirty="0"/>
              <a:t>The possibility to benefit of a favorable exchange rate </a:t>
            </a:r>
            <a:r>
              <a:rPr lang="en-US" dirty="0" smtClean="0"/>
              <a:t>movement</a:t>
            </a:r>
            <a:endParaRPr lang="en-US" dirty="0"/>
          </a:p>
          <a:p>
            <a:pPr marL="0" indent="0">
              <a:buNone/>
            </a:pPr>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
            </a:r>
            <a:br>
              <a:rPr lang="en-US" dirty="0" smtClean="0"/>
            </a:br>
            <a:endParaRPr lang="en-US" dirty="0" smtClean="0"/>
          </a:p>
          <a:p>
            <a:endParaRPr lang="en-US" dirty="0" smtClean="0"/>
          </a:p>
          <a:p>
            <a:endParaRPr lang="en-US" dirty="0"/>
          </a:p>
          <a:p>
            <a:pPr marL="0"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a:xfrm>
            <a:off x="174812" y="6424590"/>
            <a:ext cx="6007100" cy="365125"/>
          </a:xfrm>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15</a:t>
            </a:fld>
            <a:endParaRPr lang="en-US"/>
          </a:p>
        </p:txBody>
      </p:sp>
      <p:sp>
        <p:nvSpPr>
          <p:cNvPr id="6" name="TextBox 4"/>
          <p:cNvSpPr txBox="1">
            <a:spLocks noChangeArrowheads="1"/>
          </p:cNvSpPr>
          <p:nvPr/>
        </p:nvSpPr>
        <p:spPr bwMode="auto">
          <a:xfrm>
            <a:off x="620059" y="1627609"/>
            <a:ext cx="378982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Hedging using FX option</a:t>
            </a:r>
            <a:endParaRPr lang="en-US" sz="2400" dirty="0">
              <a:solidFill>
                <a:schemeClr val="bg1"/>
              </a:solidFill>
              <a:latin typeface="+mn-lt"/>
            </a:endParaRPr>
          </a:p>
        </p:txBody>
      </p:sp>
    </p:spTree>
    <p:extLst>
      <p:ext uri="{BB962C8B-B14F-4D97-AF65-F5344CB8AC3E}">
        <p14:creationId xmlns:p14="http://schemas.microsoft.com/office/powerpoint/2010/main" val="3852691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086967"/>
            <a:ext cx="8305801" cy="4382071"/>
          </a:xfrm>
          <a:ln w="28575" cmpd="sng">
            <a:solidFill>
              <a:srgbClr val="800000"/>
            </a:solidFill>
          </a:ln>
        </p:spPr>
        <p:txBody>
          <a:bodyPr>
            <a:noAutofit/>
          </a:bodyPr>
          <a:lstStyle/>
          <a:p>
            <a:pPr marL="0" indent="0">
              <a:buNone/>
            </a:pPr>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
            </a:r>
            <a:br>
              <a:rPr lang="en-US" dirty="0" smtClean="0"/>
            </a:br>
            <a:endParaRPr lang="en-US" dirty="0" smtClean="0"/>
          </a:p>
          <a:p>
            <a:endParaRPr lang="en-US" dirty="0" smtClean="0"/>
          </a:p>
          <a:p>
            <a:endParaRPr lang="en-US" dirty="0"/>
          </a:p>
          <a:p>
            <a:pPr marL="0"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a:xfrm>
            <a:off x="174812" y="6424590"/>
            <a:ext cx="6007100" cy="365125"/>
          </a:xfrm>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16</a:t>
            </a:fld>
            <a:endParaRPr lang="en-US"/>
          </a:p>
        </p:txBody>
      </p:sp>
      <p:sp>
        <p:nvSpPr>
          <p:cNvPr id="6" name="TextBox 4"/>
          <p:cNvSpPr txBox="1">
            <a:spLocks noChangeArrowheads="1"/>
          </p:cNvSpPr>
          <p:nvPr/>
        </p:nvSpPr>
        <p:spPr bwMode="auto">
          <a:xfrm>
            <a:off x="620059" y="1627609"/>
            <a:ext cx="378982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Hedging using FX option</a:t>
            </a:r>
            <a:endParaRPr lang="en-US" sz="2400" dirty="0">
              <a:solidFill>
                <a:schemeClr val="bg1"/>
              </a:solidFill>
              <a:latin typeface="+mn-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636" t="16364" r="2879" b="12929"/>
          <a:stretch/>
        </p:blipFill>
        <p:spPr>
          <a:xfrm>
            <a:off x="1094510" y="2294846"/>
            <a:ext cx="6871856" cy="3898135"/>
          </a:xfrm>
          <a:prstGeom prst="rect">
            <a:avLst/>
          </a:prstGeom>
        </p:spPr>
      </p:pic>
    </p:spTree>
    <p:extLst>
      <p:ext uri="{BB962C8B-B14F-4D97-AF65-F5344CB8AC3E}">
        <p14:creationId xmlns:p14="http://schemas.microsoft.com/office/powerpoint/2010/main" val="1479911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2086967"/>
                <a:ext cx="8305801" cy="4382071"/>
              </a:xfrm>
              <a:ln w="28575" cmpd="sng">
                <a:solidFill>
                  <a:srgbClr val="800000"/>
                </a:solidFill>
              </a:ln>
            </p:spPr>
            <p:txBody>
              <a:bodyPr>
                <a:noAutofit/>
              </a:bodyPr>
              <a:lstStyle/>
              <a:p>
                <a:r>
                  <a:rPr lang="en-US" dirty="0" smtClean="0"/>
                  <a:t>Normally, FX option pricing model is similar to the general option pricing model.</a:t>
                </a:r>
              </a:p>
              <a:p>
                <a:r>
                  <a:rPr lang="en-US" dirty="0" smtClean="0"/>
                  <a:t>However, Garman and </a:t>
                </a:r>
                <a:r>
                  <a:rPr lang="en-US" dirty="0" err="1" smtClean="0"/>
                  <a:t>Kohlhagen</a:t>
                </a:r>
                <a:r>
                  <a:rPr lang="en-US" dirty="0" smtClean="0"/>
                  <a:t> had brought the enhance model for FX option. Practically, the model is followed Black-Scholes formula. The added-on parameter is the difference between domestic currency and foreign currency</a:t>
                </a:r>
              </a:p>
              <a:p>
                <a:pPr marL="0" indent="0">
                  <a:buNone/>
                </a:pPr>
                <a:r>
                  <a:rPr lang="en-US" dirty="0"/>
                  <a:t>	</a:t>
                </a:r>
                <a:r>
                  <a:rPr lang="en-US" dirty="0" smtClean="0"/>
                  <a:t>	Value of FX option = </a:t>
                </a:r>
                <a14:m>
                  <m:oMath xmlns:m="http://schemas.openxmlformats.org/officeDocument/2006/math">
                    <m:r>
                      <m:rPr>
                        <m:nor/>
                      </m:rPr>
                      <a:rPr lang="en-US" b="0" i="0" smtClean="0">
                        <a:latin typeface="Century Gothic" panose="020B0502020202020204" pitchFamily="34" charset="0"/>
                      </a:rPr>
                      <m:t>SN</m:t>
                    </m:r>
                    <m:d>
                      <m:dPr>
                        <m:ctrlPr>
                          <a:rPr lang="en-US" b="0" i="1" smtClean="0">
                            <a:latin typeface="Cambria Math"/>
                          </a:rPr>
                        </m:ctrlPr>
                      </m:dPr>
                      <m:e>
                        <m:r>
                          <m:rPr>
                            <m:nor/>
                          </m:rPr>
                          <a:rPr lang="en-US" b="0" i="0" smtClean="0">
                            <a:latin typeface="Century Gothic" panose="020B0502020202020204" pitchFamily="34" charset="0"/>
                          </a:rPr>
                          <m:t>d</m:t>
                        </m:r>
                        <m:r>
                          <m:rPr>
                            <m:nor/>
                          </m:rPr>
                          <a:rPr lang="en-US" b="0" i="0" baseline="-25000" smtClean="0">
                            <a:latin typeface="Century Gothic" panose="020B0502020202020204" pitchFamily="34" charset="0"/>
                          </a:rPr>
                          <m:t>1</m:t>
                        </m:r>
                      </m:e>
                    </m:d>
                    <m:r>
                      <m:rPr>
                        <m:nor/>
                      </m:rPr>
                      <a:rPr lang="en-US" b="0" i="0" smtClean="0">
                        <a:latin typeface="Century Gothic" panose="020B0502020202020204" pitchFamily="34" charset="0"/>
                      </a:rPr>
                      <m:t>−</m:t>
                    </m:r>
                    <m:r>
                      <m:rPr>
                        <m:nor/>
                      </m:rPr>
                      <a:rPr lang="en-US" b="0" i="0" smtClean="0">
                        <a:latin typeface="Century Gothic" panose="020B0502020202020204" pitchFamily="34" charset="0"/>
                      </a:rPr>
                      <m:t>K</m:t>
                    </m:r>
                    <m:sSup>
                      <m:sSupPr>
                        <m:ctrlPr>
                          <a:rPr lang="en-US" b="0" i="1" smtClean="0">
                            <a:latin typeface="Cambria Math"/>
                          </a:rPr>
                        </m:ctrlPr>
                      </m:sSupPr>
                      <m:e>
                        <m:r>
                          <m:rPr>
                            <m:nor/>
                          </m:rPr>
                          <a:rPr lang="en-US" b="0" i="0" smtClean="0">
                            <a:latin typeface="Century Gothic" panose="020B0502020202020204" pitchFamily="34" charset="0"/>
                          </a:rPr>
                          <m:t>e</m:t>
                        </m:r>
                      </m:e>
                      <m:sup>
                        <m:r>
                          <m:rPr>
                            <m:nor/>
                          </m:rPr>
                          <a:rPr lang="en-US" b="0" i="0" smtClean="0">
                            <a:latin typeface="Century Gothic" panose="020B0502020202020204" pitchFamily="34" charset="0"/>
                          </a:rPr>
                          <m:t>−</m:t>
                        </m:r>
                        <m:r>
                          <m:rPr>
                            <m:nor/>
                          </m:rPr>
                          <a:rPr lang="en-US" b="0" i="0" smtClean="0">
                            <a:latin typeface="Century Gothic" panose="020B0502020202020204" pitchFamily="34" charset="0"/>
                          </a:rPr>
                          <m:t>rt</m:t>
                        </m:r>
                      </m:sup>
                    </m:sSup>
                    <m:r>
                      <m:rPr>
                        <m:nor/>
                      </m:rPr>
                      <a:rPr lang="en-US" b="0" i="0" smtClean="0">
                        <a:latin typeface="Century Gothic" panose="020B0502020202020204" pitchFamily="34" charset="0"/>
                      </a:rPr>
                      <m:t>N</m:t>
                    </m:r>
                    <m:r>
                      <m:rPr>
                        <m:nor/>
                      </m:rPr>
                      <a:rPr lang="en-US" b="0" i="0" smtClean="0">
                        <a:latin typeface="Century Gothic" panose="020B0502020202020204" pitchFamily="34" charset="0"/>
                      </a:rPr>
                      <m:t>(</m:t>
                    </m:r>
                    <m:r>
                      <m:rPr>
                        <m:nor/>
                      </m:rPr>
                      <a:rPr lang="en-US" b="0" i="0" smtClean="0">
                        <a:latin typeface="Century Gothic" panose="020B0502020202020204" pitchFamily="34" charset="0"/>
                      </a:rPr>
                      <m:t>d</m:t>
                    </m:r>
                    <m:r>
                      <m:rPr>
                        <m:nor/>
                      </m:rPr>
                      <a:rPr lang="en-US" b="0" i="0" baseline="-25000" smtClean="0">
                        <a:latin typeface="Century Gothic" panose="020B0502020202020204" pitchFamily="34" charset="0"/>
                      </a:rPr>
                      <m:t>2</m:t>
                    </m:r>
                    <m:r>
                      <m:rPr>
                        <m:nor/>
                      </m:rPr>
                      <a:rPr lang="en-US" b="0" i="0" smtClean="0">
                        <a:latin typeface="Century Gothic" panose="020B0502020202020204" pitchFamily="34" charset="0"/>
                      </a:rPr>
                      <m:t>)</m:t>
                    </m:r>
                  </m:oMath>
                </a14:m>
                <a:endParaRPr lang="en-US" baseline="-25000" dirty="0" smtClean="0">
                  <a:latin typeface="Century Gothic" panose="020B0502020202020204" pitchFamily="34" charset="0"/>
                </a:endParaRPr>
              </a:p>
              <a:p>
                <a:pPr marL="0" indent="0">
                  <a:buNone/>
                </a:pPr>
                <a:r>
                  <a:rPr lang="en-US" baseline="-25000" dirty="0">
                    <a:latin typeface="Century Gothic" panose="020B0502020202020204" pitchFamily="34" charset="0"/>
                  </a:rPr>
                  <a:t>	</a:t>
                </a:r>
                <a:r>
                  <a:rPr lang="en-US" baseline="-25000" dirty="0" smtClean="0">
                    <a:latin typeface="Century Gothic" panose="020B0502020202020204" pitchFamily="34" charset="0"/>
                  </a:rPr>
                  <a:t>		</a:t>
                </a:r>
                <a:r>
                  <a:rPr lang="en-US" dirty="0" smtClean="0">
                    <a:latin typeface="Century Gothic" panose="020B0502020202020204" pitchFamily="34" charset="0"/>
                  </a:rPr>
                  <a:t>d</a:t>
                </a:r>
                <a:r>
                  <a:rPr lang="en-US" baseline="-25000" dirty="0" smtClean="0">
                    <a:latin typeface="Century Gothic" panose="020B0502020202020204" pitchFamily="34" charset="0"/>
                  </a:rPr>
                  <a:t>1</a:t>
                </a:r>
                <a:r>
                  <a:rPr lang="en-US" dirty="0" smtClean="0">
                    <a:latin typeface="Century Gothic" panose="020B0502020202020204" pitchFamily="34" charset="0"/>
                  </a:rPr>
                  <a:t> = </a:t>
                </a:r>
                <a14:m>
                  <m:oMath xmlns:m="http://schemas.openxmlformats.org/officeDocument/2006/math">
                    <m:f>
                      <m:fPr>
                        <m:ctrlPr>
                          <a:rPr lang="en-US" i="1" smtClean="0">
                            <a:latin typeface="Cambria Math"/>
                          </a:rPr>
                        </m:ctrlPr>
                      </m:fPr>
                      <m:num>
                        <m:func>
                          <m:funcPr>
                            <m:ctrlPr>
                              <a:rPr lang="en-US" b="0" i="1" smtClean="0">
                                <a:latin typeface="Cambria Math"/>
                              </a:rPr>
                            </m:ctrlPr>
                          </m:funcPr>
                          <m:fName>
                            <m:r>
                              <m:rPr>
                                <m:nor/>
                              </m:rPr>
                              <a:rPr lang="en-US" b="0" i="0" smtClean="0">
                                <a:latin typeface="Century Gothic" panose="020B0502020202020204" pitchFamily="34" charset="0"/>
                              </a:rPr>
                              <m:t>[</m:t>
                            </m:r>
                            <m:r>
                              <m:rPr>
                                <m:nor/>
                              </m:rPr>
                              <a:rPr lang="en-US" b="0" i="0" smtClean="0">
                                <a:latin typeface="Century Gothic" panose="020B0502020202020204" pitchFamily="34" charset="0"/>
                              </a:rPr>
                              <m:t>ln</m:t>
                            </m:r>
                          </m:fName>
                          <m:e>
                            <m:d>
                              <m:dPr>
                                <m:ctrlPr>
                                  <a:rPr lang="en-US" b="0" i="1" smtClean="0">
                                    <a:latin typeface="Cambria Math"/>
                                  </a:rPr>
                                </m:ctrlPr>
                              </m:dPr>
                              <m:e>
                                <m:f>
                                  <m:fPr>
                                    <m:ctrlPr>
                                      <a:rPr lang="en-US" b="0" i="1" smtClean="0">
                                        <a:latin typeface="Cambria Math"/>
                                      </a:rPr>
                                    </m:ctrlPr>
                                  </m:fPr>
                                  <m:num>
                                    <m:r>
                                      <m:rPr>
                                        <m:nor/>
                                      </m:rPr>
                                      <a:rPr lang="en-US" b="0" i="0" smtClean="0">
                                        <a:latin typeface="Century Gothic" panose="020B0502020202020204" pitchFamily="34" charset="0"/>
                                      </a:rPr>
                                      <m:t>S</m:t>
                                    </m:r>
                                  </m:num>
                                  <m:den>
                                    <m:r>
                                      <m:rPr>
                                        <m:nor/>
                                      </m:rPr>
                                      <a:rPr lang="en-US" b="0" i="0" smtClean="0">
                                        <a:latin typeface="Century Gothic" panose="020B0502020202020204" pitchFamily="34" charset="0"/>
                                      </a:rPr>
                                      <m:t>K</m:t>
                                    </m:r>
                                  </m:den>
                                </m:f>
                              </m:e>
                            </m:d>
                          </m:e>
                        </m:func>
                        <m:r>
                          <m:rPr>
                            <m:nor/>
                          </m:rPr>
                          <a:rPr lang="en-US" b="0" i="0" smtClean="0">
                            <a:latin typeface="Century Gothic" panose="020B0502020202020204" pitchFamily="34" charset="0"/>
                          </a:rPr>
                          <m:t>+</m:t>
                        </m:r>
                        <m:d>
                          <m:dPr>
                            <m:ctrlPr>
                              <a:rPr lang="en-US" b="0" i="1" smtClean="0">
                                <a:latin typeface="Cambria Math"/>
                              </a:rPr>
                            </m:ctrlPr>
                          </m:dPr>
                          <m:e>
                            <m:r>
                              <m:rPr>
                                <m:nor/>
                              </m:rPr>
                              <a:rPr lang="en-US" b="0" i="0" smtClean="0">
                                <a:latin typeface="Century Gothic" panose="020B0502020202020204" pitchFamily="34" charset="0"/>
                              </a:rPr>
                              <m:t>R</m:t>
                            </m:r>
                            <m:r>
                              <m:rPr>
                                <m:nor/>
                              </m:rPr>
                              <a:rPr lang="en-US" b="0" i="0" baseline="-25000" smtClean="0">
                                <a:latin typeface="Century Gothic" panose="020B0502020202020204" pitchFamily="34" charset="0"/>
                              </a:rPr>
                              <m:t>d</m:t>
                            </m:r>
                            <m:r>
                              <m:rPr>
                                <m:nor/>
                              </m:rPr>
                              <a:rPr lang="en-US" b="0" i="0" smtClean="0">
                                <a:latin typeface="Century Gothic" panose="020B0502020202020204" pitchFamily="34" charset="0"/>
                              </a:rPr>
                              <m:t>−</m:t>
                            </m:r>
                            <m:r>
                              <m:rPr>
                                <m:nor/>
                              </m:rPr>
                              <a:rPr lang="en-US" b="0" i="0" smtClean="0">
                                <a:latin typeface="Century Gothic" panose="020B0502020202020204" pitchFamily="34" charset="0"/>
                              </a:rPr>
                              <m:t>Rf</m:t>
                            </m:r>
                            <m:r>
                              <m:rPr>
                                <m:nor/>
                              </m:rPr>
                              <a:rPr lang="en-US" b="0" i="0" smtClean="0">
                                <a:latin typeface="Century Gothic" panose="020B0502020202020204" pitchFamily="34" charset="0"/>
                              </a:rPr>
                              <m:t>+</m:t>
                            </m:r>
                            <m:f>
                              <m:fPr>
                                <m:ctrlPr>
                                  <a:rPr lang="en-US" b="0" i="1" smtClean="0">
                                    <a:latin typeface="Cambria Math"/>
                                  </a:rPr>
                                </m:ctrlPr>
                              </m:fPr>
                              <m:num>
                                <m:r>
                                  <m:rPr>
                                    <m:nor/>
                                  </m:rPr>
                                  <a:rPr lang="en-US" b="0" i="0" smtClean="0">
                                    <a:latin typeface="Century Gothic" panose="020B0502020202020204" pitchFamily="34" charset="0"/>
                                  </a:rPr>
                                  <m:t>1</m:t>
                                </m:r>
                              </m:num>
                              <m:den>
                                <m:r>
                                  <m:rPr>
                                    <m:nor/>
                                  </m:rPr>
                                  <a:rPr lang="en-US" b="0" i="0" smtClean="0">
                                    <a:latin typeface="Century Gothic" panose="020B0502020202020204" pitchFamily="34" charset="0"/>
                                  </a:rPr>
                                  <m:t>2</m:t>
                                </m:r>
                              </m:den>
                            </m:f>
                            <m:r>
                              <m:rPr>
                                <m:nor/>
                              </m:rPr>
                              <a:rPr lang="el-GR" b="0" i="0" smtClean="0">
                                <a:latin typeface="Century Gothic" panose="020B0502020202020204" pitchFamily="34" charset="0"/>
                              </a:rPr>
                              <m:t>σ</m:t>
                            </m:r>
                            <m:r>
                              <m:rPr>
                                <m:nor/>
                              </m:rPr>
                              <a:rPr lang="en-US" b="0" i="0" baseline="30000" smtClean="0">
                                <a:latin typeface="Century Gothic" panose="020B0502020202020204" pitchFamily="34" charset="0"/>
                              </a:rPr>
                              <m:t>2</m:t>
                            </m:r>
                          </m:e>
                        </m:d>
                        <m:r>
                          <m:rPr>
                            <m:nor/>
                          </m:rPr>
                          <a:rPr lang="en-US" b="0" i="0" smtClean="0">
                            <a:latin typeface="Century Gothic" panose="020B0502020202020204" pitchFamily="34" charset="0"/>
                          </a:rPr>
                          <m:t>t</m:t>
                        </m:r>
                        <m:r>
                          <m:rPr>
                            <m:nor/>
                          </m:rPr>
                          <a:rPr lang="en-US" b="0" i="0" smtClean="0">
                            <a:latin typeface="Century Gothic" panose="020B0502020202020204" pitchFamily="34" charset="0"/>
                          </a:rPr>
                          <m:t>]</m:t>
                        </m:r>
                      </m:num>
                      <m:den>
                        <m:r>
                          <m:rPr>
                            <m:nor/>
                          </m:rPr>
                          <a:rPr lang="el-GR" i="0">
                            <a:latin typeface="Century Gothic" panose="020B0502020202020204" pitchFamily="34" charset="0"/>
                          </a:rPr>
                          <m:t>σ</m:t>
                        </m:r>
                        <m:rad>
                          <m:radPr>
                            <m:degHide m:val="on"/>
                            <m:ctrlPr>
                              <a:rPr lang="el-GR" i="1" smtClean="0">
                                <a:latin typeface="Cambria Math"/>
                              </a:rPr>
                            </m:ctrlPr>
                          </m:radPr>
                          <m:deg/>
                          <m:e>
                            <m:r>
                              <m:rPr>
                                <m:nor/>
                              </m:rPr>
                              <a:rPr lang="en-US" b="0" i="0" smtClean="0">
                                <a:latin typeface="Century Gothic" panose="020B0502020202020204" pitchFamily="34" charset="0"/>
                              </a:rPr>
                              <m:t>t</m:t>
                            </m:r>
                          </m:e>
                        </m:rad>
                      </m:den>
                    </m:f>
                  </m:oMath>
                </a14:m>
                <a:endParaRPr lang="en-US" baseline="-25000" dirty="0" smtClean="0">
                  <a:latin typeface="Century Gothic" panose="020B0502020202020204" pitchFamily="34" charset="0"/>
                </a:endParaRPr>
              </a:p>
              <a:p>
                <a:pPr marL="0" indent="0">
                  <a:buNone/>
                </a:pPr>
                <a:r>
                  <a:rPr lang="en-US" baseline="-25000" dirty="0">
                    <a:latin typeface="Century Gothic" panose="020B0502020202020204" pitchFamily="34" charset="0"/>
                  </a:rPr>
                  <a:t>	</a:t>
                </a:r>
                <a:r>
                  <a:rPr lang="en-US" baseline="-25000" dirty="0" smtClean="0">
                    <a:latin typeface="Century Gothic" panose="020B0502020202020204" pitchFamily="34" charset="0"/>
                  </a:rPr>
                  <a:t>		</a:t>
                </a:r>
                <a:r>
                  <a:rPr lang="en-US" dirty="0" smtClean="0">
                    <a:latin typeface="Century Gothic" panose="020B0502020202020204" pitchFamily="34" charset="0"/>
                  </a:rPr>
                  <a:t>d</a:t>
                </a:r>
                <a:r>
                  <a:rPr lang="en-US" baseline="-25000" dirty="0" smtClean="0">
                    <a:latin typeface="Century Gothic" panose="020B0502020202020204" pitchFamily="34" charset="0"/>
                  </a:rPr>
                  <a:t>2 </a:t>
                </a:r>
                <a:r>
                  <a:rPr lang="en-US" dirty="0" smtClean="0">
                    <a:latin typeface="Century Gothic" panose="020B0502020202020204" pitchFamily="34" charset="0"/>
                  </a:rPr>
                  <a:t>= d</a:t>
                </a:r>
                <a:r>
                  <a:rPr lang="en-US" baseline="-25000" dirty="0" smtClean="0">
                    <a:latin typeface="Century Gothic" panose="020B0502020202020204" pitchFamily="34" charset="0"/>
                  </a:rPr>
                  <a:t>1</a:t>
                </a:r>
                <a:r>
                  <a:rPr lang="en-US" dirty="0" smtClean="0">
                    <a:latin typeface="Century Gothic" panose="020B0502020202020204" pitchFamily="34" charset="0"/>
                  </a:rPr>
                  <a:t> - </a:t>
                </a:r>
                <a14:m>
                  <m:oMath xmlns:m="http://schemas.openxmlformats.org/officeDocument/2006/math">
                    <m:r>
                      <m:rPr>
                        <m:nor/>
                      </m:rPr>
                      <a:rPr lang="el-GR">
                        <a:latin typeface="Century Gothic" panose="020B0502020202020204" pitchFamily="34" charset="0"/>
                      </a:rPr>
                      <m:t>σ</m:t>
                    </m:r>
                    <m:rad>
                      <m:radPr>
                        <m:degHide m:val="on"/>
                        <m:ctrlPr>
                          <a:rPr lang="el-GR" i="1">
                            <a:latin typeface="Cambria Math"/>
                          </a:rPr>
                        </m:ctrlPr>
                      </m:radPr>
                      <m:deg/>
                      <m:e>
                        <m:r>
                          <m:rPr>
                            <m:nor/>
                          </m:rPr>
                          <a:rPr lang="en-US">
                            <a:latin typeface="Century Gothic" panose="020B0502020202020204" pitchFamily="34" charset="0"/>
                          </a:rPr>
                          <m:t>t</m:t>
                        </m:r>
                      </m:e>
                    </m:rad>
                  </m:oMath>
                </a14:m>
                <a:endParaRPr lang="en-US" dirty="0" smtClean="0">
                  <a:latin typeface="Century Gothic" panose="020B0502020202020204" pitchFamily="34" charset="0"/>
                </a:endParaRPr>
              </a:p>
              <a:p>
                <a:endParaRPr lang="en-US" dirty="0" smtClean="0"/>
              </a:p>
              <a:p>
                <a:pPr marL="0" indent="0">
                  <a:buNone/>
                </a:pPr>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
                </a:r>
                <a:br>
                  <a:rPr lang="en-US" dirty="0" smtClean="0"/>
                </a:br>
                <a:endParaRPr lang="en-US" dirty="0" smtClean="0"/>
              </a:p>
              <a:p>
                <a:endParaRPr lang="en-US" dirty="0" smtClean="0"/>
              </a:p>
              <a:p>
                <a:endParaRPr lang="en-US" dirty="0"/>
              </a:p>
              <a:p>
                <a:pPr marL="0"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2086967"/>
                <a:ext cx="8305801" cy="4382071"/>
              </a:xfrm>
              <a:blipFill rotWithShape="1">
                <a:blip r:embed="rId2"/>
                <a:stretch>
                  <a:fillRect l="-365" t="-414" r="-1023" b="-147790"/>
                </a:stretch>
              </a:blipFill>
              <a:ln w="28575" cmpd="sng">
                <a:solidFill>
                  <a:srgbClr val="800000"/>
                </a:solidFill>
              </a:ln>
            </p:spPr>
            <p:txBody>
              <a:bodyPr/>
              <a:lstStyle/>
              <a:p>
                <a:r>
                  <a:rPr lang="th-TH">
                    <a:noFill/>
                  </a:rPr>
                  <a:t> </a:t>
                </a:r>
              </a:p>
            </p:txBody>
          </p:sp>
        </mc:Fallback>
      </mc:AlternateContent>
      <p:sp>
        <p:nvSpPr>
          <p:cNvPr id="4" name="Footer Placeholder 3"/>
          <p:cNvSpPr>
            <a:spLocks noGrp="1"/>
          </p:cNvSpPr>
          <p:nvPr>
            <p:ph type="ftr" sz="quarter" idx="11"/>
          </p:nvPr>
        </p:nvSpPr>
        <p:spPr>
          <a:xfrm>
            <a:off x="174812" y="6424590"/>
            <a:ext cx="6007100" cy="365125"/>
          </a:xfrm>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17</a:t>
            </a:fld>
            <a:endParaRPr lang="en-US"/>
          </a:p>
        </p:txBody>
      </p:sp>
      <p:sp>
        <p:nvSpPr>
          <p:cNvPr id="6" name="TextBox 4"/>
          <p:cNvSpPr txBox="1">
            <a:spLocks noChangeArrowheads="1"/>
          </p:cNvSpPr>
          <p:nvPr/>
        </p:nvSpPr>
        <p:spPr bwMode="auto">
          <a:xfrm>
            <a:off x="620059" y="1627609"/>
            <a:ext cx="378982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Hedging using FX option</a:t>
            </a:r>
            <a:endParaRPr lang="en-US" sz="2400" dirty="0">
              <a:solidFill>
                <a:schemeClr val="bg1"/>
              </a:solidFill>
              <a:latin typeface="+mn-lt"/>
            </a:endParaRPr>
          </a:p>
        </p:txBody>
      </p:sp>
    </p:spTree>
    <p:extLst>
      <p:ext uri="{BB962C8B-B14F-4D97-AF65-F5344CB8AC3E}">
        <p14:creationId xmlns:p14="http://schemas.microsoft.com/office/powerpoint/2010/main" val="44347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086967"/>
            <a:ext cx="8305801" cy="4382071"/>
          </a:xfrm>
          <a:ln w="28575" cmpd="sng">
            <a:solidFill>
              <a:srgbClr val="800000"/>
            </a:solidFill>
          </a:ln>
        </p:spPr>
        <p:txBody>
          <a:bodyPr>
            <a:noAutofit/>
          </a:bodyPr>
          <a:lstStyle/>
          <a:p>
            <a:r>
              <a:rPr lang="en-US" sz="1600" dirty="0" err="1"/>
              <a:t>B.Lack</a:t>
            </a:r>
            <a:r>
              <a:rPr lang="en-US" sz="1600" dirty="0"/>
              <a:t> &amp; </a:t>
            </a:r>
            <a:r>
              <a:rPr lang="en-US" sz="1600" dirty="0" err="1"/>
              <a:t>S.Choles</a:t>
            </a:r>
            <a:r>
              <a:rPr lang="en-US" sz="1600" dirty="0"/>
              <a:t> Enterprises of Salem, OR imports French wine. The wine is really rare, so </a:t>
            </a:r>
            <a:r>
              <a:rPr lang="en-US" sz="1600" dirty="0" err="1"/>
              <a:t>B.Lack</a:t>
            </a:r>
            <a:r>
              <a:rPr lang="en-US" sz="1600" dirty="0"/>
              <a:t> &amp; </a:t>
            </a:r>
            <a:r>
              <a:rPr lang="en-US" sz="1600" dirty="0" err="1"/>
              <a:t>S.Choles</a:t>
            </a:r>
            <a:r>
              <a:rPr lang="en-US" sz="1600" dirty="0"/>
              <a:t> have to bid for the wine. On November 2</a:t>
            </a:r>
            <a:r>
              <a:rPr lang="en-US" sz="1600" baseline="30000" dirty="0"/>
              <a:t>nd</a:t>
            </a:r>
            <a:r>
              <a:rPr lang="en-US" sz="1600" dirty="0"/>
              <a:t> </a:t>
            </a:r>
            <a:r>
              <a:rPr lang="en-US" sz="1600" dirty="0" err="1"/>
              <a:t>B.Lack</a:t>
            </a:r>
            <a:r>
              <a:rPr lang="en-US" sz="1600" dirty="0"/>
              <a:t> &amp; </a:t>
            </a:r>
            <a:r>
              <a:rPr lang="en-US" sz="1600" dirty="0" err="1"/>
              <a:t>S.Choles</a:t>
            </a:r>
            <a:r>
              <a:rPr lang="en-US" sz="1600" dirty="0"/>
              <a:t> bids €62,500, but the firm will not know until December 15</a:t>
            </a:r>
            <a:r>
              <a:rPr lang="en-US" sz="1600" baseline="30000" dirty="0"/>
              <a:t>th</a:t>
            </a:r>
            <a:r>
              <a:rPr lang="en-US" sz="1600" dirty="0"/>
              <a:t> whether the bid is accepted or not. Recently the dollar tanked against the euro, so to protect against a further appreciation of the euro, the firm purchases a €62,500 call option. The strike price is 1.2750 $/€ and the option premium is one cent pr. euro. </a:t>
            </a:r>
            <a:endParaRPr lang="en-US" sz="1600" dirty="0" smtClean="0"/>
          </a:p>
          <a:p>
            <a:r>
              <a:rPr lang="en-US" sz="1600" dirty="0" smtClean="0"/>
              <a:t>If </a:t>
            </a:r>
            <a:r>
              <a:rPr lang="en-US" sz="1600" dirty="0"/>
              <a:t>the euro appreciates to 1.3000 $/€, the payment without the option would be $81,250, so </a:t>
            </a:r>
            <a:r>
              <a:rPr lang="en-US" sz="1600" dirty="0" err="1"/>
              <a:t>B.Lack</a:t>
            </a:r>
            <a:r>
              <a:rPr lang="en-US" sz="1600" dirty="0"/>
              <a:t> &amp; </a:t>
            </a:r>
            <a:r>
              <a:rPr lang="en-US" sz="1600" dirty="0" err="1"/>
              <a:t>S.Choles</a:t>
            </a:r>
            <a:r>
              <a:rPr lang="en-US" sz="1600" dirty="0"/>
              <a:t> will exercise the option and purchase the euro for 1.2750, which is a payment of $79,687.5 + premium of $625</a:t>
            </a:r>
          </a:p>
          <a:p>
            <a:r>
              <a:rPr lang="en-US" sz="1600" dirty="0"/>
              <a:t>If the euro depreciates to 1.2000, </a:t>
            </a:r>
            <a:r>
              <a:rPr lang="en-US" sz="1600" dirty="0" err="1"/>
              <a:t>B.Lack</a:t>
            </a:r>
            <a:r>
              <a:rPr lang="en-US" sz="1600" dirty="0"/>
              <a:t> &amp; </a:t>
            </a:r>
            <a:r>
              <a:rPr lang="en-US" sz="1600" dirty="0" err="1"/>
              <a:t>S.Choles</a:t>
            </a:r>
            <a:r>
              <a:rPr lang="en-US" sz="1600" dirty="0"/>
              <a:t> will be better of buying euro on the spot market, so they let the option expire unused. The payment is then $75,000 + premium of $625 </a:t>
            </a:r>
          </a:p>
          <a:p>
            <a:pPr marL="0" indent="0">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0" indent="0">
              <a:buNone/>
            </a:pPr>
            <a:r>
              <a:rPr lang="en-US" sz="1800" dirty="0" smtClean="0"/>
              <a:t/>
            </a:r>
            <a:br>
              <a:rPr lang="en-US" sz="1800" dirty="0" smtClean="0"/>
            </a:br>
            <a:endParaRPr lang="en-US" sz="1800" dirty="0" smtClean="0"/>
          </a:p>
          <a:p>
            <a:endParaRPr lang="en-US" sz="1800" dirty="0" smtClean="0"/>
          </a:p>
          <a:p>
            <a:endParaRPr lang="en-US" sz="1800" dirty="0"/>
          </a:p>
          <a:p>
            <a:pPr marL="0" indent="0">
              <a:buNone/>
            </a:pP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Footer Placeholder 3"/>
          <p:cNvSpPr>
            <a:spLocks noGrp="1"/>
          </p:cNvSpPr>
          <p:nvPr>
            <p:ph type="ftr" sz="quarter" idx="11"/>
          </p:nvPr>
        </p:nvSpPr>
        <p:spPr>
          <a:xfrm>
            <a:off x="174812" y="6424590"/>
            <a:ext cx="6007100" cy="365125"/>
          </a:xfrm>
        </p:spPr>
        <p:txBody>
          <a:bodyPr/>
          <a:lstStyle/>
          <a:p>
            <a:r>
              <a:rPr lang="en-US" dirty="0" smtClean="0"/>
              <a:t>Market Risk, </a:t>
            </a:r>
            <a:r>
              <a:rPr lang="en-US" dirty="0" err="1" smtClean="0"/>
              <a:t>Sirikarn</a:t>
            </a:r>
            <a:r>
              <a:rPr lang="en-US" dirty="0" smtClean="0"/>
              <a:t> </a:t>
            </a:r>
            <a:r>
              <a:rPr lang="en-US" dirty="0" err="1" smtClean="0"/>
              <a:t>Jeanchutima</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18</a:t>
            </a:fld>
            <a:endParaRPr lang="en-US"/>
          </a:p>
        </p:txBody>
      </p:sp>
      <p:sp>
        <p:nvSpPr>
          <p:cNvPr id="6" name="TextBox 4"/>
          <p:cNvSpPr txBox="1">
            <a:spLocks noChangeArrowheads="1"/>
          </p:cNvSpPr>
          <p:nvPr/>
        </p:nvSpPr>
        <p:spPr bwMode="auto">
          <a:xfrm>
            <a:off x="620059" y="1627609"/>
            <a:ext cx="378982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Hedging using FX option</a:t>
            </a:r>
            <a:endParaRPr lang="en-US" sz="2400" dirty="0">
              <a:solidFill>
                <a:schemeClr val="bg1"/>
              </a:solidFill>
              <a:latin typeface="+mn-lt"/>
            </a:endParaRPr>
          </a:p>
        </p:txBody>
      </p:sp>
    </p:spTree>
    <p:extLst>
      <p:ext uri="{BB962C8B-B14F-4D97-AF65-F5344CB8AC3E}">
        <p14:creationId xmlns:p14="http://schemas.microsoft.com/office/powerpoint/2010/main" val="4008239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The characteristic of swap is two counterparties enter OTC (Over the Counter) contract which one of them has an obligation to pay fix/float and another one has to pay fix/float on the same notional amount and the same period.</a:t>
            </a:r>
          </a:p>
          <a:p>
            <a:endParaRPr lang="en-US" sz="1800" dirty="0" smtClean="0"/>
          </a:p>
          <a:p>
            <a:endParaRPr lang="en-US" sz="1800" dirty="0" smtClean="0"/>
          </a:p>
          <a:p>
            <a:endParaRPr lang="en-US" sz="1800" dirty="0" smtClean="0"/>
          </a:p>
          <a:p>
            <a:r>
              <a:rPr lang="en-US" sz="1800" dirty="0" smtClean="0"/>
              <a:t>The most common interest rate used for underlying is “LIBOR”</a:t>
            </a:r>
          </a:p>
          <a:p>
            <a:r>
              <a:rPr lang="en-US" sz="1800" dirty="0" smtClean="0"/>
              <a:t>LIBOR is from “London Interbank Offered Rate” which is the rate  prepared by banks for other banks loan in short term (up to 12 month)</a:t>
            </a:r>
          </a:p>
          <a:p>
            <a:endParaRPr lang="en-US" sz="1800" dirty="0" smtClean="0"/>
          </a:p>
          <a:p>
            <a:endParaRPr lang="en-US" sz="1800" dirty="0" smtClean="0"/>
          </a:p>
          <a:p>
            <a:pPr marL="0" indent="0">
              <a:buNone/>
            </a:pP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19</a:t>
            </a:fld>
            <a:endParaRPr lang="en-US"/>
          </a:p>
        </p:txBody>
      </p:sp>
      <p:sp>
        <p:nvSpPr>
          <p:cNvPr id="6" name="TextBox 4"/>
          <p:cNvSpPr txBox="1">
            <a:spLocks noChangeArrowheads="1"/>
          </p:cNvSpPr>
          <p:nvPr/>
        </p:nvSpPr>
        <p:spPr bwMode="auto">
          <a:xfrm>
            <a:off x="620059" y="1668553"/>
            <a:ext cx="3086101"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Interest Rate Swaps</a:t>
            </a:r>
            <a:endParaRPr lang="en-US" sz="2400" dirty="0">
              <a:solidFill>
                <a:schemeClr val="bg1"/>
              </a:solidFill>
              <a:latin typeface="+mn-lt"/>
            </a:endParaRPr>
          </a:p>
        </p:txBody>
      </p:sp>
      <p:sp>
        <p:nvSpPr>
          <p:cNvPr id="7" name="Rectangle 6"/>
          <p:cNvSpPr/>
          <p:nvPr/>
        </p:nvSpPr>
        <p:spPr>
          <a:xfrm>
            <a:off x="1755306" y="3768442"/>
            <a:ext cx="1930003" cy="70658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Counterparty A</a:t>
            </a:r>
            <a:endParaRPr lang="th-TH" dirty="0">
              <a:solidFill>
                <a:schemeClr val="tx2"/>
              </a:solidFill>
            </a:endParaRPr>
          </a:p>
        </p:txBody>
      </p:sp>
      <p:sp>
        <p:nvSpPr>
          <p:cNvPr id="8" name="Rectangle 7"/>
          <p:cNvSpPr/>
          <p:nvPr/>
        </p:nvSpPr>
        <p:spPr>
          <a:xfrm>
            <a:off x="5216910" y="3768442"/>
            <a:ext cx="1930003" cy="70658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Counterparty </a:t>
            </a:r>
            <a:r>
              <a:rPr lang="en-US" dirty="0" smtClean="0">
                <a:solidFill>
                  <a:schemeClr val="tx2"/>
                </a:solidFill>
              </a:rPr>
              <a:t>B</a:t>
            </a:r>
            <a:endParaRPr lang="th-TH" dirty="0"/>
          </a:p>
        </p:txBody>
      </p:sp>
      <p:cxnSp>
        <p:nvCxnSpPr>
          <p:cNvPr id="10" name="Straight Arrow Connector 9"/>
          <p:cNvCxnSpPr/>
          <p:nvPr/>
        </p:nvCxnSpPr>
        <p:spPr>
          <a:xfrm flipH="1">
            <a:off x="3976255" y="3906987"/>
            <a:ext cx="10252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976255" y="4267205"/>
            <a:ext cx="11222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101988" y="3417337"/>
            <a:ext cx="870751" cy="369332"/>
          </a:xfrm>
          <a:prstGeom prst="rect">
            <a:avLst/>
          </a:prstGeom>
          <a:noFill/>
        </p:spPr>
        <p:txBody>
          <a:bodyPr wrap="none" rtlCol="0">
            <a:spAutoFit/>
          </a:bodyPr>
          <a:lstStyle/>
          <a:p>
            <a:r>
              <a:rPr lang="en-US" dirty="0" smtClean="0"/>
              <a:t>Fix leg</a:t>
            </a:r>
            <a:endParaRPr lang="th-TH" dirty="0"/>
          </a:p>
        </p:txBody>
      </p:sp>
      <p:sp>
        <p:nvSpPr>
          <p:cNvPr id="15" name="TextBox 14"/>
          <p:cNvSpPr txBox="1"/>
          <p:nvPr/>
        </p:nvSpPr>
        <p:spPr>
          <a:xfrm>
            <a:off x="3964130" y="4465727"/>
            <a:ext cx="1146468" cy="369332"/>
          </a:xfrm>
          <a:prstGeom prst="rect">
            <a:avLst/>
          </a:prstGeom>
          <a:noFill/>
        </p:spPr>
        <p:txBody>
          <a:bodyPr wrap="none" rtlCol="0">
            <a:spAutoFit/>
          </a:bodyPr>
          <a:lstStyle/>
          <a:p>
            <a:r>
              <a:rPr lang="en-US" dirty="0" smtClean="0"/>
              <a:t>Float leg</a:t>
            </a:r>
            <a:endParaRPr lang="th-TH" dirty="0"/>
          </a:p>
        </p:txBody>
      </p:sp>
    </p:spTree>
    <p:extLst>
      <p:ext uri="{BB962C8B-B14F-4D97-AF65-F5344CB8AC3E}">
        <p14:creationId xmlns:p14="http://schemas.microsoft.com/office/powerpoint/2010/main" val="2040127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mtClean="0"/>
              <a:t>Agenda	</a:t>
            </a:r>
            <a:endParaRPr lang="th-TH"/>
          </a:p>
        </p:txBody>
      </p:sp>
      <p:sp>
        <p:nvSpPr>
          <p:cNvPr id="7170" name="Content Placeholder 2"/>
          <p:cNvSpPr>
            <a:spLocks noGrp="1"/>
          </p:cNvSpPr>
          <p:nvPr>
            <p:ph idx="1"/>
          </p:nvPr>
        </p:nvSpPr>
        <p:spPr>
          <a:xfrm>
            <a:off x="457199" y="2209800"/>
            <a:ext cx="8365068" cy="3916363"/>
          </a:xfrm>
        </p:spPr>
        <p:txBody>
          <a:bodyPr>
            <a:noAutofit/>
          </a:bodyPr>
          <a:lstStyle/>
          <a:p>
            <a:r>
              <a:rPr lang="en-US" sz="2800" dirty="0" smtClean="0"/>
              <a:t>What is Hedging?</a:t>
            </a:r>
          </a:p>
          <a:p>
            <a:r>
              <a:rPr lang="en-US" sz="2800" dirty="0" smtClean="0"/>
              <a:t>Hedging FX risk</a:t>
            </a:r>
          </a:p>
          <a:p>
            <a:r>
              <a:rPr lang="en-US" sz="2800" dirty="0" smtClean="0"/>
              <a:t>Hedging Equity risk</a:t>
            </a:r>
          </a:p>
          <a:p>
            <a:r>
              <a:rPr lang="en-US" sz="2800" dirty="0" smtClean="0"/>
              <a:t>Hedging IR risk</a:t>
            </a:r>
            <a:endParaRPr lang="en-US" sz="2600" dirty="0" smtClean="0"/>
          </a:p>
          <a:p>
            <a:pPr marL="228600" lvl="1" indent="0">
              <a:buNone/>
            </a:pPr>
            <a:endParaRPr lang="en-US" sz="4600" dirty="0" smtClean="0"/>
          </a:p>
          <a:p>
            <a:endParaRPr lang="en-US" sz="2800" dirty="0" smtClean="0"/>
          </a:p>
          <a:p>
            <a:pPr lvl="1"/>
            <a:endParaRPr lang="en-US" sz="2000" dirty="0" smtClean="0"/>
          </a:p>
          <a:p>
            <a:pPr lvl="1"/>
            <a:endParaRPr lang="th-TH" sz="2400" dirty="0"/>
          </a:p>
        </p:txBody>
      </p:sp>
      <p:sp>
        <p:nvSpPr>
          <p:cNvPr id="3" name="Slide Number Placeholder 2"/>
          <p:cNvSpPr>
            <a:spLocks noGrp="1"/>
          </p:cNvSpPr>
          <p:nvPr>
            <p:ph type="sldNum" sz="quarter" idx="12"/>
          </p:nvPr>
        </p:nvSpPr>
        <p:spPr/>
        <p:txBody>
          <a:bodyPr/>
          <a:lstStyle/>
          <a:p>
            <a:fld id="{0BA16B03-8BC0-5548-AF3E-5E738E3AC4BB}"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Market Risk, Nattanan Bovornsantisuth</a:t>
            </a:r>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3369709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Company A has a loan from a bank at LIBOR rate + 4%. </a:t>
            </a:r>
          </a:p>
          <a:p>
            <a:r>
              <a:rPr lang="en-US" sz="1800" dirty="0" smtClean="0"/>
              <a:t>Company A wants to hedge the fluctuation of Interest rate by enter the Interest Rate Swap by paying the fix rate at 5%</a:t>
            </a:r>
          </a:p>
          <a:p>
            <a:r>
              <a:rPr lang="en-US" sz="1800" dirty="0" smtClean="0"/>
              <a:t>The cash flow of Company A would be </a:t>
            </a:r>
          </a:p>
          <a:p>
            <a:endParaRPr lang="en-US" sz="1800" dirty="0"/>
          </a:p>
          <a:p>
            <a:endParaRPr lang="en-US" sz="1800" dirty="0" smtClean="0"/>
          </a:p>
          <a:p>
            <a:pPr marL="0" indent="0">
              <a:buNone/>
            </a:pPr>
            <a:r>
              <a:rPr lang="en-US" sz="1800" dirty="0" smtClean="0"/>
              <a:t> </a:t>
            </a:r>
          </a:p>
          <a:p>
            <a:endParaRPr lang="en-US" sz="1800" dirty="0" smtClean="0"/>
          </a:p>
          <a:p>
            <a:pPr marL="0" indent="0">
              <a:buNone/>
            </a:pP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20</a:t>
            </a:fld>
            <a:endParaRPr lang="en-US"/>
          </a:p>
        </p:txBody>
      </p:sp>
      <p:sp>
        <p:nvSpPr>
          <p:cNvPr id="6" name="TextBox 4"/>
          <p:cNvSpPr txBox="1">
            <a:spLocks noChangeArrowheads="1"/>
          </p:cNvSpPr>
          <p:nvPr/>
        </p:nvSpPr>
        <p:spPr bwMode="auto">
          <a:xfrm>
            <a:off x="620059" y="1668553"/>
            <a:ext cx="540404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Using Swap to transform the liability</a:t>
            </a:r>
            <a:endParaRPr lang="en-US" sz="2400" dirty="0">
              <a:solidFill>
                <a:schemeClr val="bg1"/>
              </a:solidFill>
              <a:latin typeface="+mn-lt"/>
            </a:endParaRPr>
          </a:p>
        </p:txBody>
      </p:sp>
      <p:cxnSp>
        <p:nvCxnSpPr>
          <p:cNvPr id="11" name="Straight Arrow Connector 10"/>
          <p:cNvCxnSpPr/>
          <p:nvPr/>
        </p:nvCxnSpPr>
        <p:spPr>
          <a:xfrm>
            <a:off x="1108364" y="5084618"/>
            <a:ext cx="702425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911927" y="4682836"/>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895627" y="4682831"/>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823907" y="4682826"/>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849177" y="4696681"/>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846645" y="4682826"/>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858026" y="4696681"/>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911927" y="5084608"/>
            <a:ext cx="0" cy="595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895627" y="5084608"/>
            <a:ext cx="0" cy="401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823907" y="5070743"/>
            <a:ext cx="0" cy="595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849177" y="5098463"/>
            <a:ext cx="0" cy="7758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846645" y="5098463"/>
            <a:ext cx="0" cy="38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858026" y="5098463"/>
            <a:ext cx="0" cy="568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823907" y="4197928"/>
            <a:ext cx="1473480" cy="369332"/>
          </a:xfrm>
          <a:prstGeom prst="rect">
            <a:avLst/>
          </a:prstGeom>
          <a:noFill/>
        </p:spPr>
        <p:txBody>
          <a:bodyPr wrap="none" rtlCol="0">
            <a:spAutoFit/>
          </a:bodyPr>
          <a:lstStyle/>
          <a:p>
            <a:r>
              <a:rPr lang="en-US" dirty="0" smtClean="0"/>
              <a:t>Fix rate : 5%</a:t>
            </a:r>
            <a:endParaRPr lang="th-TH" dirty="0"/>
          </a:p>
        </p:txBody>
      </p:sp>
      <p:sp>
        <p:nvSpPr>
          <p:cNvPr id="36" name="TextBox 35"/>
          <p:cNvSpPr txBox="1"/>
          <p:nvPr/>
        </p:nvSpPr>
        <p:spPr>
          <a:xfrm>
            <a:off x="3084350" y="5915891"/>
            <a:ext cx="2762295" cy="369332"/>
          </a:xfrm>
          <a:prstGeom prst="rect">
            <a:avLst/>
          </a:prstGeom>
          <a:noFill/>
        </p:spPr>
        <p:txBody>
          <a:bodyPr wrap="none" rtlCol="0">
            <a:spAutoFit/>
          </a:bodyPr>
          <a:lstStyle/>
          <a:p>
            <a:r>
              <a:rPr lang="en-US" dirty="0" smtClean="0"/>
              <a:t>Floating rate : Libor+4%</a:t>
            </a:r>
            <a:endParaRPr lang="th-TH" dirty="0"/>
          </a:p>
        </p:txBody>
      </p:sp>
    </p:spTree>
    <p:extLst>
      <p:ext uri="{BB962C8B-B14F-4D97-AF65-F5344CB8AC3E}">
        <p14:creationId xmlns:p14="http://schemas.microsoft.com/office/powerpoint/2010/main" val="995674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Once Company A have invested in Bond for €100 million which provide coupon at 4.7% per annum.</a:t>
            </a:r>
          </a:p>
          <a:p>
            <a:r>
              <a:rPr lang="en-US" sz="1800" dirty="0" smtClean="0"/>
              <a:t>Company A can transform the interest rate to be a floating rate by enter the swap contract.</a:t>
            </a:r>
          </a:p>
          <a:p>
            <a:endParaRPr lang="en-US" sz="1800" dirty="0"/>
          </a:p>
          <a:p>
            <a:endParaRPr lang="en-US" sz="1800" dirty="0" smtClean="0"/>
          </a:p>
          <a:p>
            <a:pPr marL="0" indent="0">
              <a:buNone/>
            </a:pPr>
            <a:r>
              <a:rPr lang="en-US" sz="1800" dirty="0" smtClean="0"/>
              <a:t> </a:t>
            </a:r>
          </a:p>
          <a:p>
            <a:endParaRPr lang="en-US" sz="1800" dirty="0" smtClean="0"/>
          </a:p>
          <a:p>
            <a:pPr marL="0" indent="0">
              <a:buNone/>
            </a:pP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21</a:t>
            </a:fld>
            <a:endParaRPr lang="en-US"/>
          </a:p>
        </p:txBody>
      </p:sp>
      <p:sp>
        <p:nvSpPr>
          <p:cNvPr id="6" name="TextBox 4"/>
          <p:cNvSpPr txBox="1">
            <a:spLocks noChangeArrowheads="1"/>
          </p:cNvSpPr>
          <p:nvPr/>
        </p:nvSpPr>
        <p:spPr bwMode="auto">
          <a:xfrm>
            <a:off x="620059" y="1668553"/>
            <a:ext cx="516519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Using Swap to transform the asset</a:t>
            </a:r>
            <a:endParaRPr lang="en-US" sz="2400" dirty="0">
              <a:solidFill>
                <a:schemeClr val="bg1"/>
              </a:solidFill>
              <a:latin typeface="+mn-lt"/>
            </a:endParaRPr>
          </a:p>
        </p:txBody>
      </p:sp>
      <p:sp>
        <p:nvSpPr>
          <p:cNvPr id="22" name="Rectangle 21"/>
          <p:cNvSpPr/>
          <p:nvPr/>
        </p:nvSpPr>
        <p:spPr>
          <a:xfrm>
            <a:off x="1755306" y="3976267"/>
            <a:ext cx="1930003" cy="70658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Counterparty A</a:t>
            </a:r>
            <a:endParaRPr lang="th-TH" dirty="0">
              <a:solidFill>
                <a:schemeClr val="tx2"/>
              </a:solidFill>
            </a:endParaRPr>
          </a:p>
        </p:txBody>
      </p:sp>
      <p:sp>
        <p:nvSpPr>
          <p:cNvPr id="25" name="Rectangle 24"/>
          <p:cNvSpPr/>
          <p:nvPr/>
        </p:nvSpPr>
        <p:spPr>
          <a:xfrm>
            <a:off x="5216910" y="3976267"/>
            <a:ext cx="1930003" cy="70658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Counterparty </a:t>
            </a:r>
            <a:r>
              <a:rPr lang="en-US" dirty="0" smtClean="0">
                <a:solidFill>
                  <a:schemeClr val="tx2"/>
                </a:solidFill>
              </a:rPr>
              <a:t>B</a:t>
            </a:r>
            <a:endParaRPr lang="th-TH" dirty="0"/>
          </a:p>
        </p:txBody>
      </p:sp>
      <p:cxnSp>
        <p:nvCxnSpPr>
          <p:cNvPr id="27" name="Straight Arrow Connector 26"/>
          <p:cNvCxnSpPr/>
          <p:nvPr/>
        </p:nvCxnSpPr>
        <p:spPr>
          <a:xfrm flipH="1">
            <a:off x="3976255" y="4114812"/>
            <a:ext cx="10252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976255" y="4475030"/>
            <a:ext cx="11222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242650" y="4678120"/>
            <a:ext cx="492443" cy="369332"/>
          </a:xfrm>
          <a:prstGeom prst="rect">
            <a:avLst/>
          </a:prstGeom>
          <a:noFill/>
        </p:spPr>
        <p:txBody>
          <a:bodyPr wrap="none" rtlCol="0">
            <a:spAutoFit/>
          </a:bodyPr>
          <a:lstStyle/>
          <a:p>
            <a:r>
              <a:rPr lang="en-US" dirty="0" smtClean="0"/>
              <a:t>5%</a:t>
            </a:r>
            <a:endParaRPr lang="th-TH" dirty="0"/>
          </a:p>
        </p:txBody>
      </p:sp>
      <p:sp>
        <p:nvSpPr>
          <p:cNvPr id="33" name="TextBox 32"/>
          <p:cNvSpPr txBox="1"/>
          <p:nvPr/>
        </p:nvSpPr>
        <p:spPr>
          <a:xfrm>
            <a:off x="4047886" y="3606935"/>
            <a:ext cx="881973" cy="369332"/>
          </a:xfrm>
          <a:prstGeom prst="rect">
            <a:avLst/>
          </a:prstGeom>
          <a:noFill/>
        </p:spPr>
        <p:txBody>
          <a:bodyPr wrap="none" rtlCol="0">
            <a:spAutoFit/>
          </a:bodyPr>
          <a:lstStyle/>
          <a:p>
            <a:r>
              <a:rPr lang="en-US" dirty="0" smtClean="0"/>
              <a:t>LIBOR </a:t>
            </a:r>
            <a:endParaRPr lang="th-TH" dirty="0"/>
          </a:p>
        </p:txBody>
      </p:sp>
      <p:cxnSp>
        <p:nvCxnSpPr>
          <p:cNvPr id="34" name="Straight Arrow Connector 33"/>
          <p:cNvCxnSpPr/>
          <p:nvPr/>
        </p:nvCxnSpPr>
        <p:spPr>
          <a:xfrm>
            <a:off x="620059" y="4301861"/>
            <a:ext cx="11222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934946" y="3791601"/>
            <a:ext cx="684803" cy="369332"/>
          </a:xfrm>
          <a:prstGeom prst="rect">
            <a:avLst/>
          </a:prstGeom>
          <a:noFill/>
        </p:spPr>
        <p:txBody>
          <a:bodyPr wrap="none" rtlCol="0">
            <a:spAutoFit/>
          </a:bodyPr>
          <a:lstStyle/>
          <a:p>
            <a:r>
              <a:rPr lang="en-US" dirty="0" smtClean="0"/>
              <a:t>4.7%</a:t>
            </a:r>
            <a:endParaRPr lang="th-TH" dirty="0"/>
          </a:p>
        </p:txBody>
      </p:sp>
      <p:cxnSp>
        <p:nvCxnSpPr>
          <p:cNvPr id="38" name="Straight Arrow Connector 37"/>
          <p:cNvCxnSpPr/>
          <p:nvPr/>
        </p:nvCxnSpPr>
        <p:spPr>
          <a:xfrm flipH="1">
            <a:off x="7146913" y="4329570"/>
            <a:ext cx="10252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32395" y="4475030"/>
            <a:ext cx="1651414" cy="369332"/>
          </a:xfrm>
          <a:prstGeom prst="rect">
            <a:avLst/>
          </a:prstGeom>
          <a:noFill/>
        </p:spPr>
        <p:txBody>
          <a:bodyPr wrap="none" rtlCol="0">
            <a:spAutoFit/>
          </a:bodyPr>
          <a:lstStyle/>
          <a:p>
            <a:r>
              <a:rPr lang="en-US" dirty="0" smtClean="0"/>
              <a:t>LIBOR - 0. 2% </a:t>
            </a:r>
            <a:endParaRPr lang="th-TH" dirty="0"/>
          </a:p>
        </p:txBody>
      </p:sp>
      <p:sp>
        <p:nvSpPr>
          <p:cNvPr id="7" name="TextBox 6"/>
          <p:cNvSpPr txBox="1"/>
          <p:nvPr/>
        </p:nvSpPr>
        <p:spPr>
          <a:xfrm>
            <a:off x="886454" y="5311044"/>
            <a:ext cx="3356196" cy="923330"/>
          </a:xfrm>
          <a:prstGeom prst="rect">
            <a:avLst/>
          </a:prstGeom>
          <a:noFill/>
        </p:spPr>
        <p:txBody>
          <a:bodyPr wrap="square" rtlCol="0">
            <a:spAutoFit/>
          </a:bodyPr>
          <a:lstStyle/>
          <a:p>
            <a:r>
              <a:rPr lang="en-US" dirty="0" smtClean="0"/>
              <a:t>Counterparty A will receive interest at LIBOR-0.3% instead of  4.7%</a:t>
            </a:r>
            <a:endParaRPr lang="th-TH" dirty="0"/>
          </a:p>
        </p:txBody>
      </p:sp>
      <p:sp>
        <p:nvSpPr>
          <p:cNvPr id="40" name="TextBox 39"/>
          <p:cNvSpPr txBox="1"/>
          <p:nvPr/>
        </p:nvSpPr>
        <p:spPr>
          <a:xfrm>
            <a:off x="4900298" y="5311044"/>
            <a:ext cx="3356196" cy="923330"/>
          </a:xfrm>
          <a:prstGeom prst="rect">
            <a:avLst/>
          </a:prstGeom>
          <a:noFill/>
        </p:spPr>
        <p:txBody>
          <a:bodyPr wrap="square" rtlCol="0">
            <a:spAutoFit/>
          </a:bodyPr>
          <a:lstStyle/>
          <a:p>
            <a:r>
              <a:rPr lang="en-US" dirty="0" smtClean="0"/>
              <a:t>Counterparty B will receive interest at 4.8% instead of  LIBOR -0.2%</a:t>
            </a:r>
            <a:endParaRPr lang="th-TH" dirty="0"/>
          </a:p>
        </p:txBody>
      </p:sp>
    </p:spTree>
    <p:extLst>
      <p:ext uri="{BB962C8B-B14F-4D97-AF65-F5344CB8AC3E}">
        <p14:creationId xmlns:p14="http://schemas.microsoft.com/office/powerpoint/2010/main" val="2426816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Normally, the characteristic of Currency swap will be the same as IRS swap, but the differences are Currency swap incorporates the exchange of principal amount and interest rate in one currency and other principal amount and interest rate in another currency</a:t>
            </a:r>
          </a:p>
          <a:p>
            <a:endParaRPr lang="en-US" sz="1800" dirty="0" smtClean="0"/>
          </a:p>
          <a:p>
            <a:endParaRPr lang="en-US" sz="1800" dirty="0" smtClean="0"/>
          </a:p>
          <a:p>
            <a:endParaRPr lang="en-US" sz="1800" dirty="0" smtClean="0"/>
          </a:p>
          <a:p>
            <a:r>
              <a:rPr lang="en-US" sz="1800" dirty="0" smtClean="0"/>
              <a:t>It could be fixed for fixed contract, fixed for float contract or float for float contract.</a:t>
            </a:r>
          </a:p>
          <a:p>
            <a:r>
              <a:rPr lang="en-US" sz="1800" dirty="0" smtClean="0"/>
              <a:t>The make use of this product is similar to IRS Swap.</a:t>
            </a:r>
          </a:p>
          <a:p>
            <a:endParaRPr lang="en-US" sz="1800" dirty="0" smtClean="0"/>
          </a:p>
          <a:p>
            <a:pPr marL="0" indent="0">
              <a:buNone/>
            </a:pP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22</a:t>
            </a:fld>
            <a:endParaRPr lang="en-US"/>
          </a:p>
        </p:txBody>
      </p:sp>
      <p:sp>
        <p:nvSpPr>
          <p:cNvPr id="6" name="TextBox 4"/>
          <p:cNvSpPr txBox="1">
            <a:spLocks noChangeArrowheads="1"/>
          </p:cNvSpPr>
          <p:nvPr/>
        </p:nvSpPr>
        <p:spPr bwMode="auto">
          <a:xfrm>
            <a:off x="620059" y="1668553"/>
            <a:ext cx="4406976"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Cross Currency Rate Swaps</a:t>
            </a:r>
            <a:endParaRPr lang="en-US" sz="2400" dirty="0">
              <a:solidFill>
                <a:schemeClr val="bg1"/>
              </a:solidFill>
              <a:latin typeface="+mn-lt"/>
            </a:endParaRPr>
          </a:p>
        </p:txBody>
      </p:sp>
      <p:sp>
        <p:nvSpPr>
          <p:cNvPr id="7" name="Rectangle 6"/>
          <p:cNvSpPr/>
          <p:nvPr/>
        </p:nvSpPr>
        <p:spPr>
          <a:xfrm>
            <a:off x="790304" y="3768442"/>
            <a:ext cx="1930003" cy="70658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Counterparty A</a:t>
            </a:r>
            <a:endParaRPr lang="th-TH" dirty="0">
              <a:solidFill>
                <a:schemeClr val="tx2"/>
              </a:solidFill>
            </a:endParaRPr>
          </a:p>
        </p:txBody>
      </p:sp>
      <p:sp>
        <p:nvSpPr>
          <p:cNvPr id="8" name="Rectangle 7"/>
          <p:cNvSpPr/>
          <p:nvPr/>
        </p:nvSpPr>
        <p:spPr>
          <a:xfrm>
            <a:off x="6326491" y="3786674"/>
            <a:ext cx="1930003" cy="70658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Counterparty </a:t>
            </a:r>
            <a:r>
              <a:rPr lang="en-US" dirty="0" smtClean="0">
                <a:solidFill>
                  <a:schemeClr val="tx2"/>
                </a:solidFill>
              </a:rPr>
              <a:t>B</a:t>
            </a:r>
            <a:endParaRPr lang="th-TH" dirty="0"/>
          </a:p>
        </p:txBody>
      </p:sp>
      <p:cxnSp>
        <p:nvCxnSpPr>
          <p:cNvPr id="10" name="Straight Arrow Connector 9"/>
          <p:cNvCxnSpPr/>
          <p:nvPr/>
        </p:nvCxnSpPr>
        <p:spPr>
          <a:xfrm flipH="1">
            <a:off x="3255819" y="3906987"/>
            <a:ext cx="27709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255819" y="4267205"/>
            <a:ext cx="27709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87889" y="3399110"/>
            <a:ext cx="1133644" cy="369332"/>
          </a:xfrm>
          <a:prstGeom prst="rect">
            <a:avLst/>
          </a:prstGeom>
          <a:noFill/>
        </p:spPr>
        <p:txBody>
          <a:bodyPr wrap="none" rtlCol="0">
            <a:spAutoFit/>
          </a:bodyPr>
          <a:lstStyle/>
          <a:p>
            <a:r>
              <a:rPr lang="en-US" dirty="0" smtClean="0"/>
              <a:t>Dollar  %</a:t>
            </a:r>
            <a:endParaRPr lang="th-TH" dirty="0"/>
          </a:p>
        </p:txBody>
      </p:sp>
      <p:sp>
        <p:nvSpPr>
          <p:cNvPr id="15" name="TextBox 14"/>
          <p:cNvSpPr txBox="1"/>
          <p:nvPr/>
        </p:nvSpPr>
        <p:spPr>
          <a:xfrm>
            <a:off x="3964130" y="4465727"/>
            <a:ext cx="1231427" cy="369332"/>
          </a:xfrm>
          <a:prstGeom prst="rect">
            <a:avLst/>
          </a:prstGeom>
          <a:noFill/>
        </p:spPr>
        <p:txBody>
          <a:bodyPr wrap="none" rtlCol="0">
            <a:spAutoFit/>
          </a:bodyPr>
          <a:lstStyle/>
          <a:p>
            <a:r>
              <a:rPr lang="en-US" dirty="0" smtClean="0"/>
              <a:t>Sterling %</a:t>
            </a:r>
            <a:endParaRPr lang="th-TH" dirty="0"/>
          </a:p>
        </p:txBody>
      </p:sp>
    </p:spTree>
    <p:extLst>
      <p:ext uri="{BB962C8B-B14F-4D97-AF65-F5344CB8AC3E}">
        <p14:creationId xmlns:p14="http://schemas.microsoft.com/office/powerpoint/2010/main" val="46022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a:t>A UK company needs to borrow £50m for three years to build a new factory. With market interest rates lower in the US, it finds it cheaper to raise $75m in the US and then swap into sterling. This swap will allow the company to service the interest payments on the loan in sterling, before swapping the principal back so that it can be repaid at the maturity of the loan in three years time</a:t>
            </a:r>
            <a:r>
              <a:rPr lang="en-US" sz="1800" dirty="0" smtClean="0"/>
              <a:t>.</a:t>
            </a:r>
          </a:p>
          <a:p>
            <a:endParaRPr lang="en-US" sz="1800" dirty="0"/>
          </a:p>
          <a:p>
            <a:endParaRPr lang="en-US" sz="1800" dirty="0" smtClean="0"/>
          </a:p>
          <a:p>
            <a:endParaRPr lang="en-US" sz="1800" dirty="0" smtClean="0"/>
          </a:p>
          <a:p>
            <a:endParaRPr lang="en-US" sz="1800" dirty="0" smtClean="0"/>
          </a:p>
          <a:p>
            <a:endParaRPr lang="en-US" sz="1800" dirty="0" smtClean="0"/>
          </a:p>
          <a:p>
            <a:endParaRPr lang="en-US" sz="1800" dirty="0" smtClean="0"/>
          </a:p>
          <a:p>
            <a:pPr marL="0" indent="0">
              <a:buNone/>
            </a:pP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23</a:t>
            </a:fld>
            <a:endParaRPr lang="en-US"/>
          </a:p>
        </p:txBody>
      </p:sp>
      <p:sp>
        <p:nvSpPr>
          <p:cNvPr id="6" name="TextBox 4"/>
          <p:cNvSpPr txBox="1">
            <a:spLocks noChangeArrowheads="1"/>
          </p:cNvSpPr>
          <p:nvPr/>
        </p:nvSpPr>
        <p:spPr bwMode="auto">
          <a:xfrm>
            <a:off x="620059" y="1668553"/>
            <a:ext cx="4406976"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Cross Currency Rate Swaps</a:t>
            </a:r>
            <a:endParaRPr lang="en-US" sz="2400" dirty="0">
              <a:solidFill>
                <a:schemeClr val="bg1"/>
              </a:solidFill>
              <a:latin typeface="+mn-lt"/>
            </a:endParaRPr>
          </a:p>
        </p:txBody>
      </p:sp>
      <p:cxnSp>
        <p:nvCxnSpPr>
          <p:cNvPr id="13" name="Straight Arrow Connector 12"/>
          <p:cNvCxnSpPr/>
          <p:nvPr/>
        </p:nvCxnSpPr>
        <p:spPr>
          <a:xfrm>
            <a:off x="1108364" y="5084618"/>
            <a:ext cx="702425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895627" y="4682831"/>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823907" y="4682826"/>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849177" y="4696681"/>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846645" y="4682826"/>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858026" y="4696681"/>
            <a:ext cx="0" cy="401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911927" y="5084608"/>
            <a:ext cx="0" cy="595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895627" y="5084608"/>
            <a:ext cx="0" cy="401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823907" y="5070743"/>
            <a:ext cx="0" cy="595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849177" y="5098463"/>
            <a:ext cx="0" cy="7758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846645" y="5098463"/>
            <a:ext cx="0" cy="38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858026" y="5098463"/>
            <a:ext cx="0" cy="568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90899" y="5875405"/>
            <a:ext cx="2255746" cy="369332"/>
          </a:xfrm>
          <a:prstGeom prst="rect">
            <a:avLst/>
          </a:prstGeom>
          <a:noFill/>
        </p:spPr>
        <p:txBody>
          <a:bodyPr wrap="none" rtlCol="0">
            <a:spAutoFit/>
          </a:bodyPr>
          <a:lstStyle/>
          <a:p>
            <a:r>
              <a:rPr lang="en-US" dirty="0" smtClean="0"/>
              <a:t>Floating rate : GBP</a:t>
            </a:r>
            <a:endParaRPr lang="th-TH" dirty="0"/>
          </a:p>
        </p:txBody>
      </p:sp>
      <p:sp>
        <p:nvSpPr>
          <p:cNvPr id="41" name="TextBox 40"/>
          <p:cNvSpPr txBox="1"/>
          <p:nvPr/>
        </p:nvSpPr>
        <p:spPr>
          <a:xfrm>
            <a:off x="3560442" y="4170264"/>
            <a:ext cx="2286203" cy="369332"/>
          </a:xfrm>
          <a:prstGeom prst="rect">
            <a:avLst/>
          </a:prstGeom>
          <a:noFill/>
        </p:spPr>
        <p:txBody>
          <a:bodyPr wrap="none" rtlCol="0">
            <a:spAutoFit/>
          </a:bodyPr>
          <a:lstStyle/>
          <a:p>
            <a:r>
              <a:rPr lang="en-US" dirty="0" smtClean="0"/>
              <a:t>Floating rate : USD </a:t>
            </a:r>
            <a:endParaRPr lang="th-TH" dirty="0"/>
          </a:p>
        </p:txBody>
      </p:sp>
      <p:cxnSp>
        <p:nvCxnSpPr>
          <p:cNvPr id="42" name="Straight Arrow Connector 41"/>
          <p:cNvCxnSpPr/>
          <p:nvPr/>
        </p:nvCxnSpPr>
        <p:spPr>
          <a:xfrm>
            <a:off x="1906154" y="4354930"/>
            <a:ext cx="0" cy="595756"/>
          </a:xfrm>
          <a:prstGeom prst="straightConnector1">
            <a:avLst/>
          </a:prstGeom>
          <a:ln>
            <a:tailEnd type="arrow"/>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576127" y="5090386"/>
            <a:ext cx="0" cy="595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570354" y="4360708"/>
            <a:ext cx="0" cy="595756"/>
          </a:xfrm>
          <a:prstGeom prst="straightConnector1">
            <a:avLst/>
          </a:prstGeom>
          <a:ln>
            <a:tailEnd type="arrow"/>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098080" y="5874327"/>
            <a:ext cx="1680268" cy="369332"/>
          </a:xfrm>
          <a:prstGeom prst="rect">
            <a:avLst/>
          </a:prstGeom>
          <a:noFill/>
        </p:spPr>
        <p:txBody>
          <a:bodyPr wrap="none" rtlCol="0">
            <a:spAutoFit/>
          </a:bodyPr>
          <a:lstStyle/>
          <a:p>
            <a:r>
              <a:rPr lang="en-US" dirty="0" smtClean="0"/>
              <a:t>Pay: $75 USD</a:t>
            </a:r>
            <a:endParaRPr lang="th-TH" dirty="0"/>
          </a:p>
        </p:txBody>
      </p:sp>
      <p:sp>
        <p:nvSpPr>
          <p:cNvPr id="46" name="TextBox 45"/>
          <p:cNvSpPr txBox="1"/>
          <p:nvPr/>
        </p:nvSpPr>
        <p:spPr>
          <a:xfrm>
            <a:off x="6439437" y="3985598"/>
            <a:ext cx="2337499" cy="369332"/>
          </a:xfrm>
          <a:prstGeom prst="rect">
            <a:avLst/>
          </a:prstGeom>
          <a:noFill/>
        </p:spPr>
        <p:txBody>
          <a:bodyPr wrap="none" rtlCol="0">
            <a:spAutoFit/>
          </a:bodyPr>
          <a:lstStyle/>
          <a:p>
            <a:r>
              <a:rPr lang="en-US" dirty="0" smtClean="0"/>
              <a:t>Received: $75 USD</a:t>
            </a:r>
            <a:endParaRPr lang="th-TH" dirty="0"/>
          </a:p>
        </p:txBody>
      </p:sp>
      <p:sp>
        <p:nvSpPr>
          <p:cNvPr id="47" name="TextBox 46"/>
          <p:cNvSpPr txBox="1"/>
          <p:nvPr/>
        </p:nvSpPr>
        <p:spPr>
          <a:xfrm>
            <a:off x="769464" y="4012092"/>
            <a:ext cx="2307042" cy="369332"/>
          </a:xfrm>
          <a:prstGeom prst="rect">
            <a:avLst/>
          </a:prstGeom>
          <a:noFill/>
        </p:spPr>
        <p:txBody>
          <a:bodyPr wrap="none" rtlCol="0">
            <a:spAutoFit/>
          </a:bodyPr>
          <a:lstStyle/>
          <a:p>
            <a:r>
              <a:rPr lang="en-US" dirty="0" smtClean="0"/>
              <a:t>Received: £50 GBP</a:t>
            </a:r>
            <a:endParaRPr lang="th-TH" dirty="0"/>
          </a:p>
        </p:txBody>
      </p:sp>
      <p:sp>
        <p:nvSpPr>
          <p:cNvPr id="48" name="TextBox 47"/>
          <p:cNvSpPr txBox="1"/>
          <p:nvPr/>
        </p:nvSpPr>
        <p:spPr>
          <a:xfrm>
            <a:off x="6713388" y="5881178"/>
            <a:ext cx="1713931" cy="369332"/>
          </a:xfrm>
          <a:prstGeom prst="rect">
            <a:avLst/>
          </a:prstGeom>
          <a:noFill/>
        </p:spPr>
        <p:txBody>
          <a:bodyPr wrap="none" rtlCol="0">
            <a:spAutoFit/>
          </a:bodyPr>
          <a:lstStyle/>
          <a:p>
            <a:r>
              <a:rPr lang="en-US" dirty="0" smtClean="0"/>
              <a:t>Pay: £50 GBP</a:t>
            </a:r>
            <a:endParaRPr lang="th-TH" dirty="0"/>
          </a:p>
        </p:txBody>
      </p:sp>
    </p:spTree>
    <p:extLst>
      <p:ext uri="{BB962C8B-B14F-4D97-AF65-F5344CB8AC3E}">
        <p14:creationId xmlns:p14="http://schemas.microsoft.com/office/powerpoint/2010/main" val="429069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The principal amount of the contract might not be able to exchange before the maturity. In order to valuation of swap, we assume that we take long position of fix rate and take short position of floating rate and vice versa.</a:t>
            </a:r>
          </a:p>
          <a:p>
            <a:r>
              <a:rPr lang="en-US" sz="1800" dirty="0" smtClean="0"/>
              <a:t>The formula will be</a:t>
            </a:r>
          </a:p>
          <a:p>
            <a:pPr marL="0" indent="0" algn="ctr">
              <a:buNone/>
            </a:pPr>
            <a:r>
              <a:rPr lang="en-US" sz="1800" dirty="0" err="1" smtClean="0"/>
              <a:t>V</a:t>
            </a:r>
            <a:r>
              <a:rPr lang="en-US" sz="1800" baseline="-25000" dirty="0" err="1" smtClean="0"/>
              <a:t>swap</a:t>
            </a:r>
            <a:r>
              <a:rPr lang="en-US" sz="1800" dirty="0" smtClean="0"/>
              <a:t> = </a:t>
            </a:r>
            <a:r>
              <a:rPr lang="en-US" sz="1800" dirty="0" err="1" smtClean="0"/>
              <a:t>B</a:t>
            </a:r>
            <a:r>
              <a:rPr lang="en-US" sz="1800" baseline="-25000" dirty="0" err="1" smtClean="0"/>
              <a:t>fix</a:t>
            </a:r>
            <a:r>
              <a:rPr lang="en-US" sz="1800" dirty="0" smtClean="0"/>
              <a:t> - </a:t>
            </a:r>
            <a:r>
              <a:rPr lang="en-US" sz="1800" dirty="0" err="1" smtClean="0"/>
              <a:t>B</a:t>
            </a:r>
            <a:r>
              <a:rPr lang="en-US" sz="1800" baseline="-25000" dirty="0" err="1" smtClean="0"/>
              <a:t>float</a:t>
            </a:r>
            <a:endParaRPr lang="en-US" sz="1800" baseline="-25000" dirty="0" smtClean="0"/>
          </a:p>
          <a:p>
            <a:pPr marL="0" indent="0">
              <a:buNone/>
            </a:pPr>
            <a:r>
              <a:rPr lang="en-US" sz="1800" dirty="0" smtClean="0"/>
              <a:t>Denoted</a:t>
            </a:r>
          </a:p>
          <a:p>
            <a:pPr marL="0" indent="0">
              <a:buNone/>
            </a:pPr>
            <a:r>
              <a:rPr lang="en-US" sz="1800" dirty="0"/>
              <a:t>	</a:t>
            </a:r>
            <a:r>
              <a:rPr lang="en-US" sz="1800" dirty="0" err="1" smtClean="0"/>
              <a:t>V</a:t>
            </a:r>
            <a:r>
              <a:rPr lang="en-US" sz="1800" baseline="-25000" dirty="0" err="1" smtClean="0"/>
              <a:t>swap</a:t>
            </a:r>
            <a:r>
              <a:rPr lang="en-US" sz="1800" dirty="0" smtClean="0"/>
              <a:t> = Value of swap contract</a:t>
            </a:r>
          </a:p>
          <a:p>
            <a:pPr marL="0" indent="0">
              <a:buNone/>
            </a:pPr>
            <a:r>
              <a:rPr lang="en-US" sz="1800" dirty="0"/>
              <a:t> </a:t>
            </a:r>
            <a:r>
              <a:rPr lang="en-US" sz="1800" dirty="0" smtClean="0"/>
              <a:t>              </a:t>
            </a:r>
            <a:r>
              <a:rPr lang="en-US" sz="1800" dirty="0" err="1" smtClean="0"/>
              <a:t>B</a:t>
            </a:r>
            <a:r>
              <a:rPr lang="en-US" sz="1800" baseline="-25000" dirty="0" err="1" smtClean="0"/>
              <a:t>fix</a:t>
            </a:r>
            <a:r>
              <a:rPr lang="en-US" sz="1800" dirty="0" smtClean="0"/>
              <a:t>     = Valuation by bond pricing of fix leg</a:t>
            </a:r>
          </a:p>
          <a:p>
            <a:pPr marL="0" indent="0">
              <a:buNone/>
            </a:pPr>
            <a:r>
              <a:rPr lang="en-US" sz="1800" dirty="0"/>
              <a:t>	</a:t>
            </a:r>
            <a:r>
              <a:rPr lang="en-US" sz="1400" dirty="0"/>
              <a:t> </a:t>
            </a:r>
            <a:r>
              <a:rPr lang="en-US" sz="1800" dirty="0" err="1" smtClean="0"/>
              <a:t>B</a:t>
            </a:r>
            <a:r>
              <a:rPr lang="en-US" sz="1800" baseline="-25000" dirty="0" err="1" smtClean="0"/>
              <a:t>float</a:t>
            </a:r>
            <a:r>
              <a:rPr lang="en-US" sz="1800" dirty="0" smtClean="0"/>
              <a:t>  </a:t>
            </a:r>
            <a:r>
              <a:rPr lang="en-US" sz="1800" dirty="0"/>
              <a:t>= Valuation by bond pricing of f</a:t>
            </a:r>
            <a:r>
              <a:rPr lang="en-US" sz="1800" dirty="0" smtClean="0"/>
              <a:t>loat leg</a:t>
            </a: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24</a:t>
            </a:fld>
            <a:endParaRPr lang="en-US"/>
          </a:p>
        </p:txBody>
      </p:sp>
      <p:sp>
        <p:nvSpPr>
          <p:cNvPr id="6" name="TextBox 4"/>
          <p:cNvSpPr txBox="1">
            <a:spLocks noChangeArrowheads="1"/>
          </p:cNvSpPr>
          <p:nvPr/>
        </p:nvSpPr>
        <p:spPr bwMode="auto">
          <a:xfrm>
            <a:off x="620059" y="1668553"/>
            <a:ext cx="539442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Valuation of Swap: Bond Valuation</a:t>
            </a:r>
            <a:endParaRPr lang="en-US" sz="2400" dirty="0">
              <a:solidFill>
                <a:schemeClr val="bg1"/>
              </a:solidFill>
              <a:latin typeface="+mn-lt"/>
            </a:endParaRPr>
          </a:p>
        </p:txBody>
      </p:sp>
    </p:spTree>
    <p:extLst>
      <p:ext uri="{BB962C8B-B14F-4D97-AF65-F5344CB8AC3E}">
        <p14:creationId xmlns:p14="http://schemas.microsoft.com/office/powerpoint/2010/main" val="2478319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For example, a three-year IRS contract which notional amount is equal to $100 million has the characteristic of fixed rate 4.0% against 6-month LIBOR </a:t>
            </a:r>
            <a:r>
              <a:rPr lang="en-US" sz="1800" dirty="0" smtClean="0"/>
              <a:t>rate plus 20 bps. </a:t>
            </a:r>
            <a:r>
              <a:rPr lang="en-US" sz="1800" dirty="0" smtClean="0"/>
              <a:t>The residual maturity of this contract is 1.25 years (15 months). The LIBOR rates matured in </a:t>
            </a:r>
            <a:r>
              <a:rPr lang="en-US" sz="1800" dirty="0" smtClean="0"/>
              <a:t>6 </a:t>
            </a:r>
            <a:r>
              <a:rPr lang="en-US" sz="1800" dirty="0" smtClean="0"/>
              <a:t>months, </a:t>
            </a:r>
            <a:r>
              <a:rPr lang="en-US" sz="1800" dirty="0" smtClean="0"/>
              <a:t>12 </a:t>
            </a:r>
            <a:r>
              <a:rPr lang="en-US" sz="1800" dirty="0" smtClean="0"/>
              <a:t>months, and </a:t>
            </a:r>
            <a:r>
              <a:rPr lang="en-US" sz="1800" dirty="0" smtClean="0"/>
              <a:t>18 </a:t>
            </a:r>
            <a:r>
              <a:rPr lang="en-US" sz="1800" dirty="0" smtClean="0"/>
              <a:t>months are  </a:t>
            </a:r>
            <a:r>
              <a:rPr lang="en-US" sz="1800" dirty="0" smtClean="0"/>
              <a:t>10%, </a:t>
            </a:r>
            <a:r>
              <a:rPr lang="en-US" sz="1800" dirty="0" smtClean="0"/>
              <a:t>10.5%,11% respectively. The rate of 6-month </a:t>
            </a:r>
            <a:r>
              <a:rPr lang="en-US" sz="1800" dirty="0" smtClean="0"/>
              <a:t>LIBOR plus 20 bps </a:t>
            </a:r>
            <a:r>
              <a:rPr lang="en-US" sz="1800" dirty="0" smtClean="0"/>
              <a:t>at the last payment is 10.2%</a:t>
            </a:r>
            <a:endParaRPr lang="en-US" sz="1800" dirty="0"/>
          </a:p>
          <a:p>
            <a:endParaRPr lang="en-US" sz="1800" dirty="0" smtClean="0"/>
          </a:p>
          <a:p>
            <a:endParaRPr lang="en-US" sz="1800" dirty="0"/>
          </a:p>
          <a:p>
            <a:endParaRPr lang="en-US" sz="1800" dirty="0" smtClean="0"/>
          </a:p>
          <a:p>
            <a:endParaRPr lang="en-US" sz="1800" dirty="0"/>
          </a:p>
          <a:p>
            <a:r>
              <a:rPr lang="en-US" sz="1800" dirty="0" smtClean="0"/>
              <a:t>Therefore, the value of swap is </a:t>
            </a:r>
            <a:r>
              <a:rPr lang="en-US" sz="1800" dirty="0" smtClean="0">
                <a:solidFill>
                  <a:schemeClr val="dk1"/>
                </a:solidFill>
              </a:rPr>
              <a:t>95.587</a:t>
            </a:r>
            <a:r>
              <a:rPr lang="en-US" sz="1800" dirty="0" smtClean="0"/>
              <a:t> – </a:t>
            </a:r>
            <a:r>
              <a:rPr lang="en-US" sz="1800" dirty="0" smtClean="0">
                <a:solidFill>
                  <a:schemeClr val="dk1"/>
                </a:solidFill>
              </a:rPr>
              <a:t>99.974 </a:t>
            </a:r>
            <a:r>
              <a:rPr lang="en-US" sz="1800" dirty="0" smtClean="0"/>
              <a:t>= -4.38705</a:t>
            </a: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25</a:t>
            </a:fld>
            <a:endParaRPr lang="en-US"/>
          </a:p>
        </p:txBody>
      </p:sp>
      <p:sp>
        <p:nvSpPr>
          <p:cNvPr id="6" name="TextBox 4"/>
          <p:cNvSpPr txBox="1">
            <a:spLocks noChangeArrowheads="1"/>
          </p:cNvSpPr>
          <p:nvPr/>
        </p:nvSpPr>
        <p:spPr bwMode="auto">
          <a:xfrm>
            <a:off x="620059" y="1668553"/>
            <a:ext cx="292259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Valuation of Swap</a:t>
            </a:r>
            <a:endParaRPr lang="en-US" sz="2400"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045425464"/>
              </p:ext>
            </p:extLst>
          </p:nvPr>
        </p:nvGraphicFramePr>
        <p:xfrm>
          <a:off x="748142" y="4015509"/>
          <a:ext cx="7786260" cy="1854200"/>
        </p:xfrm>
        <a:graphic>
          <a:graphicData uri="http://schemas.openxmlformats.org/drawingml/2006/table">
            <a:tbl>
              <a:tblPr firstRow="1" bandRow="1">
                <a:tableStyleId>{5C22544A-7EE6-4342-B048-85BDC9FD1C3A}</a:tableStyleId>
              </a:tblPr>
              <a:tblGrid>
                <a:gridCol w="1399313"/>
                <a:gridCol w="1316181"/>
                <a:gridCol w="1177636"/>
                <a:gridCol w="1297710"/>
                <a:gridCol w="1297710"/>
                <a:gridCol w="1297710"/>
              </a:tblGrid>
              <a:tr h="370840">
                <a:tc>
                  <a:txBody>
                    <a:bodyPr/>
                    <a:lstStyle/>
                    <a:p>
                      <a:r>
                        <a:rPr lang="en-US" dirty="0" smtClean="0"/>
                        <a:t>Time</a:t>
                      </a:r>
                      <a:endParaRPr lang="th-TH" dirty="0"/>
                    </a:p>
                  </a:txBody>
                  <a:tcPr/>
                </a:tc>
                <a:tc>
                  <a:txBody>
                    <a:bodyPr/>
                    <a:lstStyle/>
                    <a:p>
                      <a:r>
                        <a:rPr lang="en-US" dirty="0" err="1" smtClean="0"/>
                        <a:t>B</a:t>
                      </a:r>
                      <a:r>
                        <a:rPr lang="en-US" baseline="-25000" dirty="0" err="1" smtClean="0"/>
                        <a:t>fix</a:t>
                      </a:r>
                      <a:endParaRPr lang="th-TH" baseline="-25000" dirty="0"/>
                    </a:p>
                  </a:txBody>
                  <a:tcPr/>
                </a:tc>
                <a:tc>
                  <a:txBody>
                    <a:bodyPr/>
                    <a:lstStyle/>
                    <a:p>
                      <a:r>
                        <a:rPr lang="en-US" dirty="0" err="1" smtClean="0"/>
                        <a:t>B</a:t>
                      </a:r>
                      <a:r>
                        <a:rPr lang="en-US" baseline="-25000" dirty="0" err="1" smtClean="0"/>
                        <a:t>float</a:t>
                      </a:r>
                      <a:endParaRPr lang="th-TH" baseline="-25000" dirty="0"/>
                    </a:p>
                  </a:txBody>
                  <a:tcPr/>
                </a:tc>
                <a:tc>
                  <a:txBody>
                    <a:bodyPr/>
                    <a:lstStyle/>
                    <a:p>
                      <a:r>
                        <a:rPr lang="en-US" dirty="0" smtClean="0"/>
                        <a:t>DF</a:t>
                      </a:r>
                      <a:endParaRPr lang="th-TH" dirty="0"/>
                    </a:p>
                  </a:txBody>
                  <a:tcPr/>
                </a:tc>
                <a:tc>
                  <a:txBody>
                    <a:bodyPr/>
                    <a:lstStyle/>
                    <a:p>
                      <a:r>
                        <a:rPr lang="en-US" dirty="0" smtClean="0"/>
                        <a:t>PV</a:t>
                      </a:r>
                      <a:r>
                        <a:rPr lang="en-US" baseline="0" dirty="0" smtClean="0"/>
                        <a:t> of </a:t>
                      </a:r>
                      <a:r>
                        <a:rPr lang="en-US" baseline="0" dirty="0" err="1" smtClean="0"/>
                        <a:t>B</a:t>
                      </a:r>
                      <a:r>
                        <a:rPr lang="en-US" baseline="-25000" dirty="0" err="1" smtClean="0"/>
                        <a:t>fix</a:t>
                      </a:r>
                      <a:endParaRPr lang="th-TH" baseline="-25000" dirty="0"/>
                    </a:p>
                  </a:txBody>
                  <a:tcPr/>
                </a:tc>
                <a:tc>
                  <a:txBody>
                    <a:bodyPr/>
                    <a:lstStyle/>
                    <a:p>
                      <a:r>
                        <a:rPr lang="en-US" dirty="0" smtClean="0"/>
                        <a:t>PV</a:t>
                      </a:r>
                      <a:r>
                        <a:rPr lang="en-US" baseline="0" dirty="0" smtClean="0"/>
                        <a:t> of </a:t>
                      </a:r>
                      <a:r>
                        <a:rPr lang="en-US" baseline="0" dirty="0" err="1" smtClean="0"/>
                        <a:t>B</a:t>
                      </a:r>
                      <a:r>
                        <a:rPr lang="en-US" baseline="-25000" dirty="0" err="1" smtClean="0"/>
                        <a:t>float</a:t>
                      </a:r>
                      <a:endParaRPr lang="th-TH" baseline="-25000" dirty="0"/>
                    </a:p>
                  </a:txBody>
                  <a:tcPr/>
                </a:tc>
              </a:tr>
              <a:tr h="370840">
                <a:tc>
                  <a:txBody>
                    <a:bodyPr/>
                    <a:lstStyle/>
                    <a:p>
                      <a:r>
                        <a:rPr lang="en-US" dirty="0" smtClean="0"/>
                        <a:t>6 </a:t>
                      </a:r>
                      <a:r>
                        <a:rPr lang="en-US" dirty="0" smtClean="0"/>
                        <a:t>months</a:t>
                      </a:r>
                      <a:endParaRPr lang="th-TH" dirty="0"/>
                    </a:p>
                  </a:txBody>
                  <a:tcPr/>
                </a:tc>
                <a:tc>
                  <a:txBody>
                    <a:bodyPr/>
                    <a:lstStyle/>
                    <a:p>
                      <a:pPr algn="ctr"/>
                      <a:r>
                        <a:rPr lang="en-US" sz="1800" kern="1200" dirty="0" smtClean="0">
                          <a:solidFill>
                            <a:schemeClr val="dk1"/>
                          </a:solidFill>
                          <a:latin typeface="+mn-lt"/>
                          <a:ea typeface="+mn-ea"/>
                          <a:cs typeface="+mn-cs"/>
                        </a:rPr>
                        <a:t>4.0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105.10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0.9512</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3.805</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99.974</a:t>
                      </a:r>
                      <a:endParaRPr lang="th-TH"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 </a:t>
                      </a:r>
                      <a:r>
                        <a:rPr lang="en-US" dirty="0" smtClean="0"/>
                        <a:t>months</a:t>
                      </a:r>
                      <a:endParaRPr lang="th-TH" dirty="0" smtClean="0"/>
                    </a:p>
                  </a:txBody>
                  <a:tcPr/>
                </a:tc>
                <a:tc>
                  <a:txBody>
                    <a:bodyPr/>
                    <a:lstStyle/>
                    <a:p>
                      <a:pPr algn="ctr"/>
                      <a:r>
                        <a:rPr lang="en-US" sz="1800" kern="1200" dirty="0" smtClean="0">
                          <a:solidFill>
                            <a:schemeClr val="dk1"/>
                          </a:solidFill>
                          <a:latin typeface="+mn-lt"/>
                          <a:ea typeface="+mn-ea"/>
                          <a:cs typeface="+mn-cs"/>
                        </a:rPr>
                        <a:t>4.0</a:t>
                      </a: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0.9003</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3.601</a:t>
                      </a: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 </a:t>
                      </a:r>
                      <a:r>
                        <a:rPr lang="en-US" dirty="0" smtClean="0"/>
                        <a:t>months</a:t>
                      </a:r>
                      <a:endParaRPr lang="th-TH" dirty="0" smtClean="0"/>
                    </a:p>
                  </a:txBody>
                  <a:tcPr/>
                </a:tc>
                <a:tc>
                  <a:txBody>
                    <a:bodyPr/>
                    <a:lstStyle/>
                    <a:p>
                      <a:pPr algn="ctr"/>
                      <a:r>
                        <a:rPr lang="en-US" sz="1800" kern="1200" dirty="0" smtClean="0">
                          <a:solidFill>
                            <a:schemeClr val="dk1"/>
                          </a:solidFill>
                          <a:latin typeface="+mn-lt"/>
                          <a:ea typeface="+mn-ea"/>
                          <a:cs typeface="+mn-cs"/>
                        </a:rPr>
                        <a:t>104.0</a:t>
                      </a: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0.8478</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88.181</a:t>
                      </a: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Total</a:t>
                      </a:r>
                      <a:endParaRPr lang="th-TH" b="1" dirty="0" smtClean="0"/>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95.587</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99.974</a:t>
                      </a:r>
                      <a:endParaRPr lang="th-TH" sz="1800" kern="1200" dirty="0">
                        <a:solidFill>
                          <a:schemeClr val="dk1"/>
                        </a:solidFill>
                        <a:latin typeface="+mn-lt"/>
                        <a:ea typeface="+mn-ea"/>
                        <a:cs typeface="+mn-cs"/>
                      </a:endParaRPr>
                    </a:p>
                  </a:txBody>
                  <a:tcPr/>
                </a:tc>
              </a:tr>
            </a:tbl>
          </a:graphicData>
        </a:graphic>
      </p:graphicFrame>
      <mc:AlternateContent xmlns:mc="http://schemas.openxmlformats.org/markup-compatibility/2006">
        <mc:Choice xmlns:a14="http://schemas.microsoft.com/office/drawing/2010/main" Requires="a14">
          <p:sp>
            <p:nvSpPr>
              <p:cNvPr id="8" name="Rectangle 7"/>
              <p:cNvSpPr/>
              <p:nvPr/>
            </p:nvSpPr>
            <p:spPr>
              <a:xfrm>
                <a:off x="3228109" y="3588327"/>
                <a:ext cx="1533745" cy="665018"/>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m:rPr>
                              <m:nor/>
                            </m:rPr>
                            <a:rPr lang="en-US" b="0" i="0" smtClean="0">
                              <a:latin typeface="Century Gothic" panose="020B0502020202020204" pitchFamily="34" charset="0"/>
                            </a:rPr>
                            <m:t>e</m:t>
                          </m:r>
                        </m:e>
                        <m:sup>
                          <m:r>
                            <m:rPr>
                              <m:nor/>
                            </m:rPr>
                            <a:rPr lang="en-US" b="0" i="0" smtClean="0">
                              <a:latin typeface="Century Gothic" panose="020B0502020202020204" pitchFamily="34" charset="0"/>
                            </a:rPr>
                            <m:t>−10%∗</m:t>
                          </m:r>
                          <m:r>
                            <m:rPr>
                              <m:nor/>
                            </m:rPr>
                            <a:rPr lang="en-US" b="0" i="0" smtClean="0">
                              <a:latin typeface="Century Gothic" panose="020B0502020202020204" pitchFamily="34" charset="0"/>
                            </a:rPr>
                            <m:t>0.5</m:t>
                          </m:r>
                        </m:sup>
                      </m:sSup>
                    </m:oMath>
                  </m:oMathPara>
                </a14:m>
                <a:endParaRPr lang="th-TH" dirty="0">
                  <a:latin typeface="Century Gothic" panose="020B0502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228109" y="3588327"/>
                <a:ext cx="1533745" cy="665018"/>
              </a:xfrm>
              <a:prstGeom prst="rect">
                <a:avLst/>
              </a:prstGeom>
              <a:blipFill rotWithShape="1">
                <a:blip r:embed="rId3"/>
                <a:stretch>
                  <a:fillRect/>
                </a:stretch>
              </a:blipFill>
              <a:ln>
                <a:solidFill>
                  <a:srgbClr val="92D050"/>
                </a:solidFill>
              </a:ln>
            </p:spPr>
            <p:txBody>
              <a:bodyPr/>
              <a:lstStyle/>
              <a:p>
                <a:r>
                  <a:rPr lang="th-TH">
                    <a:noFill/>
                  </a:rPr>
                  <a:t> </a:t>
                </a:r>
              </a:p>
            </p:txBody>
          </p:sp>
        </mc:Fallback>
      </mc:AlternateContent>
      <p:cxnSp>
        <p:nvCxnSpPr>
          <p:cNvPr id="10" name="Straight Arrow Connector 9"/>
          <p:cNvCxnSpPr/>
          <p:nvPr/>
        </p:nvCxnSpPr>
        <p:spPr>
          <a:xfrm>
            <a:off x="4761854" y="4253345"/>
            <a:ext cx="225782" cy="235528"/>
          </a:xfrm>
          <a:prstGeom prst="straightConnector1">
            <a:avLst/>
          </a:prstGeom>
          <a:ln>
            <a:solidFill>
              <a:srgbClr val="92D050"/>
            </a:solidFill>
            <a:tailEnd type="arrow"/>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5295729" y="2597728"/>
                <a:ext cx="2960765" cy="1260763"/>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r>
                  <a:rPr lang="en-US" dirty="0" smtClean="0">
                    <a:latin typeface="Century Gothic" panose="020B0502020202020204" pitchFamily="34" charset="0"/>
                  </a:rPr>
                  <a:t>K = 100 x 10.2% x 0.5 = 5.1</a:t>
                </a:r>
              </a:p>
              <a:p>
                <a:r>
                  <a:rPr lang="en-US" dirty="0" smtClean="0">
                    <a:latin typeface="Century Gothic" panose="020B0502020202020204" pitchFamily="34" charset="0"/>
                  </a:rPr>
                  <a:t>CF = 100 + 5.1 = 105.1</a:t>
                </a:r>
              </a:p>
              <a:p>
                <a:r>
                  <a:rPr lang="en-US" dirty="0" smtClean="0">
                    <a:latin typeface="Century Gothic" panose="020B0502020202020204" pitchFamily="34" charset="0"/>
                  </a:rPr>
                  <a:t>PV = 105.1x </a:t>
                </a:r>
                <a14:m>
                  <m:oMath xmlns:m="http://schemas.openxmlformats.org/officeDocument/2006/math">
                    <m:r>
                      <m:rPr>
                        <m:nor/>
                      </m:rPr>
                      <a:rPr lang="en-US">
                        <a:latin typeface="Century Gothic" panose="020B0502020202020204" pitchFamily="34" charset="0"/>
                      </a:rPr>
                      <m:t>−</m:t>
                    </m:r>
                    <m:sSup>
                      <m:sSupPr>
                        <m:ctrlPr>
                          <a:rPr lang="en-US" i="1">
                            <a:latin typeface="Cambria Math"/>
                          </a:rPr>
                        </m:ctrlPr>
                      </m:sSupPr>
                      <m:e>
                        <m:r>
                          <m:rPr>
                            <m:nor/>
                          </m:rPr>
                          <a:rPr lang="en-US">
                            <a:latin typeface="Century Gothic" panose="020B0502020202020204" pitchFamily="34" charset="0"/>
                          </a:rPr>
                          <m:t>e</m:t>
                        </m:r>
                      </m:e>
                      <m:sup>
                        <m:r>
                          <m:rPr>
                            <m:nor/>
                          </m:rPr>
                          <a:rPr lang="en-US">
                            <a:latin typeface="Century Gothic" panose="020B0502020202020204" pitchFamily="34" charset="0"/>
                          </a:rPr>
                          <m:t>−10%∗</m:t>
                        </m:r>
                        <m:r>
                          <m:rPr>
                            <m:nor/>
                          </m:rPr>
                          <a:rPr lang="en-US" b="0" i="0" smtClean="0">
                            <a:latin typeface="Century Gothic" panose="020B0502020202020204" pitchFamily="34" charset="0"/>
                          </a:rPr>
                          <m:t>0.5</m:t>
                        </m:r>
                      </m:sup>
                    </m:sSup>
                  </m:oMath>
                </a14:m>
                <a:endParaRPr lang="th-TH" dirty="0">
                  <a:latin typeface="Century Gothic" panose="020B0502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5295729" y="2597728"/>
                <a:ext cx="2960765" cy="1260763"/>
              </a:xfrm>
              <a:prstGeom prst="rect">
                <a:avLst/>
              </a:prstGeom>
              <a:blipFill rotWithShape="1">
                <a:blip r:embed="rId4"/>
                <a:stretch>
                  <a:fillRect l="-1431" r="-1431"/>
                </a:stretch>
              </a:blipFill>
              <a:ln>
                <a:solidFill>
                  <a:srgbClr val="92D050"/>
                </a:solidFill>
              </a:ln>
            </p:spPr>
            <p:txBody>
              <a:bodyPr/>
              <a:lstStyle/>
              <a:p>
                <a:r>
                  <a:rPr lang="th-TH">
                    <a:noFill/>
                  </a:rPr>
                  <a:t> </a:t>
                </a:r>
              </a:p>
            </p:txBody>
          </p:sp>
        </mc:Fallback>
      </mc:AlternateContent>
      <p:cxnSp>
        <p:nvCxnSpPr>
          <p:cNvPr id="13" name="Straight Arrow Connector 12"/>
          <p:cNvCxnSpPr>
            <a:stCxn id="12" idx="2"/>
          </p:cNvCxnSpPr>
          <p:nvPr/>
        </p:nvCxnSpPr>
        <p:spPr>
          <a:xfrm>
            <a:off x="6776112" y="3858491"/>
            <a:ext cx="713510" cy="595746"/>
          </a:xfrm>
          <a:prstGeom prst="straightConnector1">
            <a:avLst/>
          </a:prstGeom>
          <a:ln>
            <a:solidFill>
              <a:srgbClr val="92D050"/>
            </a:solidFill>
            <a:tailEnd type="arrow"/>
          </a:ln>
        </p:spPr>
        <p:style>
          <a:lnRef idx="3">
            <a:schemeClr val="accent3"/>
          </a:lnRef>
          <a:fillRef idx="0">
            <a:schemeClr val="accent3"/>
          </a:fillRef>
          <a:effectRef idx="2">
            <a:schemeClr val="accent3"/>
          </a:effectRef>
          <a:fontRef idx="minor">
            <a:schemeClr val="tx1"/>
          </a:fontRef>
        </p:style>
      </p:cxnSp>
      <p:sp>
        <p:nvSpPr>
          <p:cNvPr id="14" name="TextBox 4"/>
          <p:cNvSpPr txBox="1">
            <a:spLocks noChangeArrowheads="1"/>
          </p:cNvSpPr>
          <p:nvPr/>
        </p:nvSpPr>
        <p:spPr bwMode="auto">
          <a:xfrm>
            <a:off x="620059" y="1668553"/>
            <a:ext cx="539442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Valuation of Swap: Bond Valuation</a:t>
            </a:r>
            <a:endParaRPr lang="en-US" sz="2400" dirty="0">
              <a:solidFill>
                <a:schemeClr val="bg1"/>
              </a:solidFill>
              <a:latin typeface="+mn-lt"/>
            </a:endParaRPr>
          </a:p>
        </p:txBody>
      </p:sp>
    </p:spTree>
    <p:extLst>
      <p:ext uri="{BB962C8B-B14F-4D97-AF65-F5344CB8AC3E}">
        <p14:creationId xmlns:p14="http://schemas.microsoft.com/office/powerpoint/2010/main" val="182067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Swap and FRA can share the common characteristic. The first exchange rate will be known. However, the rest of the exchange are unknown yet. Thus, we can regard them as five FRA.</a:t>
            </a:r>
          </a:p>
          <a:p>
            <a:r>
              <a:rPr lang="en-US" sz="1800" dirty="0" smtClean="0"/>
              <a:t>Under the assumption that the forward rate can be realized, the step for valuation SWAP is:</a:t>
            </a:r>
          </a:p>
          <a:p>
            <a:pPr marL="571500" lvl="1" indent="-342900">
              <a:buFont typeface="+mj-lt"/>
              <a:buAutoNum type="arabicPeriod"/>
            </a:pPr>
            <a:r>
              <a:rPr lang="en-US" dirty="0" smtClean="0"/>
              <a:t>Apply LIBOR/SWAP zero curve in order to build the forward rate for all cash flows.</a:t>
            </a:r>
          </a:p>
          <a:p>
            <a:pPr marL="571500" lvl="1" indent="-342900">
              <a:buFont typeface="+mj-lt"/>
              <a:buAutoNum type="arabicPeriod"/>
            </a:pPr>
            <a:r>
              <a:rPr lang="en-US" dirty="0" smtClean="0"/>
              <a:t>Compute each cash flow by assuming that the LIBOR rates will equal to Forward rate.</a:t>
            </a:r>
          </a:p>
          <a:p>
            <a:pPr marL="571500" lvl="1" indent="-342900">
              <a:buFont typeface="+mj-lt"/>
              <a:buAutoNum type="arabicPeriod"/>
            </a:pPr>
            <a:r>
              <a:rPr lang="en-US" dirty="0" smtClean="0"/>
              <a:t>Find PV of each cash flow using the LIBOR/SWAP zero curve .</a:t>
            </a:r>
            <a:r>
              <a:rPr lang="en-US" sz="1200" dirty="0"/>
              <a:t/>
            </a:r>
            <a:br>
              <a:rPr lang="en-US" sz="1200" dirty="0"/>
            </a:br>
            <a:endParaRPr lang="en-US" sz="12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26</a:t>
            </a:fld>
            <a:endParaRPr lang="en-US"/>
          </a:p>
        </p:txBody>
      </p:sp>
      <p:sp>
        <p:nvSpPr>
          <p:cNvPr id="6" name="TextBox 4"/>
          <p:cNvSpPr txBox="1">
            <a:spLocks noChangeArrowheads="1"/>
          </p:cNvSpPr>
          <p:nvPr/>
        </p:nvSpPr>
        <p:spPr bwMode="auto">
          <a:xfrm>
            <a:off x="620059" y="1668553"/>
            <a:ext cx="518122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Valuation of Swap: FRA Valuation</a:t>
            </a:r>
            <a:endParaRPr lang="en-US" sz="2400" dirty="0">
              <a:solidFill>
                <a:schemeClr val="bg1"/>
              </a:solidFill>
              <a:latin typeface="+mn-lt"/>
            </a:endParaRPr>
          </a:p>
        </p:txBody>
      </p:sp>
    </p:spTree>
    <p:extLst>
      <p:ext uri="{BB962C8B-B14F-4D97-AF65-F5344CB8AC3E}">
        <p14:creationId xmlns:p14="http://schemas.microsoft.com/office/powerpoint/2010/main" val="1204890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The important information for fixed-income securities is the spot rate, zero investment rate that start at the current time. For example, LIBOR rate 2 year is equal to 4%. That means you invest $100. In the next two years, you will receive 108.33 (100x </a:t>
                </a:r>
                <a14:m>
                  <m:oMath xmlns:m="http://schemas.openxmlformats.org/officeDocument/2006/math">
                    <m:sSup>
                      <m:sSupPr>
                        <m:ctrlPr>
                          <a:rPr lang="en-US" sz="1800" i="1" smtClean="0">
                            <a:latin typeface="Cambria Math"/>
                          </a:rPr>
                        </m:ctrlPr>
                      </m:sSupPr>
                      <m:e>
                        <m:r>
                          <m:rPr>
                            <m:nor/>
                          </m:rPr>
                          <a:rPr lang="en-US" sz="1800" i="0" smtClean="0">
                            <a:latin typeface="Century Gothic" panose="020B0502020202020204" pitchFamily="34" charset="0"/>
                          </a:rPr>
                          <m:t>e</m:t>
                        </m:r>
                      </m:e>
                      <m:sup>
                        <m:r>
                          <m:rPr>
                            <m:nor/>
                          </m:rPr>
                          <a:rPr lang="en-US" sz="1800" b="0" i="0" smtClean="0">
                            <a:latin typeface="Century Gothic" panose="020B0502020202020204" pitchFamily="34" charset="0"/>
                          </a:rPr>
                          <m:t>0.04</m:t>
                        </m:r>
                        <m:r>
                          <m:rPr>
                            <m:nor/>
                          </m:rPr>
                          <a:rPr lang="en-US" sz="1800" b="0" i="0" smtClean="0">
                            <a:latin typeface="Century Gothic" panose="020B0502020202020204" pitchFamily="34" charset="0"/>
                          </a:rPr>
                          <m:t>x</m:t>
                        </m:r>
                        <m:r>
                          <m:rPr>
                            <m:nor/>
                          </m:rPr>
                          <a:rPr lang="en-US" sz="1800" b="0" i="0" smtClean="0">
                            <a:latin typeface="Century Gothic" panose="020B0502020202020204" pitchFamily="34" charset="0"/>
                          </a:rPr>
                          <m:t>2</m:t>
                        </m:r>
                      </m:sup>
                    </m:sSup>
                  </m:oMath>
                </a14:m>
                <a:r>
                  <a:rPr lang="en-US" sz="1800" dirty="0" smtClean="0"/>
                  <a:t>). </a:t>
                </a:r>
              </a:p>
              <a:p>
                <a:r>
                  <a:rPr lang="en-US" sz="1800" dirty="0" smtClean="0"/>
                  <a:t>Forward rate is the rate that start at the future rate and derived by the spot rate.</a:t>
                </a:r>
                <a:r>
                  <a:rPr lang="en-US" sz="1200" dirty="0"/>
                  <a:t/>
                </a:r>
                <a:br>
                  <a:rPr lang="en-US" sz="1200" dirty="0"/>
                </a:b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2127912"/>
                <a:ext cx="8305801" cy="4354775"/>
              </a:xfrm>
              <a:blipFill rotWithShape="1">
                <a:blip r:embed="rId2"/>
                <a:stretch>
                  <a:fillRect l="-219" t="-417"/>
                </a:stretch>
              </a:blipFill>
              <a:ln w="28575" cmpd="sng">
                <a:solidFill>
                  <a:srgbClr val="800000"/>
                </a:solidFill>
              </a:ln>
            </p:spPr>
            <p:txBody>
              <a:bodyPr/>
              <a:lstStyle/>
              <a:p>
                <a:r>
                  <a:rPr lang="th-TH">
                    <a:noFill/>
                  </a:rPr>
                  <a:t> </a:t>
                </a:r>
              </a:p>
            </p:txBody>
          </p:sp>
        </mc:Fallback>
      </mc:AlternateContent>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27</a:t>
            </a:fld>
            <a:endParaRPr lang="en-US"/>
          </a:p>
        </p:txBody>
      </p:sp>
      <p:sp>
        <p:nvSpPr>
          <p:cNvPr id="6" name="TextBox 4"/>
          <p:cNvSpPr txBox="1">
            <a:spLocks noChangeArrowheads="1"/>
          </p:cNvSpPr>
          <p:nvPr/>
        </p:nvSpPr>
        <p:spPr bwMode="auto">
          <a:xfrm>
            <a:off x="620059" y="1668553"/>
            <a:ext cx="218681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Forward Rate</a:t>
            </a:r>
            <a:endParaRPr lang="en-US" sz="2400" dirty="0">
              <a:solidFill>
                <a:schemeClr val="bg1"/>
              </a:solidFill>
              <a:latin typeface="+mn-l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835" t="27397" r="29721" b="28425"/>
          <a:stretch/>
        </p:blipFill>
        <p:spPr bwMode="auto">
          <a:xfrm>
            <a:off x="2931091" y="4152378"/>
            <a:ext cx="2830542" cy="216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0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The formula for calculate the forward rate is </a:t>
                </a:r>
              </a:p>
              <a:p>
                <a:pPr marL="0" indent="0">
                  <a:buNone/>
                </a:pPr>
                <a:endParaRPr lang="en-US" sz="1800" i="1" dirty="0" smtClean="0">
                  <a:latin typeface="Cambria Math"/>
                </a:endParaRPr>
              </a:p>
              <a:p>
                <a:pPr marL="0" indent="0">
                  <a:buNone/>
                </a:pPr>
                <a14:m>
                  <m:oMathPara xmlns:m="http://schemas.openxmlformats.org/officeDocument/2006/math">
                    <m:oMathParaPr>
                      <m:jc m:val="center"/>
                    </m:oMathParaPr>
                    <m:oMath xmlns:m="http://schemas.openxmlformats.org/officeDocument/2006/math">
                      <m:r>
                        <m:rPr>
                          <m:nor/>
                        </m:rPr>
                        <a:rPr lang="en-US" sz="1800" b="0" i="0" smtClean="0">
                          <a:latin typeface="Century Gothic" panose="020B0502020202020204" pitchFamily="34" charset="0"/>
                        </a:rPr>
                        <m:t>R</m:t>
                      </m:r>
                      <m:r>
                        <m:rPr>
                          <m:nor/>
                        </m:rPr>
                        <a:rPr lang="en-US" sz="1800" b="0" i="0" baseline="-25000" smtClean="0">
                          <a:latin typeface="Century Gothic" panose="020B0502020202020204" pitchFamily="34" charset="0"/>
                        </a:rPr>
                        <m:t>f</m:t>
                      </m:r>
                      <m:r>
                        <m:rPr>
                          <m:nor/>
                        </m:rPr>
                        <a:rPr lang="en-US" sz="1800" b="0" i="0" baseline="-25000" smtClean="0">
                          <a:latin typeface="Century Gothic" panose="020B0502020202020204" pitchFamily="34" charset="0"/>
                        </a:rPr>
                        <m:t> = </m:t>
                      </m:r>
                      <m:f>
                        <m:fPr>
                          <m:ctrlPr>
                            <a:rPr lang="en-US" sz="1800" b="0" i="1" smtClean="0">
                              <a:latin typeface="Cambria Math"/>
                            </a:rPr>
                          </m:ctrlPr>
                        </m:fPr>
                        <m:num>
                          <m:r>
                            <m:rPr>
                              <m:nor/>
                            </m:rPr>
                            <a:rPr lang="en-US" sz="1800" b="0" i="0" smtClean="0">
                              <a:latin typeface="Century Gothic" panose="020B0502020202020204" pitchFamily="34" charset="0"/>
                            </a:rPr>
                            <m:t>R</m:t>
                          </m:r>
                          <m:r>
                            <m:rPr>
                              <m:nor/>
                            </m:rPr>
                            <a:rPr lang="en-US" sz="1800" b="0" i="0" baseline="-25000" smtClean="0">
                              <a:latin typeface="Century Gothic" panose="020B0502020202020204" pitchFamily="34" charset="0"/>
                            </a:rPr>
                            <m:t>2</m:t>
                          </m:r>
                          <m:r>
                            <m:rPr>
                              <m:nor/>
                            </m:rPr>
                            <a:rPr lang="en-US" sz="1800" b="0" i="0" smtClean="0">
                              <a:latin typeface="Century Gothic" panose="020B0502020202020204" pitchFamily="34" charset="0"/>
                            </a:rPr>
                            <m:t>T</m:t>
                          </m:r>
                          <m:r>
                            <m:rPr>
                              <m:nor/>
                            </m:rPr>
                            <a:rPr lang="en-US" sz="1800" b="0" i="0" baseline="-25000" smtClean="0">
                              <a:latin typeface="Century Gothic" panose="020B0502020202020204" pitchFamily="34" charset="0"/>
                            </a:rPr>
                            <m:t>2</m:t>
                          </m:r>
                          <m:r>
                            <m:rPr>
                              <m:nor/>
                            </m:rPr>
                            <a:rPr lang="en-US" sz="1800" b="0" i="0" smtClean="0">
                              <a:latin typeface="Century Gothic" panose="020B0502020202020204" pitchFamily="34" charset="0"/>
                            </a:rPr>
                            <m:t>−</m:t>
                          </m:r>
                          <m:r>
                            <m:rPr>
                              <m:nor/>
                            </m:rPr>
                            <a:rPr lang="en-US" sz="1800" b="0" i="0" smtClean="0">
                              <a:latin typeface="Century Gothic" panose="020B0502020202020204" pitchFamily="34" charset="0"/>
                            </a:rPr>
                            <m:t>R</m:t>
                          </m:r>
                          <m:r>
                            <m:rPr>
                              <m:nor/>
                            </m:rPr>
                            <a:rPr lang="en-US" sz="1800" b="0" i="0" baseline="-25000" smtClean="0">
                              <a:latin typeface="Century Gothic" panose="020B0502020202020204" pitchFamily="34" charset="0"/>
                            </a:rPr>
                            <m:t>1</m:t>
                          </m:r>
                          <m:r>
                            <m:rPr>
                              <m:nor/>
                            </m:rPr>
                            <a:rPr lang="en-US" sz="1800" b="0" i="0" smtClean="0">
                              <a:latin typeface="Century Gothic" panose="020B0502020202020204" pitchFamily="34" charset="0"/>
                            </a:rPr>
                            <m:t>T</m:t>
                          </m:r>
                          <m:r>
                            <m:rPr>
                              <m:nor/>
                            </m:rPr>
                            <a:rPr lang="en-US" sz="1800" b="0" i="0" baseline="-25000" smtClean="0">
                              <a:latin typeface="Century Gothic" panose="020B0502020202020204" pitchFamily="34" charset="0"/>
                            </a:rPr>
                            <m:t>1</m:t>
                          </m:r>
                        </m:num>
                        <m:den>
                          <m:r>
                            <m:rPr>
                              <m:nor/>
                            </m:rPr>
                            <a:rPr lang="en-US" sz="1800" b="0" i="0" smtClean="0">
                              <a:latin typeface="Century Gothic" panose="020B0502020202020204" pitchFamily="34" charset="0"/>
                            </a:rPr>
                            <m:t>T</m:t>
                          </m:r>
                          <m:r>
                            <m:rPr>
                              <m:nor/>
                            </m:rPr>
                            <a:rPr lang="en-US" sz="1800" b="0" i="0" baseline="-25000" smtClean="0">
                              <a:latin typeface="Century Gothic" panose="020B0502020202020204" pitchFamily="34" charset="0"/>
                            </a:rPr>
                            <m:t>2</m:t>
                          </m:r>
                          <m:r>
                            <m:rPr>
                              <m:nor/>
                            </m:rPr>
                            <a:rPr lang="en-US" sz="1800" b="0" i="0" smtClean="0">
                              <a:latin typeface="Century Gothic" panose="020B0502020202020204" pitchFamily="34" charset="0"/>
                            </a:rPr>
                            <m:t>−</m:t>
                          </m:r>
                          <m:r>
                            <m:rPr>
                              <m:nor/>
                            </m:rPr>
                            <a:rPr lang="en-US" sz="1800" b="0" i="0" smtClean="0">
                              <a:latin typeface="Century Gothic" panose="020B0502020202020204" pitchFamily="34" charset="0"/>
                            </a:rPr>
                            <m:t>T</m:t>
                          </m:r>
                          <m:r>
                            <m:rPr>
                              <m:nor/>
                            </m:rPr>
                            <a:rPr lang="en-US" sz="1800" b="0" i="0" baseline="-25000" smtClean="0">
                              <a:latin typeface="Century Gothic" panose="020B0502020202020204" pitchFamily="34" charset="0"/>
                            </a:rPr>
                            <m:t>1</m:t>
                          </m:r>
                        </m:den>
                      </m:f>
                    </m:oMath>
                  </m:oMathPara>
                </a14:m>
                <a:endParaRPr lang="en-US" sz="1800" dirty="0">
                  <a:latin typeface="Century Gothic" panose="020B0502020202020204" pitchFamily="34" charset="0"/>
                </a:endParaRPr>
              </a:p>
              <a:p>
                <a:r>
                  <a:rPr lang="en-US" sz="1800" dirty="0" smtClean="0"/>
                  <a:t>For example, LIBOR zero rate for 3 years and 4 years are 4.6% and 5% respectively.</a:t>
                </a:r>
              </a:p>
              <a:p>
                <a:pPr marL="0" indent="0" algn="ctr">
                  <a:buNone/>
                </a:pPr>
                <a14:m>
                  <m:oMath xmlns:m="http://schemas.openxmlformats.org/officeDocument/2006/math">
                    <m:r>
                      <m:rPr>
                        <m:nor/>
                      </m:rPr>
                      <a:rPr lang="en-US" sz="1800">
                        <a:latin typeface="Century Gothic" panose="020B0502020202020204" pitchFamily="34" charset="0"/>
                      </a:rPr>
                      <m:t>R</m:t>
                    </m:r>
                    <m:r>
                      <m:rPr>
                        <m:nor/>
                      </m:rPr>
                      <a:rPr lang="en-US" sz="1800" baseline="-25000">
                        <a:latin typeface="Century Gothic" panose="020B0502020202020204" pitchFamily="34" charset="0"/>
                      </a:rPr>
                      <m:t>f</m:t>
                    </m:r>
                    <m:r>
                      <m:rPr>
                        <m:nor/>
                      </m:rPr>
                      <a:rPr lang="en-US" sz="1800" baseline="-25000">
                        <a:latin typeface="Century Gothic" panose="020B0502020202020204" pitchFamily="34" charset="0"/>
                      </a:rPr>
                      <m:t> = </m:t>
                    </m:r>
                    <m:f>
                      <m:fPr>
                        <m:ctrlPr>
                          <a:rPr lang="en-US" sz="1800" i="1">
                            <a:latin typeface="Cambria Math"/>
                          </a:rPr>
                        </m:ctrlPr>
                      </m:fPr>
                      <m:num>
                        <m:r>
                          <m:rPr>
                            <m:nor/>
                          </m:rPr>
                          <a:rPr lang="en-US" sz="1800" b="0" i="0" smtClean="0">
                            <a:latin typeface="Century Gothic" panose="020B0502020202020204" pitchFamily="34" charset="0"/>
                          </a:rPr>
                          <m:t>5% </m:t>
                        </m:r>
                        <m:r>
                          <m:rPr>
                            <m:nor/>
                          </m:rPr>
                          <a:rPr lang="en-US" sz="1800" b="0" i="0" smtClean="0">
                            <a:latin typeface="Century Gothic" panose="020B0502020202020204" pitchFamily="34" charset="0"/>
                          </a:rPr>
                          <m:t>x</m:t>
                        </m:r>
                        <m:r>
                          <m:rPr>
                            <m:nor/>
                          </m:rPr>
                          <a:rPr lang="en-US" sz="1800" b="0" i="0" smtClean="0">
                            <a:latin typeface="Century Gothic" panose="020B0502020202020204" pitchFamily="34" charset="0"/>
                          </a:rPr>
                          <m:t> 4 −4.6% </m:t>
                        </m:r>
                        <m:r>
                          <m:rPr>
                            <m:nor/>
                          </m:rPr>
                          <a:rPr lang="en-US" sz="1800">
                            <a:latin typeface="Century Gothic" panose="020B0502020202020204" pitchFamily="34" charset="0"/>
                          </a:rPr>
                          <m:t>x</m:t>
                        </m:r>
                        <m:r>
                          <m:rPr>
                            <m:nor/>
                          </m:rPr>
                          <a:rPr lang="en-US" sz="1800">
                            <a:latin typeface="Century Gothic" panose="020B0502020202020204" pitchFamily="34" charset="0"/>
                          </a:rPr>
                          <m:t> 3</m:t>
                        </m:r>
                      </m:num>
                      <m:den>
                        <m:r>
                          <m:rPr>
                            <m:nor/>
                          </m:rPr>
                          <a:rPr lang="en-US" sz="1800" b="0" i="0" smtClean="0">
                            <a:latin typeface="Century Gothic" panose="020B0502020202020204" pitchFamily="34" charset="0"/>
                          </a:rPr>
                          <m:t>4</m:t>
                        </m:r>
                        <m:r>
                          <m:rPr>
                            <m:nor/>
                          </m:rPr>
                          <a:rPr lang="en-US" sz="1800" i="0">
                            <a:latin typeface="Century Gothic" panose="020B0502020202020204" pitchFamily="34" charset="0"/>
                          </a:rPr>
                          <m:t>−</m:t>
                        </m:r>
                        <m:r>
                          <m:rPr>
                            <m:nor/>
                          </m:rPr>
                          <a:rPr lang="en-US" sz="1800" b="0" i="0" smtClean="0">
                            <a:latin typeface="Century Gothic" panose="020B0502020202020204" pitchFamily="34" charset="0"/>
                          </a:rPr>
                          <m:t>3</m:t>
                        </m:r>
                      </m:den>
                    </m:f>
                  </m:oMath>
                </a14:m>
                <a:r>
                  <a:rPr lang="en-US" sz="1800" dirty="0" smtClean="0">
                    <a:latin typeface="Century Gothic" panose="020B0502020202020204" pitchFamily="34" charset="0"/>
                  </a:rPr>
                  <a:t> =6.2%</a:t>
                </a:r>
                <a:endParaRPr lang="en-US" sz="1800" dirty="0">
                  <a:latin typeface="Century Gothic" panose="020B0502020202020204" pitchFamily="34" charset="0"/>
                </a:endParaRPr>
              </a:p>
              <a:p>
                <a:r>
                  <a:rPr lang="en-US" sz="1800" dirty="0" smtClean="0"/>
                  <a:t>However, this is the continuous compound rate, we can convert to compounding m times interest rate by:</a:t>
                </a:r>
                <a:r>
                  <a:rPr lang="en-US" sz="1800" dirty="0">
                    <a:latin typeface="Century Gothic" panose="020B0502020202020204" pitchFamily="34" charset="0"/>
                  </a:rPr>
                  <a:t/>
                </a:r>
                <a:br>
                  <a:rPr lang="en-US" sz="1800" dirty="0">
                    <a:latin typeface="Century Gothic" panose="020B0502020202020204" pitchFamily="34" charset="0"/>
                  </a:rPr>
                </a:br>
                <a14:m>
                  <m:oMath xmlns:m="http://schemas.openxmlformats.org/officeDocument/2006/math">
                    <m:r>
                      <m:rPr>
                        <m:nor/>
                      </m:rPr>
                      <a:rPr lang="en-US" sz="1800" b="0" i="0" smtClean="0">
                        <a:latin typeface="Century Gothic" panose="020B0502020202020204" pitchFamily="34" charset="0"/>
                      </a:rPr>
                      <m:t>R</m:t>
                    </m:r>
                    <m:r>
                      <m:rPr>
                        <m:nor/>
                      </m:rPr>
                      <a:rPr lang="en-US" sz="1800" b="0" i="0" baseline="-25000" smtClean="0">
                        <a:latin typeface="Century Gothic" panose="020B0502020202020204" pitchFamily="34" charset="0"/>
                      </a:rPr>
                      <m:t>m</m:t>
                    </m:r>
                    <m:r>
                      <m:rPr>
                        <m:nor/>
                      </m:rPr>
                      <a:rPr lang="en-US" sz="1800" b="0" i="0" smtClean="0">
                        <a:latin typeface="Century Gothic" panose="020B0502020202020204" pitchFamily="34" charset="0"/>
                      </a:rPr>
                      <m:t>=</m:t>
                    </m:r>
                    <m:r>
                      <m:rPr>
                        <m:nor/>
                      </m:rPr>
                      <a:rPr lang="en-US" sz="1800" b="0" i="0" smtClean="0">
                        <a:latin typeface="Century Gothic" panose="020B0502020202020204" pitchFamily="34" charset="0"/>
                      </a:rPr>
                      <m:t>m</m:t>
                    </m:r>
                    <m:r>
                      <m:rPr>
                        <m:nor/>
                      </m:rPr>
                      <a:rPr lang="en-US" sz="1800" b="0" i="0" smtClean="0">
                        <a:latin typeface="Century Gothic" panose="020B0502020202020204" pitchFamily="34" charset="0"/>
                      </a:rPr>
                      <m:t>(</m:t>
                    </m:r>
                    <m:sSup>
                      <m:sSupPr>
                        <m:ctrlPr>
                          <a:rPr lang="en-US" sz="1800" b="0" i="1" smtClean="0">
                            <a:latin typeface="Cambria Math"/>
                          </a:rPr>
                        </m:ctrlPr>
                      </m:sSupPr>
                      <m:e>
                        <m:r>
                          <m:rPr>
                            <m:nor/>
                          </m:rPr>
                          <a:rPr lang="en-US" sz="1800" b="0" i="0" smtClean="0">
                            <a:latin typeface="Century Gothic" panose="020B0502020202020204" pitchFamily="34" charset="0"/>
                          </a:rPr>
                          <m:t>e</m:t>
                        </m:r>
                      </m:e>
                      <m:sup>
                        <m:r>
                          <m:rPr>
                            <m:nor/>
                          </m:rPr>
                          <a:rPr lang="en-US" sz="1800" b="0" i="0" smtClean="0">
                            <a:latin typeface="Century Gothic" panose="020B0502020202020204" pitchFamily="34" charset="0"/>
                          </a:rPr>
                          <m:t>R</m:t>
                        </m:r>
                        <m:r>
                          <m:rPr>
                            <m:nor/>
                          </m:rPr>
                          <a:rPr lang="en-US" sz="1800" b="0" i="0" baseline="-25000" smtClean="0">
                            <a:latin typeface="Century Gothic" panose="020B0502020202020204" pitchFamily="34" charset="0"/>
                          </a:rPr>
                          <m:t>f</m:t>
                        </m:r>
                        <m:r>
                          <m:rPr>
                            <m:nor/>
                          </m:rPr>
                          <a:rPr lang="en-US" sz="1800" b="0" i="0" smtClean="0">
                            <a:latin typeface="Century Gothic" panose="020B0502020202020204" pitchFamily="34" charset="0"/>
                          </a:rPr>
                          <m:t>/</m:t>
                        </m:r>
                        <m:r>
                          <m:rPr>
                            <m:nor/>
                          </m:rPr>
                          <a:rPr lang="en-US" sz="1800" b="0" i="0" smtClean="0">
                            <a:latin typeface="Century Gothic" panose="020B0502020202020204" pitchFamily="34" charset="0"/>
                          </a:rPr>
                          <m:t>M</m:t>
                        </m:r>
                      </m:sup>
                    </m:sSup>
                    <m:r>
                      <m:rPr>
                        <m:nor/>
                      </m:rPr>
                      <a:rPr lang="en-US" sz="1800" b="0" i="0" smtClean="0">
                        <a:latin typeface="Century Gothic" panose="020B0502020202020204" pitchFamily="34" charset="0"/>
                      </a:rPr>
                      <m:t>−1) </m:t>
                    </m:r>
                  </m:oMath>
                </a14:m>
                <a:endParaRPr lang="en-US" sz="1800" dirty="0" smtClean="0">
                  <a:latin typeface="Century Gothic" panose="020B0502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2127912"/>
                <a:ext cx="8305801" cy="4354775"/>
              </a:xfrm>
              <a:blipFill rotWithShape="1">
                <a:blip r:embed="rId2"/>
                <a:stretch>
                  <a:fillRect l="-219" t="-417"/>
                </a:stretch>
              </a:blipFill>
              <a:ln w="28575" cmpd="sng">
                <a:solidFill>
                  <a:srgbClr val="800000"/>
                </a:solidFill>
              </a:ln>
            </p:spPr>
            <p:txBody>
              <a:bodyPr/>
              <a:lstStyle/>
              <a:p>
                <a:r>
                  <a:rPr lang="th-TH">
                    <a:noFill/>
                  </a:rPr>
                  <a:t> </a:t>
                </a:r>
              </a:p>
            </p:txBody>
          </p:sp>
        </mc:Fallback>
      </mc:AlternateContent>
      <p:sp>
        <p:nvSpPr>
          <p:cNvPr id="4" name="Footer Placeholder 3"/>
          <p:cNvSpPr>
            <a:spLocks noGrp="1"/>
          </p:cNvSpPr>
          <p:nvPr>
            <p:ph type="ftr" sz="quarter" idx="11"/>
          </p:nvPr>
        </p:nvSpPr>
        <p:spPr>
          <a:xfrm>
            <a:off x="174812" y="6438238"/>
            <a:ext cx="6007100" cy="365125"/>
          </a:xfrm>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28</a:t>
            </a:fld>
            <a:endParaRPr lang="en-US"/>
          </a:p>
        </p:txBody>
      </p:sp>
      <p:sp>
        <p:nvSpPr>
          <p:cNvPr id="6" name="TextBox 4"/>
          <p:cNvSpPr txBox="1">
            <a:spLocks noChangeArrowheads="1"/>
          </p:cNvSpPr>
          <p:nvPr/>
        </p:nvSpPr>
        <p:spPr bwMode="auto">
          <a:xfrm>
            <a:off x="620059" y="1668553"/>
            <a:ext cx="218681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Forward Rate</a:t>
            </a:r>
            <a:endParaRPr lang="en-US" sz="2400" dirty="0">
              <a:solidFill>
                <a:schemeClr val="bg1"/>
              </a:solidFill>
              <a:latin typeface="+mn-lt"/>
            </a:endParaRPr>
          </a:p>
        </p:txBody>
      </p:sp>
    </p:spTree>
    <p:extLst>
      <p:ext uri="{BB962C8B-B14F-4D97-AF65-F5344CB8AC3E}">
        <p14:creationId xmlns:p14="http://schemas.microsoft.com/office/powerpoint/2010/main" val="2876511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Interest rate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a:t>For example, a three-year IRS contract which notional amount is equal to $100 million has the characteristic of fixed rate 4.0% against 6-month LIBOR rate plus 20 bps. The residual maturity of this contract is 1.25 years (15 months). The LIBOR rates matured in 6 months, 12 months, and 18 months are  10%, 10.5%,11% respectively. The rate of 6-month LIBOR plus 20 bps at the last payment is 10.2%</a:t>
            </a:r>
            <a:endParaRPr lang="en-US" sz="18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29</a:t>
            </a:fld>
            <a:endParaRPr lang="en-US"/>
          </a:p>
        </p:txBody>
      </p:sp>
      <p:sp>
        <p:nvSpPr>
          <p:cNvPr id="6" name="TextBox 4"/>
          <p:cNvSpPr txBox="1">
            <a:spLocks noChangeArrowheads="1"/>
          </p:cNvSpPr>
          <p:nvPr/>
        </p:nvSpPr>
        <p:spPr bwMode="auto">
          <a:xfrm>
            <a:off x="620059" y="1668553"/>
            <a:ext cx="218681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Forward Rate</a:t>
            </a:r>
            <a:endParaRPr lang="en-US" sz="2400"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688492679"/>
              </p:ext>
            </p:extLst>
          </p:nvPr>
        </p:nvGraphicFramePr>
        <p:xfrm>
          <a:off x="748142" y="4015509"/>
          <a:ext cx="7786260" cy="1854200"/>
        </p:xfrm>
        <a:graphic>
          <a:graphicData uri="http://schemas.openxmlformats.org/drawingml/2006/table">
            <a:tbl>
              <a:tblPr firstRow="1" bandRow="1">
                <a:tableStyleId>{5C22544A-7EE6-4342-B048-85BDC9FD1C3A}</a:tableStyleId>
              </a:tblPr>
              <a:tblGrid>
                <a:gridCol w="1399313"/>
                <a:gridCol w="1316181"/>
                <a:gridCol w="1177636"/>
                <a:gridCol w="1297710"/>
                <a:gridCol w="1297710"/>
                <a:gridCol w="1297710"/>
              </a:tblGrid>
              <a:tr h="370840">
                <a:tc>
                  <a:txBody>
                    <a:bodyPr/>
                    <a:lstStyle/>
                    <a:p>
                      <a:r>
                        <a:rPr lang="en-US" dirty="0" smtClean="0"/>
                        <a:t>Time</a:t>
                      </a:r>
                      <a:endParaRPr lang="th-TH" dirty="0"/>
                    </a:p>
                  </a:txBody>
                  <a:tcPr/>
                </a:tc>
                <a:tc>
                  <a:txBody>
                    <a:bodyPr/>
                    <a:lstStyle/>
                    <a:p>
                      <a:r>
                        <a:rPr lang="en-US" dirty="0" err="1" smtClean="0"/>
                        <a:t>B</a:t>
                      </a:r>
                      <a:r>
                        <a:rPr lang="en-US" baseline="-25000" dirty="0" err="1" smtClean="0"/>
                        <a:t>fix</a:t>
                      </a:r>
                      <a:endParaRPr lang="th-TH" baseline="-25000" dirty="0"/>
                    </a:p>
                  </a:txBody>
                  <a:tcPr/>
                </a:tc>
                <a:tc>
                  <a:txBody>
                    <a:bodyPr/>
                    <a:lstStyle/>
                    <a:p>
                      <a:r>
                        <a:rPr lang="en-US" dirty="0" err="1" smtClean="0"/>
                        <a:t>B</a:t>
                      </a:r>
                      <a:r>
                        <a:rPr lang="en-US" baseline="-25000" dirty="0" err="1" smtClean="0"/>
                        <a:t>float</a:t>
                      </a:r>
                      <a:endParaRPr lang="th-TH" baseline="-25000" dirty="0"/>
                    </a:p>
                  </a:txBody>
                  <a:tcPr/>
                </a:tc>
                <a:tc>
                  <a:txBody>
                    <a:bodyPr/>
                    <a:lstStyle/>
                    <a:p>
                      <a:r>
                        <a:rPr lang="en-US" dirty="0" smtClean="0"/>
                        <a:t>Net CF</a:t>
                      </a:r>
                      <a:endParaRPr lang="th-TH" dirty="0"/>
                    </a:p>
                  </a:txBody>
                  <a:tcPr/>
                </a:tc>
                <a:tc>
                  <a:txBody>
                    <a:bodyPr/>
                    <a:lstStyle/>
                    <a:p>
                      <a:r>
                        <a:rPr lang="en-US" dirty="0" smtClean="0"/>
                        <a:t>DF</a:t>
                      </a:r>
                      <a:endParaRPr lang="th-TH" dirty="0"/>
                    </a:p>
                  </a:txBody>
                  <a:tcPr/>
                </a:tc>
                <a:tc>
                  <a:txBody>
                    <a:bodyPr/>
                    <a:lstStyle/>
                    <a:p>
                      <a:r>
                        <a:rPr lang="en-US" dirty="0" smtClean="0"/>
                        <a:t>PV</a:t>
                      </a:r>
                      <a:r>
                        <a:rPr lang="en-US" baseline="0" dirty="0" smtClean="0"/>
                        <a:t> of </a:t>
                      </a:r>
                      <a:r>
                        <a:rPr lang="en-US" baseline="0" dirty="0" err="1" smtClean="0"/>
                        <a:t>B</a:t>
                      </a:r>
                      <a:r>
                        <a:rPr lang="en-US" baseline="-25000" dirty="0" err="1" smtClean="0"/>
                        <a:t>float</a:t>
                      </a:r>
                      <a:endParaRPr lang="th-TH" baseline="-25000" dirty="0"/>
                    </a:p>
                  </a:txBody>
                  <a:tcPr/>
                </a:tc>
              </a:tr>
              <a:tr h="370840">
                <a:tc>
                  <a:txBody>
                    <a:bodyPr/>
                    <a:lstStyle/>
                    <a:p>
                      <a:r>
                        <a:rPr lang="en-US" dirty="0" smtClean="0"/>
                        <a:t>6 months</a:t>
                      </a:r>
                      <a:endParaRPr lang="th-TH" dirty="0"/>
                    </a:p>
                  </a:txBody>
                  <a:tcPr/>
                </a:tc>
                <a:tc>
                  <a:txBody>
                    <a:bodyPr/>
                    <a:lstStyle/>
                    <a:p>
                      <a:pPr algn="ctr"/>
                      <a:r>
                        <a:rPr lang="en-US" sz="1800" kern="1200" dirty="0" smtClean="0">
                          <a:solidFill>
                            <a:schemeClr val="dk1"/>
                          </a:solidFill>
                          <a:latin typeface="+mn-lt"/>
                          <a:ea typeface="+mn-ea"/>
                          <a:cs typeface="+mn-cs"/>
                        </a:rPr>
                        <a:t>4.0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-5.100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-1.100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0.9512</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1.046</a:t>
                      </a:r>
                      <a:endParaRPr lang="th-TH"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 </a:t>
                      </a:r>
                      <a:r>
                        <a:rPr lang="en-US" dirty="0" smtClean="0"/>
                        <a:t>months</a:t>
                      </a:r>
                      <a:endParaRPr lang="th-TH" dirty="0" smtClean="0"/>
                    </a:p>
                  </a:txBody>
                  <a:tcPr/>
                </a:tc>
                <a:tc>
                  <a:txBody>
                    <a:bodyPr/>
                    <a:lstStyle/>
                    <a:p>
                      <a:pPr algn="ctr"/>
                      <a:r>
                        <a:rPr lang="en-US" sz="1800" kern="1200" dirty="0" smtClean="0">
                          <a:solidFill>
                            <a:schemeClr val="dk1"/>
                          </a:solidFill>
                          <a:latin typeface="+mn-lt"/>
                          <a:ea typeface="+mn-ea"/>
                          <a:cs typeface="+mn-cs"/>
                        </a:rPr>
                        <a:t>4.0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-5.650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1.654</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0.9003</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1.489</a:t>
                      </a:r>
                      <a:endParaRPr lang="th-TH"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 </a:t>
                      </a:r>
                      <a:r>
                        <a:rPr lang="en-US" dirty="0" smtClean="0"/>
                        <a:t>months</a:t>
                      </a:r>
                      <a:endParaRPr lang="th-TH" dirty="0" smtClean="0"/>
                    </a:p>
                  </a:txBody>
                  <a:tcPr/>
                </a:tc>
                <a:tc>
                  <a:txBody>
                    <a:bodyPr/>
                    <a:lstStyle/>
                    <a:p>
                      <a:pPr algn="ctr"/>
                      <a:r>
                        <a:rPr lang="en-US" sz="1800" kern="1200" dirty="0" smtClean="0">
                          <a:solidFill>
                            <a:schemeClr val="dk1"/>
                          </a:solidFill>
                          <a:latin typeface="+mn-lt"/>
                          <a:ea typeface="+mn-ea"/>
                          <a:cs typeface="+mn-cs"/>
                        </a:rPr>
                        <a:t>104.0</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106.184</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2.184</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0.8478</a:t>
                      </a: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1.851</a:t>
                      </a:r>
                      <a:endParaRPr lang="th-TH"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Total</a:t>
                      </a:r>
                      <a:endParaRPr lang="th-TH" b="1" dirty="0" smtClean="0"/>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endParaRPr lang="th-TH" sz="1800" kern="1200" dirty="0">
                        <a:solidFill>
                          <a:schemeClr val="dk1"/>
                        </a:solidFill>
                        <a:latin typeface="+mn-lt"/>
                        <a:ea typeface="+mn-ea"/>
                        <a:cs typeface="+mn-cs"/>
                      </a:endParaRPr>
                    </a:p>
                  </a:txBody>
                  <a:tcPr/>
                </a:tc>
                <a:tc>
                  <a:txBody>
                    <a:bodyPr/>
                    <a:lstStyle/>
                    <a:p>
                      <a:pPr algn="ctr"/>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4.387</a:t>
                      </a:r>
                      <a:endParaRPr lang="th-TH" sz="1800" kern="1200" dirty="0">
                        <a:solidFill>
                          <a:schemeClr val="dk1"/>
                        </a:solidFill>
                        <a:latin typeface="+mn-lt"/>
                        <a:ea typeface="+mn-ea"/>
                        <a:cs typeface="+mn-cs"/>
                      </a:endParaRPr>
                    </a:p>
                  </a:txBody>
                  <a:tcPr/>
                </a:tc>
              </a:tr>
            </a:tbl>
          </a:graphicData>
        </a:graphic>
      </p:graphicFrame>
      <mc:AlternateContent xmlns:mc="http://schemas.openxmlformats.org/markup-compatibility/2006">
        <mc:Choice xmlns:a14="http://schemas.microsoft.com/office/drawing/2010/main" Requires="a14">
          <p:sp>
            <p:nvSpPr>
              <p:cNvPr id="9" name="Rectangle 8"/>
              <p:cNvSpPr/>
              <p:nvPr/>
            </p:nvSpPr>
            <p:spPr>
              <a:xfrm>
                <a:off x="620059" y="2755726"/>
                <a:ext cx="3563633" cy="1310424"/>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left"/>
                    </m:oMathParaPr>
                    <m:oMath xmlns:m="http://schemas.openxmlformats.org/officeDocument/2006/math">
                      <m:r>
                        <m:rPr>
                          <m:nor/>
                        </m:rPr>
                        <a:rPr lang="en-US" b="0" i="0" smtClean="0">
                          <a:latin typeface="+mj-lt"/>
                          <a:cs typeface="+mj-cs"/>
                        </a:rPr>
                        <m:t>R</m:t>
                      </m:r>
                      <m:r>
                        <m:rPr>
                          <m:nor/>
                        </m:rPr>
                        <a:rPr lang="en-US" b="0" i="0" baseline="-25000" smtClean="0">
                          <a:latin typeface="+mj-lt"/>
                          <a:cs typeface="+mj-cs"/>
                        </a:rPr>
                        <m:t>f</m:t>
                      </m:r>
                      <m:r>
                        <m:rPr>
                          <m:nor/>
                        </m:rPr>
                        <a:rPr lang="en-US" b="0" i="0" smtClean="0">
                          <a:latin typeface="+mj-lt"/>
                          <a:cs typeface="+mj-cs"/>
                        </a:rPr>
                        <m:t>= </m:t>
                      </m:r>
                      <m:f>
                        <m:fPr>
                          <m:ctrlPr>
                            <a:rPr lang="en-US" b="0" i="1" smtClean="0">
                              <a:latin typeface="Cambria Math"/>
                              <a:cs typeface="+mj-cs"/>
                            </a:rPr>
                          </m:ctrlPr>
                        </m:fPr>
                        <m:num>
                          <m:r>
                            <m:rPr>
                              <m:nor/>
                            </m:rPr>
                            <a:rPr lang="en-US" b="0" i="0" smtClean="0">
                              <a:latin typeface="+mj-lt"/>
                              <a:cs typeface="+mj-cs"/>
                            </a:rPr>
                            <m:t>10.5%∗</m:t>
                          </m:r>
                          <m:r>
                            <m:rPr>
                              <m:nor/>
                            </m:rPr>
                            <a:rPr lang="en-US" b="0" i="0" smtClean="0">
                              <a:latin typeface="+mj-lt"/>
                              <a:cs typeface="+mj-cs"/>
                            </a:rPr>
                            <m:t>1.00</m:t>
                          </m:r>
                          <m:r>
                            <m:rPr>
                              <m:nor/>
                            </m:rPr>
                            <a:rPr lang="en-US" b="0" i="0" smtClean="0">
                              <a:latin typeface="+mj-lt"/>
                              <a:cs typeface="+mj-cs"/>
                            </a:rPr>
                            <m:t> −10%∗0.</m:t>
                          </m:r>
                          <m:r>
                            <m:rPr>
                              <m:nor/>
                            </m:rPr>
                            <a:rPr lang="en-US" b="0" i="0" smtClean="0">
                              <a:latin typeface="+mj-lt"/>
                              <a:cs typeface="+mj-cs"/>
                            </a:rPr>
                            <m:t>5</m:t>
                          </m:r>
                        </m:num>
                        <m:den>
                          <m:r>
                            <m:rPr>
                              <m:nor/>
                            </m:rPr>
                            <a:rPr lang="en-US" b="0" i="0" smtClean="0">
                              <a:latin typeface="+mj-lt"/>
                              <a:cs typeface="+mj-cs"/>
                            </a:rPr>
                            <m:t>1.00</m:t>
                          </m:r>
                          <m:r>
                            <m:rPr>
                              <m:nor/>
                            </m:rPr>
                            <a:rPr lang="en-US" b="0" i="0" smtClean="0">
                              <a:latin typeface="+mj-lt"/>
                              <a:cs typeface="+mj-cs"/>
                            </a:rPr>
                            <m:t>−</m:t>
                          </m:r>
                          <m:r>
                            <m:rPr>
                              <m:nor/>
                            </m:rPr>
                            <a:rPr lang="en-US" b="0" i="0" smtClean="0">
                              <a:latin typeface="+mj-lt"/>
                              <a:cs typeface="+mj-cs"/>
                            </a:rPr>
                            <m:t>0.5</m:t>
                          </m:r>
                        </m:den>
                      </m:f>
                    </m:oMath>
                  </m:oMathPara>
                </a14:m>
                <a:endParaRPr lang="en-US" dirty="0" smtClean="0">
                  <a:latin typeface="+mj-lt"/>
                  <a:cs typeface="+mj-cs"/>
                </a:endParaRPr>
              </a:p>
              <a:p>
                <a14:m>
                  <m:oMath xmlns:m="http://schemas.openxmlformats.org/officeDocument/2006/math">
                    <m:r>
                      <m:rPr>
                        <m:nor/>
                      </m:rPr>
                      <a:rPr lang="en-US" b="0" i="0" smtClean="0">
                        <a:latin typeface="+mj-lt"/>
                        <a:cs typeface="+mj-cs"/>
                      </a:rPr>
                      <m:t>R</m:t>
                    </m:r>
                    <m:r>
                      <m:rPr>
                        <m:nor/>
                      </m:rPr>
                      <a:rPr lang="en-US" b="0" i="0" baseline="-25000" smtClean="0">
                        <a:latin typeface="+mj-lt"/>
                        <a:cs typeface="+mj-cs"/>
                      </a:rPr>
                      <m:t>m</m:t>
                    </m:r>
                    <m:r>
                      <m:rPr>
                        <m:nor/>
                      </m:rPr>
                      <a:rPr lang="en-US" i="0" smtClean="0">
                        <a:latin typeface="+mj-lt"/>
                        <a:cs typeface="+mj-cs"/>
                      </a:rPr>
                      <m:t>=</m:t>
                    </m:r>
                    <m:r>
                      <m:rPr>
                        <m:nor/>
                      </m:rPr>
                      <a:rPr lang="en-US" b="0" i="0" smtClean="0">
                        <a:latin typeface="+mj-lt"/>
                        <a:cs typeface="+mj-cs"/>
                      </a:rPr>
                      <m:t>2∗(</m:t>
                    </m:r>
                    <m:r>
                      <m:rPr>
                        <m:nor/>
                      </m:rPr>
                      <a:rPr lang="en-US" b="0" i="0" smtClean="0">
                        <a:latin typeface="+mj-lt"/>
                        <a:cs typeface="+mj-cs"/>
                      </a:rPr>
                      <m:t>e</m:t>
                    </m:r>
                    <m:r>
                      <m:rPr>
                        <m:nor/>
                      </m:rPr>
                      <a:rPr lang="en-US" b="0" i="0" baseline="30000" smtClean="0">
                        <a:latin typeface="+mj-lt"/>
                        <a:cs typeface="+mj-cs"/>
                      </a:rPr>
                      <m:t>11</m:t>
                    </m:r>
                    <m:r>
                      <m:rPr>
                        <m:nor/>
                      </m:rPr>
                      <a:rPr lang="en-US" b="0" i="0" baseline="30000" smtClean="0">
                        <a:latin typeface="+mj-lt"/>
                        <a:cs typeface="+mj-cs"/>
                      </a:rPr>
                      <m:t>%/2</m:t>
                    </m:r>
                  </m:oMath>
                </a14:m>
                <a:r>
                  <a:rPr lang="en-US" dirty="0" smtClean="0">
                    <a:latin typeface="+mj-lt"/>
                    <a:cs typeface="+mj-cs"/>
                  </a:rPr>
                  <a:t> </a:t>
                </a:r>
                <a:r>
                  <a:rPr lang="en-US" dirty="0" smtClean="0">
                    <a:latin typeface="Century Gothic" panose="020B0502020202020204" pitchFamily="34" charset="0"/>
                  </a:rPr>
                  <a:t>-1) = </a:t>
                </a:r>
                <a:r>
                  <a:rPr lang="en-US" dirty="0" smtClean="0">
                    <a:latin typeface="Century Gothic" panose="020B0502020202020204" pitchFamily="34" charset="0"/>
                  </a:rPr>
                  <a:t>11.308%</a:t>
                </a:r>
                <a:endParaRPr lang="en-US" dirty="0" smtClean="0">
                  <a:latin typeface="Century Gothic" panose="020B0502020202020204" pitchFamily="34" charset="0"/>
                </a:endParaRPr>
              </a:p>
              <a:p>
                <a:endParaRPr lang="en-US" baseline="30000" dirty="0">
                  <a:latin typeface="Century Gothic" panose="020B0502020202020204" pitchFamily="34" charset="0"/>
                </a:endParaRPr>
              </a:p>
              <a:p>
                <a:r>
                  <a:rPr lang="en-US" dirty="0" err="1" smtClean="0">
                    <a:latin typeface="Century Gothic" panose="020B0502020202020204" pitchFamily="34" charset="0"/>
                  </a:rPr>
                  <a:t>Cf</a:t>
                </a:r>
                <a:r>
                  <a:rPr lang="en-US" dirty="0" smtClean="0">
                    <a:latin typeface="Century Gothic" panose="020B0502020202020204" pitchFamily="34" charset="0"/>
                  </a:rPr>
                  <a:t> = 100 * 11.044% * 0.5 </a:t>
                </a:r>
              </a:p>
            </p:txBody>
          </p:sp>
        </mc:Choice>
        <mc:Fallback>
          <p:sp>
            <p:nvSpPr>
              <p:cNvPr id="9" name="Rectangle 8"/>
              <p:cNvSpPr>
                <a:spLocks noRot="1" noChangeAspect="1" noMove="1" noResize="1" noEditPoints="1" noAdjustHandles="1" noChangeArrowheads="1" noChangeShapeType="1" noTextEdit="1"/>
              </p:cNvSpPr>
              <p:nvPr/>
            </p:nvSpPr>
            <p:spPr>
              <a:xfrm>
                <a:off x="620059" y="2755726"/>
                <a:ext cx="3563633" cy="1310424"/>
              </a:xfrm>
              <a:prstGeom prst="rect">
                <a:avLst/>
              </a:prstGeom>
              <a:blipFill rotWithShape="1">
                <a:blip r:embed="rId2"/>
                <a:stretch>
                  <a:fillRect l="-1190" b="-7763"/>
                </a:stretch>
              </a:blipFill>
              <a:ln>
                <a:solidFill>
                  <a:srgbClr val="92D050"/>
                </a:solidFill>
              </a:ln>
            </p:spPr>
            <p:txBody>
              <a:bodyPr/>
              <a:lstStyle/>
              <a:p>
                <a:r>
                  <a:rPr lang="th-TH">
                    <a:noFill/>
                  </a:rPr>
                  <a:t> </a:t>
                </a:r>
              </a:p>
            </p:txBody>
          </p:sp>
        </mc:Fallback>
      </mc:AlternateContent>
      <p:cxnSp>
        <p:nvCxnSpPr>
          <p:cNvPr id="10" name="Straight Arrow Connector 9"/>
          <p:cNvCxnSpPr/>
          <p:nvPr/>
        </p:nvCxnSpPr>
        <p:spPr>
          <a:xfrm>
            <a:off x="3294345" y="4066150"/>
            <a:ext cx="365533" cy="843262"/>
          </a:xfrm>
          <a:prstGeom prst="straightConnector1">
            <a:avLst/>
          </a:prstGeom>
          <a:ln>
            <a:solidFill>
              <a:srgbClr val="92D050"/>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010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Concept</a:t>
            </a:r>
          </a:p>
        </p:txBody>
      </p:sp>
      <p:sp>
        <p:nvSpPr>
          <p:cNvPr id="3" name="Content Placeholder 2"/>
          <p:cNvSpPr>
            <a:spLocks noGrp="1"/>
          </p:cNvSpPr>
          <p:nvPr>
            <p:ph idx="1"/>
          </p:nvPr>
        </p:nvSpPr>
        <p:spPr>
          <a:xfrm>
            <a:off x="457199" y="2209800"/>
            <a:ext cx="8305801" cy="3916363"/>
          </a:xfrm>
          <a:ln w="28575" cmpd="sng">
            <a:solidFill>
              <a:srgbClr val="800000"/>
            </a:solidFill>
          </a:ln>
        </p:spPr>
        <p:txBody>
          <a:bodyPr>
            <a:normAutofit lnSpcReduction="10000"/>
          </a:bodyPr>
          <a:lstStyle/>
          <a:p>
            <a:r>
              <a:rPr lang="en-US" dirty="0" smtClean="0"/>
              <a:t>Hedging ~ A risk management strategy used in limiting or offsetting probability of loss from fluctuations in the prices of commodities, currencies, or securities.</a:t>
            </a:r>
          </a:p>
          <a:p>
            <a:r>
              <a:rPr lang="en-US" dirty="0" smtClean="0"/>
              <a:t>Hedging is not buying insurance but it is a transferring the risk</a:t>
            </a:r>
          </a:p>
          <a:p>
            <a:pPr marL="0" lvl="1" indent="0">
              <a:spcBef>
                <a:spcPts val="1800"/>
              </a:spcBef>
              <a:buClr>
                <a:schemeClr val="accent1"/>
              </a:buClr>
              <a:buNone/>
            </a:pPr>
            <a:r>
              <a:rPr lang="en-US" i="1" dirty="0" smtClean="0"/>
              <a:t>	“ </a:t>
            </a:r>
            <a:r>
              <a:rPr lang="en-US" i="1" dirty="0"/>
              <a:t>Remember, Hedging is not to eliminate the risk”</a:t>
            </a:r>
          </a:p>
          <a:p>
            <a:r>
              <a:rPr lang="en-US" dirty="0" smtClean="0"/>
              <a:t>There are two type of Hedging</a:t>
            </a:r>
          </a:p>
          <a:p>
            <a:pPr lvl="1"/>
            <a:r>
              <a:rPr lang="en-US" dirty="0" smtClean="0"/>
              <a:t>Static Hedging – taking the position for hedging and do not take any further action until the underlying is matured.</a:t>
            </a:r>
          </a:p>
          <a:p>
            <a:pPr lvl="1"/>
            <a:r>
              <a:rPr lang="en-US" dirty="0" smtClean="0"/>
              <a:t>Dynamic Hedging – keep adjusting the size of portfolio to replicate the risk profile of underlying until maturity.</a:t>
            </a:r>
          </a:p>
          <a:p>
            <a:pPr marL="228600" lvl="1" indent="0">
              <a:buNone/>
            </a:pPr>
            <a:r>
              <a:rPr lang="en-US" dirty="0" smtClean="0"/>
              <a:t>	</a:t>
            </a:r>
            <a:endParaRPr lang="en-US" i="1" dirty="0" smtClean="0"/>
          </a:p>
        </p:txBody>
      </p:sp>
      <p:sp>
        <p:nvSpPr>
          <p:cNvPr id="4" name="Footer Placeholder 3"/>
          <p:cNvSpPr>
            <a:spLocks noGrp="1"/>
          </p:cNvSpPr>
          <p:nvPr>
            <p:ph type="ftr" sz="quarter" idx="11"/>
          </p:nvPr>
        </p:nvSpPr>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a:t>
            </a:fld>
            <a:endParaRPr lang="en-US"/>
          </a:p>
        </p:txBody>
      </p:sp>
      <p:sp>
        <p:nvSpPr>
          <p:cNvPr id="6" name="TextBox 4"/>
          <p:cNvSpPr txBox="1">
            <a:spLocks noChangeArrowheads="1"/>
          </p:cNvSpPr>
          <p:nvPr/>
        </p:nvSpPr>
        <p:spPr bwMode="auto">
          <a:xfrm>
            <a:off x="620059" y="1750441"/>
            <a:ext cx="157447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Definition</a:t>
            </a:r>
            <a:endParaRPr lang="en-US" sz="2400" dirty="0">
              <a:solidFill>
                <a:schemeClr val="bg1"/>
              </a:solidFill>
              <a:latin typeface="+mn-lt"/>
            </a:endParaRPr>
          </a:p>
        </p:txBody>
      </p:sp>
    </p:spTree>
    <p:extLst>
      <p:ext uri="{BB962C8B-B14F-4D97-AF65-F5344CB8AC3E}">
        <p14:creationId xmlns:p14="http://schemas.microsoft.com/office/powerpoint/2010/main" val="3417158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Strategy</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800" dirty="0"/>
              <a:t>Based on stock market indices: FTSE 100, Nikkei 225, S&amp;P 500</a:t>
            </a:r>
            <a:r>
              <a:rPr lang="en-US" sz="1800" dirty="0" smtClean="0"/>
              <a:t>, SET</a:t>
            </a:r>
            <a:r>
              <a:rPr lang="en-US" sz="1800" dirty="0"/>
              <a:t/>
            </a:r>
            <a:br>
              <a:rPr lang="en-US" sz="1800" dirty="0"/>
            </a:br>
            <a:r>
              <a:rPr lang="en-US" sz="1800" dirty="0" smtClean="0"/>
              <a:t>etc.</a:t>
            </a:r>
            <a:endParaRPr lang="en-US" sz="1800" dirty="0"/>
          </a:p>
          <a:p>
            <a:pPr lvl="1"/>
            <a:r>
              <a:rPr lang="en-US" sz="1600" dirty="0" smtClean="0"/>
              <a:t>Index </a:t>
            </a:r>
            <a:r>
              <a:rPr lang="en-US" sz="1600" dirty="0"/>
              <a:t>chosen by exchange as part of contract </a:t>
            </a:r>
            <a:r>
              <a:rPr lang="en-US" sz="1600" dirty="0" smtClean="0"/>
              <a:t>design.</a:t>
            </a:r>
            <a:endParaRPr lang="en-US" sz="1600" dirty="0"/>
          </a:p>
          <a:p>
            <a:pPr lvl="1"/>
            <a:r>
              <a:rPr lang="en-US" sz="1600" dirty="0" smtClean="0"/>
              <a:t>Underlying </a:t>
            </a:r>
            <a:r>
              <a:rPr lang="en-US" sz="1600" dirty="0"/>
              <a:t>asset is not physically traded</a:t>
            </a:r>
            <a:r>
              <a:rPr lang="en-US" sz="1600" dirty="0" smtClean="0"/>
              <a:t>.</a:t>
            </a:r>
          </a:p>
          <a:p>
            <a:r>
              <a:rPr lang="en-US" sz="1800" dirty="0"/>
              <a:t>Offer a way </a:t>
            </a:r>
            <a:r>
              <a:rPr lang="en-US" sz="1800" dirty="0" smtClean="0"/>
              <a:t>of:</a:t>
            </a:r>
          </a:p>
          <a:p>
            <a:pPr lvl="1"/>
            <a:r>
              <a:rPr lang="en-US" sz="1600" dirty="0" smtClean="0"/>
              <a:t>Trading/speculating </a:t>
            </a:r>
            <a:r>
              <a:rPr lang="en-US" sz="1600" dirty="0"/>
              <a:t>on future movements of the </a:t>
            </a:r>
            <a:r>
              <a:rPr lang="en-US" sz="1600" dirty="0" smtClean="0"/>
              <a:t>market.</a:t>
            </a:r>
            <a:endParaRPr lang="en-US" sz="1600" dirty="0"/>
          </a:p>
          <a:p>
            <a:pPr lvl="1"/>
            <a:r>
              <a:rPr lang="en-US" sz="1600" dirty="0" smtClean="0"/>
              <a:t>Hedging </a:t>
            </a:r>
            <a:r>
              <a:rPr lang="en-US" sz="1600" dirty="0"/>
              <a:t>the systematic risk of a portfolio</a:t>
            </a:r>
            <a:r>
              <a:rPr lang="en-US" sz="1600" dirty="0" smtClean="0"/>
              <a:t>.</a:t>
            </a:r>
          </a:p>
          <a:p>
            <a:r>
              <a:rPr lang="en-US" sz="1800" dirty="0"/>
              <a:t>Beta is close to 1, that is, spot and futures prices move together,</a:t>
            </a:r>
            <a:br>
              <a:rPr lang="en-US" sz="1800" dirty="0"/>
            </a:br>
            <a:r>
              <a:rPr lang="en-US" sz="1800" dirty="0"/>
              <a:t>except for very short hedges (basis risk).</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Footer Placeholder 3"/>
          <p:cNvSpPr>
            <a:spLocks noGrp="1"/>
          </p:cNvSpPr>
          <p:nvPr>
            <p:ph type="ftr" sz="quarter" idx="11"/>
          </p:nvPr>
        </p:nvSpPr>
        <p:spPr/>
        <p:txBody>
          <a:bodyPr/>
          <a:lstStyle/>
          <a:p>
            <a:r>
              <a:rPr lang="en-US" smtClean="0"/>
              <a:t>Market Risk, Sirikarn Jeanchutima</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30</a:t>
            </a:fld>
            <a:endParaRPr lang="en-US"/>
          </a:p>
        </p:txBody>
      </p:sp>
      <p:sp>
        <p:nvSpPr>
          <p:cNvPr id="6" name="TextBox 4"/>
          <p:cNvSpPr txBox="1">
            <a:spLocks noChangeArrowheads="1"/>
          </p:cNvSpPr>
          <p:nvPr/>
        </p:nvSpPr>
        <p:spPr bwMode="auto">
          <a:xfrm>
            <a:off x="620059" y="1750441"/>
            <a:ext cx="296427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Stock index futures</a:t>
            </a:r>
          </a:p>
        </p:txBody>
      </p:sp>
    </p:spTree>
    <p:extLst>
      <p:ext uri="{BB962C8B-B14F-4D97-AF65-F5344CB8AC3E}">
        <p14:creationId xmlns:p14="http://schemas.microsoft.com/office/powerpoint/2010/main" val="325155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Hedging Strategy</a:t>
            </a:r>
            <a:endParaRPr lang="en-US" dirty="0"/>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800" b="1" dirty="0" smtClean="0"/>
              <a:t>Contract size </a:t>
            </a:r>
            <a:r>
              <a:rPr lang="en-US" sz="1800" dirty="0" smtClean="0"/>
              <a:t>is determined as </a:t>
            </a:r>
            <a:r>
              <a:rPr lang="en-US" sz="1800" i="1" dirty="0" smtClean="0"/>
              <a:t>index level </a:t>
            </a:r>
            <a:r>
              <a:rPr lang="en-US" sz="1800" dirty="0" smtClean="0"/>
              <a:t>Χ </a:t>
            </a:r>
            <a:r>
              <a:rPr lang="en-US" sz="1800" i="1" dirty="0" smtClean="0"/>
              <a:t>contract multiplier</a:t>
            </a:r>
            <a:r>
              <a:rPr lang="en-US" sz="1800" dirty="0" smtClean="0"/>
              <a:t>.</a:t>
            </a:r>
            <a:endParaRPr lang="en-US" sz="1800" dirty="0"/>
          </a:p>
          <a:p>
            <a:pPr lvl="1"/>
            <a:r>
              <a:rPr lang="en-US" sz="1600" b="1" dirty="0" smtClean="0"/>
              <a:t>Index level </a:t>
            </a:r>
            <a:r>
              <a:rPr lang="en-US" sz="1600" dirty="0" smtClean="0"/>
              <a:t>is under no particular currency. It is meaningful only if compared to the past values of the same index.						   Example: On 14th Nov 07, FTSE 100 closed at 6,432.10 and 3</a:t>
            </a:r>
            <a:br>
              <a:rPr lang="en-US" sz="1600" dirty="0" smtClean="0"/>
            </a:br>
            <a:r>
              <a:rPr lang="en-US" sz="1600" dirty="0" smtClean="0"/>
              <a:t>	        months before it closed at 6,143.50, so it moved up by 4.7%.</a:t>
            </a:r>
            <a:endParaRPr lang="en-US" sz="1600" dirty="0"/>
          </a:p>
          <a:p>
            <a:pPr lvl="1"/>
            <a:r>
              <a:rPr lang="en-US" sz="1600" b="1" dirty="0" smtClean="0"/>
              <a:t>Multiplier/multiple </a:t>
            </a:r>
            <a:r>
              <a:rPr lang="en-US" sz="1600" dirty="0"/>
              <a:t>is arbitrary value per index point defined </a:t>
            </a:r>
            <a:r>
              <a:rPr lang="en-US" sz="1600" dirty="0" smtClean="0"/>
              <a:t>by the exchange</a:t>
            </a:r>
            <a:r>
              <a:rPr lang="en-US" sz="1600" dirty="0"/>
              <a:t/>
            </a:r>
            <a:br>
              <a:rPr lang="en-US" sz="1600" dirty="0"/>
            </a:br>
            <a:r>
              <a:rPr lang="en-US" sz="1600" dirty="0" smtClean="0"/>
              <a:t>Example:  </a:t>
            </a:r>
            <a:r>
              <a:rPr lang="en-US" sz="1600" dirty="0"/>
              <a:t>London uses £ 10 per index point, so if futures </a:t>
            </a:r>
            <a:r>
              <a:rPr lang="en-US" sz="1600" dirty="0" smtClean="0"/>
              <a:t>price of FTSE 100 </a:t>
            </a:r>
            <a:r>
              <a:rPr lang="en-US" sz="1600" dirty="0"/>
              <a:t>is at 5,000, then 	</a:t>
            </a:r>
            <a:r>
              <a:rPr lang="en-US" sz="1600" dirty="0" smtClean="0"/>
              <a:t>         the </a:t>
            </a:r>
            <a:r>
              <a:rPr lang="en-US" sz="1600" dirty="0"/>
              <a:t>notional value of the contract </a:t>
            </a:r>
            <a:r>
              <a:rPr lang="en-US" sz="1600" dirty="0" smtClean="0"/>
              <a:t>is £</a:t>
            </a:r>
            <a:r>
              <a:rPr lang="en-US" sz="1600" dirty="0"/>
              <a:t>50,000</a:t>
            </a:r>
            <a:r>
              <a:rPr lang="en-US" sz="1600" dirty="0" smtClean="0"/>
              <a:t>.</a:t>
            </a:r>
          </a:p>
          <a:p>
            <a:r>
              <a:rPr lang="en-US" sz="1800" dirty="0"/>
              <a:t>Almost always </a:t>
            </a:r>
            <a:r>
              <a:rPr lang="en-US" sz="1800" b="1" dirty="0" smtClean="0"/>
              <a:t>cash-settled</a:t>
            </a:r>
            <a:r>
              <a:rPr lang="en-US" sz="1800" dirty="0" smtClean="0"/>
              <a:t>:</a:t>
            </a:r>
            <a:br>
              <a:rPr lang="en-US" sz="1800" dirty="0" smtClean="0"/>
            </a:br>
            <a:endParaRPr lang="en-US" sz="1800" dirty="0" smtClean="0"/>
          </a:p>
          <a:p>
            <a:pPr lvl="1"/>
            <a:r>
              <a:rPr lang="en-US" sz="1600" dirty="0" smtClean="0"/>
              <a:t>Parties </a:t>
            </a:r>
            <a:r>
              <a:rPr lang="en-US" sz="1600" dirty="0"/>
              <a:t>exchange the cash difference between the asset’s </a:t>
            </a:r>
            <a:r>
              <a:rPr lang="en-US" sz="1600" dirty="0" smtClean="0"/>
              <a:t>notional value </a:t>
            </a:r>
            <a:r>
              <a:rPr lang="en-US" sz="1600" dirty="0"/>
              <a:t>now and at point of agreement</a:t>
            </a:r>
            <a:r>
              <a:rPr lang="en-US" sz="1600" dirty="0" smtClean="0"/>
              <a:t>.</a:t>
            </a:r>
          </a:p>
          <a:p>
            <a:pPr lvl="1"/>
            <a:r>
              <a:rPr lang="en-US" sz="1600" dirty="0" smtClean="0"/>
              <a:t>Physical </a:t>
            </a:r>
            <a:r>
              <a:rPr lang="en-US" sz="1600" dirty="0"/>
              <a:t>settlement is very inconvenient as delivery of basket </a:t>
            </a:r>
            <a:r>
              <a:rPr lang="en-US" sz="1600" dirty="0" smtClean="0"/>
              <a:t>of </a:t>
            </a:r>
            <a:r>
              <a:rPr lang="en-US" sz="1600" dirty="0"/>
              <a:t>shares is required and this is expensive to trade.</a:t>
            </a: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
        <p:nvSpPr>
          <p:cNvPr id="4" name="Footer Placeholder 3"/>
          <p:cNvSpPr>
            <a:spLocks noGrp="1"/>
          </p:cNvSpPr>
          <p:nvPr>
            <p:ph type="ftr" sz="quarter" idx="11"/>
          </p:nvPr>
        </p:nvSpPr>
        <p:spPr/>
        <p:txBody>
          <a:bodyPr/>
          <a:lstStyle/>
          <a:p>
            <a:r>
              <a:rPr lang="en-US" smtClean="0"/>
              <a:t>Market Risk, Sirikarn Jeanchutima</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31</a:t>
            </a:fld>
            <a:endParaRPr lang="en-US"/>
          </a:p>
        </p:txBody>
      </p:sp>
      <p:sp>
        <p:nvSpPr>
          <p:cNvPr id="6" name="TextBox 4"/>
          <p:cNvSpPr txBox="1">
            <a:spLocks noChangeArrowheads="1"/>
          </p:cNvSpPr>
          <p:nvPr/>
        </p:nvSpPr>
        <p:spPr bwMode="auto">
          <a:xfrm>
            <a:off x="620059" y="1750441"/>
            <a:ext cx="296427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Stock index futures</a:t>
            </a:r>
          </a:p>
        </p:txBody>
      </p:sp>
    </p:spTree>
    <p:extLst>
      <p:ext uri="{BB962C8B-B14F-4D97-AF65-F5344CB8AC3E}">
        <p14:creationId xmlns:p14="http://schemas.microsoft.com/office/powerpoint/2010/main" val="4188656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Concept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smtClean="0"/>
                  <a:t>The difference of future and forward is that we cannot choose the exact amount to match one future contract.</a:t>
                </a:r>
              </a:p>
              <a:p>
                <a:r>
                  <a:rPr lang="en-US" dirty="0"/>
                  <a:t>Thus, </a:t>
                </a:r>
                <a:r>
                  <a:rPr lang="en-US" dirty="0" smtClean="0"/>
                  <a:t>the optimal ratio is followed the principle of “Minimum Variance Hedging Ratio”.</a:t>
                </a:r>
              </a:p>
              <a:p>
                <a:r>
                  <a:rPr lang="en-US" dirty="0" smtClean="0"/>
                  <a:t>The formula is </a:t>
                </a:r>
              </a:p>
              <a:p>
                <a:pPr marL="0" indent="0" algn="ctr">
                  <a:buNone/>
                </a:pPr>
                <a14:m>
                  <m:oMathPara xmlns:m="http://schemas.openxmlformats.org/officeDocument/2006/math">
                    <m:oMathParaPr>
                      <m:jc m:val="centerGroup"/>
                    </m:oMathParaPr>
                    <m:oMath xmlns:m="http://schemas.openxmlformats.org/officeDocument/2006/math">
                      <m:r>
                        <m:rPr>
                          <m:nor/>
                        </m:rPr>
                        <a:rPr lang="en-US" b="0" i="0" smtClean="0">
                          <a:latin typeface="+mj-lt"/>
                        </a:rPr>
                        <m:t>N</m:t>
                      </m:r>
                      <m:r>
                        <m:rPr>
                          <m:nor/>
                        </m:rPr>
                        <a:rPr lang="en-US" i="0" smtClean="0">
                          <a:latin typeface="+mj-lt"/>
                        </a:rPr>
                        <m:t>=</m:t>
                      </m:r>
                      <m:r>
                        <m:rPr>
                          <m:nor/>
                        </m:rPr>
                        <a:rPr lang="en-US" b="0" i="0" smtClean="0">
                          <a:latin typeface="+mj-lt"/>
                        </a:rPr>
                        <m:t>−</m:t>
                      </m:r>
                      <m:r>
                        <m:rPr>
                          <m:nor/>
                        </m:rPr>
                        <a:rPr lang="en-US" b="0" i="0" smtClean="0">
                          <a:latin typeface="+mj-lt"/>
                          <a:ea typeface="Cambria Math"/>
                        </a:rPr>
                        <m:t>ρ</m:t>
                      </m:r>
                      <m:r>
                        <m:rPr>
                          <m:nor/>
                        </m:rPr>
                        <a:rPr lang="en-US" b="0" i="0" baseline="-25000" smtClean="0">
                          <a:latin typeface="+mj-lt"/>
                          <a:ea typeface="Cambria Math"/>
                        </a:rPr>
                        <m:t>sf</m:t>
                      </m:r>
                      <m:f>
                        <m:fPr>
                          <m:ctrlPr>
                            <a:rPr lang="en-US" b="0" i="1" baseline="-25000" smtClean="0">
                              <a:latin typeface="Cambria Math"/>
                              <a:ea typeface="Cambria Math"/>
                            </a:rPr>
                          </m:ctrlPr>
                        </m:fPr>
                        <m:num>
                          <m:r>
                            <m:rPr>
                              <m:nor/>
                            </m:rPr>
                            <a:rPr lang="en-US" b="0" i="0" smtClean="0">
                              <a:latin typeface="+mj-lt"/>
                              <a:ea typeface="Cambria Math"/>
                            </a:rPr>
                            <m:t>σ</m:t>
                          </m:r>
                          <m:r>
                            <m:rPr>
                              <m:nor/>
                            </m:rPr>
                            <a:rPr lang="en-US" b="0" i="0" baseline="-25000" smtClean="0">
                              <a:latin typeface="+mj-lt"/>
                              <a:ea typeface="Cambria Math"/>
                            </a:rPr>
                            <m:t>s</m:t>
                          </m:r>
                        </m:num>
                        <m:den>
                          <m:r>
                            <m:rPr>
                              <m:nor/>
                            </m:rPr>
                            <a:rPr lang="en-US" i="0">
                              <a:latin typeface="+mj-lt"/>
                              <a:ea typeface="Cambria Math"/>
                            </a:rPr>
                            <m:t>σ</m:t>
                          </m:r>
                          <m:r>
                            <m:rPr>
                              <m:nor/>
                            </m:rPr>
                            <a:rPr lang="en-US" b="0" i="0" baseline="-25000" smtClean="0">
                              <a:latin typeface="+mj-lt"/>
                              <a:ea typeface="Cambria Math"/>
                            </a:rPr>
                            <m:t>f</m:t>
                          </m:r>
                        </m:den>
                      </m:f>
                    </m:oMath>
                  </m:oMathPara>
                </a14:m>
                <a:endParaRPr lang="en-US" sz="1600" dirty="0" smtClean="0"/>
              </a:p>
              <a:p>
                <a:pPr marL="0" indent="0">
                  <a:buNone/>
                </a:pPr>
                <a:r>
                  <a:rPr lang="en-US" sz="1600" dirty="0" smtClean="0"/>
                  <a:t>Denoted.</a:t>
                </a:r>
              </a:p>
              <a:p>
                <a:pPr marL="0" indent="0">
                  <a:buNone/>
                </a:pPr>
                <a:r>
                  <a:rPr lang="en-US" sz="1600" dirty="0" smtClean="0"/>
                  <a:t>	N   = Number of Future contract					</a:t>
                </a:r>
                <a14:m>
                  <m:oMath xmlns:m="http://schemas.openxmlformats.org/officeDocument/2006/math">
                    <m:r>
                      <m:rPr>
                        <m:nor/>
                      </m:rPr>
                      <a:rPr lang="en-US" sz="1600">
                        <a:ea typeface="Cambria Math"/>
                      </a:rPr>
                      <m:t>ρ</m:t>
                    </m:r>
                    <m:r>
                      <m:rPr>
                        <m:nor/>
                      </m:rPr>
                      <a:rPr lang="en-US" sz="1600" baseline="-25000">
                        <a:ea typeface="Cambria Math"/>
                      </a:rPr>
                      <m:t>sf</m:t>
                    </m:r>
                    <m:r>
                      <m:rPr>
                        <m:nor/>
                      </m:rPr>
                      <a:rPr lang="en-US" sz="1600" b="0" i="0" baseline="-25000" smtClean="0">
                        <a:ea typeface="Cambria Math"/>
                      </a:rPr>
                      <m:t> </m:t>
                    </m:r>
                  </m:oMath>
                </a14:m>
                <a:r>
                  <a:rPr lang="en-US" sz="1600" dirty="0" smtClean="0"/>
                  <a:t> = Correlation of Spot and Future 					</a:t>
                </a:r>
                <a14:m>
                  <m:oMath xmlns:m="http://schemas.openxmlformats.org/officeDocument/2006/math">
                    <m:r>
                      <m:rPr>
                        <m:nor/>
                      </m:rPr>
                      <a:rPr lang="en-US" sz="1600">
                        <a:ea typeface="Cambria Math"/>
                      </a:rPr>
                      <m:t>σ</m:t>
                    </m:r>
                    <m:r>
                      <m:rPr>
                        <m:nor/>
                      </m:rPr>
                      <a:rPr lang="en-US" sz="1600" baseline="-25000">
                        <a:ea typeface="Cambria Math"/>
                      </a:rPr>
                      <m:t>s</m:t>
                    </m:r>
                  </m:oMath>
                </a14:m>
                <a:r>
                  <a:rPr lang="en-US" sz="1600" dirty="0" smtClean="0"/>
                  <a:t>  = Standard Deviation of Spot					</a:t>
                </a:r>
                <a14:m>
                  <m:oMath xmlns:m="http://schemas.openxmlformats.org/officeDocument/2006/math">
                    <m:r>
                      <m:rPr>
                        <m:nor/>
                      </m:rPr>
                      <a:rPr lang="en-US" sz="1600">
                        <a:ea typeface="Cambria Math"/>
                      </a:rPr>
                      <m:t>σ</m:t>
                    </m:r>
                    <m:r>
                      <m:rPr>
                        <m:nor/>
                      </m:rPr>
                      <a:rPr lang="en-US" sz="1600" b="0" i="0" baseline="-25000" smtClean="0">
                        <a:ea typeface="Cambria Math"/>
                      </a:rPr>
                      <m:t>f</m:t>
                    </m:r>
                  </m:oMath>
                </a14:m>
                <a:r>
                  <a:rPr lang="en-US" sz="1600" dirty="0"/>
                  <a:t>  = Standard Deviation </a:t>
                </a:r>
                <a:r>
                  <a:rPr lang="en-US" sz="1600"/>
                  <a:t>of </a:t>
                </a:r>
                <a:r>
                  <a:rPr lang="en-US" sz="1600" smtClean="0"/>
                  <a:t>Future   </a:t>
                </a:r>
                <a:endParaRPr lang="en-US" sz="1600" dirty="0" smtClean="0"/>
              </a:p>
              <a:p>
                <a:pPr marL="0" indent="0">
                  <a:buNone/>
                </a:pPr>
                <a:r>
                  <a:rPr lang="en-US" sz="1600" dirty="0"/>
                  <a:t/>
                </a:r>
                <a:br>
                  <a:rPr lang="en-US" sz="1600" dirty="0"/>
                </a:b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2127912"/>
                <a:ext cx="8305801" cy="4354775"/>
              </a:xfrm>
              <a:blipFill rotWithShape="1">
                <a:blip r:embed="rId2"/>
                <a:stretch>
                  <a:fillRect l="-365" t="-417"/>
                </a:stretch>
              </a:blipFill>
              <a:ln w="28575" cmpd="sng">
                <a:solidFill>
                  <a:srgbClr val="800000"/>
                </a:solidFill>
              </a:ln>
            </p:spPr>
            <p:txBody>
              <a:bodyPr/>
              <a:lstStyle/>
              <a:p>
                <a:r>
                  <a:rPr lang="th-TH">
                    <a:noFill/>
                  </a:rPr>
                  <a:t> </a:t>
                </a:r>
              </a:p>
            </p:txBody>
          </p:sp>
        </mc:Fallback>
      </mc:AlternateContent>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32</a:t>
            </a:fld>
            <a:endParaRPr lang="en-US"/>
          </a:p>
        </p:txBody>
      </p:sp>
      <p:sp>
        <p:nvSpPr>
          <p:cNvPr id="6" name="TextBox 4"/>
          <p:cNvSpPr txBox="1">
            <a:spLocks noChangeArrowheads="1"/>
          </p:cNvSpPr>
          <p:nvPr/>
        </p:nvSpPr>
        <p:spPr bwMode="auto">
          <a:xfrm>
            <a:off x="620059" y="1668553"/>
            <a:ext cx="360547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Optimal Hedging Ratio</a:t>
            </a:r>
            <a:endParaRPr lang="en-US" sz="2400" dirty="0">
              <a:solidFill>
                <a:schemeClr val="bg1"/>
              </a:solidFill>
              <a:latin typeface="+mn-lt"/>
            </a:endParaRPr>
          </a:p>
        </p:txBody>
      </p:sp>
    </p:spTree>
    <p:extLst>
      <p:ext uri="{BB962C8B-B14F-4D97-AF65-F5344CB8AC3E}">
        <p14:creationId xmlns:p14="http://schemas.microsoft.com/office/powerpoint/2010/main" val="3720734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Strategy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800" dirty="0" smtClean="0"/>
                  <a:t>If we need hedge for one month, we should:</a:t>
                </a:r>
                <a:endParaRPr lang="en-US" sz="1800" dirty="0"/>
              </a:p>
              <a:p>
                <a:pPr lvl="1"/>
                <a:r>
                  <a:rPr lang="en-US" sz="1600" dirty="0" smtClean="0"/>
                  <a:t>Regress </a:t>
                </a:r>
                <a:r>
                  <a:rPr lang="en-US" sz="1600" dirty="0"/>
                  <a:t>the portfolio monthly returns (from </a:t>
                </a:r>
                <a:r>
                  <a:rPr lang="en-US" sz="1600" dirty="0" smtClean="0"/>
                  <a:t>simulation with </a:t>
                </a:r>
                <a:r>
                  <a:rPr lang="en-US" sz="1600" dirty="0"/>
                  <a:t>the current </a:t>
                </a:r>
                <a:r>
                  <a:rPr lang="en-US" sz="1600" dirty="0" smtClean="0"/>
                  <a:t>       allocation</a:t>
                </a:r>
                <a:r>
                  <a:rPr lang="en-US" sz="1600" dirty="0"/>
                  <a:t>) against the index monthly returns </a:t>
                </a:r>
                <a:r>
                  <a:rPr lang="en-US" sz="1600" dirty="0" smtClean="0"/>
                  <a:t>to </a:t>
                </a:r>
                <a:r>
                  <a:rPr lang="en-US" sz="1600" dirty="0"/>
                  <a:t>find the </a:t>
                </a:r>
                <a:r>
                  <a:rPr lang="en-US" sz="1600" b="1" dirty="0"/>
                  <a:t>beta </a:t>
                </a:r>
                <a:r>
                  <a:rPr lang="en-US" sz="1600" dirty="0"/>
                  <a:t>of the portfolio</a:t>
                </a:r>
                <a:r>
                  <a:rPr lang="en-US" sz="1600" dirty="0" smtClean="0"/>
                  <a:t>:</a:t>
                </a:r>
              </a:p>
              <a:p>
                <a:pPr lvl="6"/>
                <a:endParaRPr lang="en-US" sz="1600" dirty="0"/>
              </a:p>
              <a:p>
                <a:pPr lvl="2"/>
                <a:endParaRPr lang="en-US" sz="1600" dirty="0" smtClean="0"/>
              </a:p>
              <a:p>
                <a:pPr lvl="1"/>
                <a:endParaRPr lang="en-US" sz="1600" dirty="0" smtClean="0"/>
              </a:p>
              <a:p>
                <a:pPr lvl="1"/>
                <a:r>
                  <a:rPr lang="en-US" sz="1600" dirty="0"/>
                  <a:t>Then sell </a:t>
                </a:r>
                <a:r>
                  <a:rPr lang="en-US" sz="1600" dirty="0" smtClean="0"/>
                  <a:t>   </a:t>
                </a:r>
                <a14:m>
                  <m:oMath xmlns:m="http://schemas.openxmlformats.org/officeDocument/2006/math">
                    <m:r>
                      <m:rPr>
                        <m:nor/>
                      </m:rPr>
                      <a:rPr lang="en-US" sz="1600" i="0" smtClean="0">
                        <a:ea typeface="Cambria Math" panose="02040503050406030204" pitchFamily="18" charset="0"/>
                      </a:rPr>
                      <m:t>β</m:t>
                    </m:r>
                    <m:f>
                      <m:fPr>
                        <m:ctrlPr>
                          <a:rPr lang="en-US" sz="1600" i="1" smtClean="0">
                            <a:latin typeface="Cambria Math"/>
                            <a:ea typeface="Cambria Math" panose="02040503050406030204" pitchFamily="18" charset="0"/>
                          </a:rPr>
                        </m:ctrlPr>
                      </m:fPr>
                      <m:num>
                        <m:r>
                          <m:rPr>
                            <m:nor/>
                          </m:rPr>
                          <a:rPr lang="en-US" sz="1600" b="0" i="0" smtClean="0">
                            <a:ea typeface="Cambria Math" panose="02040503050406030204" pitchFamily="18" charset="0"/>
                          </a:rPr>
                          <m:t>portfolio</m:t>
                        </m:r>
                        <m:r>
                          <m:rPr>
                            <m:nor/>
                          </m:rPr>
                          <a:rPr lang="en-US" sz="1600" b="0" i="0" smtClean="0">
                            <a:ea typeface="Cambria Math" panose="02040503050406030204" pitchFamily="18" charset="0"/>
                          </a:rPr>
                          <m:t> </m:t>
                        </m:r>
                        <m:r>
                          <m:rPr>
                            <m:nor/>
                          </m:rPr>
                          <a:rPr lang="en-US" sz="1600" b="0" i="0" smtClean="0">
                            <a:ea typeface="Cambria Math" panose="02040503050406030204" pitchFamily="18" charset="0"/>
                          </a:rPr>
                          <m:t>value</m:t>
                        </m:r>
                      </m:num>
                      <m:den>
                        <m:r>
                          <m:rPr>
                            <m:nor/>
                          </m:rPr>
                          <a:rPr lang="en-US" sz="1600" b="0" i="0" smtClean="0">
                            <a:ea typeface="Cambria Math" panose="02040503050406030204" pitchFamily="18" charset="0"/>
                          </a:rPr>
                          <m:t>contract</m:t>
                        </m:r>
                        <m:r>
                          <m:rPr>
                            <m:nor/>
                          </m:rPr>
                          <a:rPr lang="en-US" sz="1600" b="0" i="0" smtClean="0">
                            <a:ea typeface="Cambria Math" panose="02040503050406030204" pitchFamily="18" charset="0"/>
                          </a:rPr>
                          <m:t> </m:t>
                        </m:r>
                        <m:r>
                          <m:rPr>
                            <m:nor/>
                          </m:rPr>
                          <a:rPr lang="en-US" sz="1600" b="0" i="0" smtClean="0">
                            <a:ea typeface="Cambria Math" panose="02040503050406030204" pitchFamily="18" charset="0"/>
                          </a:rPr>
                          <m:t>size</m:t>
                        </m:r>
                      </m:den>
                    </m:f>
                  </m:oMath>
                </a14:m>
                <a:r>
                  <a:rPr lang="en-US" sz="1600" dirty="0" smtClean="0"/>
                  <a:t>  futures </a:t>
                </a:r>
                <a:r>
                  <a:rPr lang="en-US" sz="1600" dirty="0"/>
                  <a:t>contracts with expiry in </a:t>
                </a:r>
                <a:r>
                  <a:rPr lang="en-US" sz="1600" dirty="0" smtClean="0"/>
                  <a:t>one </a:t>
                </a:r>
                <a:r>
                  <a:rPr lang="en-US" sz="1600" dirty="0"/>
                  <a:t>month</a:t>
                </a:r>
                <a:r>
                  <a:rPr lang="en-US" sz="1600" dirty="0" smtClean="0"/>
                  <a:t>.</a:t>
                </a:r>
              </a:p>
              <a:p>
                <a:pPr lvl="1"/>
                <a:r>
                  <a:rPr lang="en-US" sz="1600" dirty="0"/>
                  <a:t>If the one-month contract is not available, sell contract </a:t>
                </a:r>
                <a:r>
                  <a:rPr lang="en-US" sz="1600" dirty="0" smtClean="0"/>
                  <a:t>with expiry </a:t>
                </a:r>
                <a:r>
                  <a:rPr lang="en-US" sz="1600" dirty="0"/>
                  <a:t>greater than 1 month and close it (buy it back) after </a:t>
                </a:r>
                <a:r>
                  <a:rPr lang="en-US" sz="1600" dirty="0" smtClean="0"/>
                  <a:t>1 month</a:t>
                </a:r>
                <a:r>
                  <a:rPr lang="en-US" sz="1600" dirty="0"/>
                  <a:t>. This will introduce some </a:t>
                </a:r>
                <a:r>
                  <a:rPr lang="en-US" sz="1600" b="1" dirty="0"/>
                  <a:t>basis risk </a:t>
                </a:r>
                <a:r>
                  <a:rPr lang="en-US" sz="1600" dirty="0"/>
                  <a:t>in the hedge</a:t>
                </a:r>
                <a:r>
                  <a:rPr lang="en-US" sz="1600" dirty="0" smtClean="0"/>
                  <a:t>.</a:t>
                </a:r>
              </a:p>
              <a:p>
                <a:pPr lvl="1"/>
                <a:endParaRPr lang="en-US" sz="1600" dirty="0" smtClean="0"/>
              </a:p>
              <a:p>
                <a:pPr lvl="1"/>
                <a:r>
                  <a:rPr lang="en-US" sz="1600" dirty="0" smtClean="0"/>
                  <a:t>We </a:t>
                </a:r>
                <a:r>
                  <a:rPr lang="en-US" sz="1600" dirty="0"/>
                  <a:t>assume the index has beta = 1 with its futures price.</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2209800"/>
                <a:ext cx="8305801" cy="4146550"/>
              </a:xfrm>
              <a:blipFill rotWithShape="0">
                <a:blip r:embed="rId2"/>
                <a:stretch>
                  <a:fillRect l="-219" t="-584"/>
                </a:stretch>
              </a:blipFill>
              <a:ln w="28575" cmpd="sng">
                <a:solidFill>
                  <a:srgbClr val="800000"/>
                </a:solidFill>
              </a:ln>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Market Risk, Sirikarn Jeanchutima</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33</a:t>
            </a:fld>
            <a:endParaRPr lang="en-US"/>
          </a:p>
        </p:txBody>
      </p:sp>
      <p:sp>
        <p:nvSpPr>
          <p:cNvPr id="6" name="TextBox 4"/>
          <p:cNvSpPr txBox="1">
            <a:spLocks noChangeArrowheads="1"/>
          </p:cNvSpPr>
          <p:nvPr/>
        </p:nvSpPr>
        <p:spPr bwMode="auto">
          <a:xfrm>
            <a:off x="620059" y="1750441"/>
            <a:ext cx="412965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Hedging with index futures</a:t>
            </a:r>
          </a:p>
        </p:txBody>
      </p:sp>
      <mc:AlternateContent xmlns:mc="http://schemas.openxmlformats.org/markup-compatibility/2006" xmlns:a14="http://schemas.microsoft.com/office/drawing/2010/main">
        <mc:Choice Requires="a14">
          <p:sp>
            <p:nvSpPr>
              <p:cNvPr id="8" name="TextBox 7"/>
              <p:cNvSpPr txBox="1"/>
              <p:nvPr/>
            </p:nvSpPr>
            <p:spPr>
              <a:xfrm>
                <a:off x="2912674" y="3380095"/>
                <a:ext cx="3810338" cy="5840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smtClean="0"/>
                        <m:t>R</m:t>
                      </m:r>
                      <m:r>
                        <m:rPr>
                          <m:nor/>
                        </m:rPr>
                        <a:rPr lang="en-US" b="0" i="0" baseline="-25000" smtClean="0"/>
                        <m:t>p</m:t>
                      </m:r>
                      <m:r>
                        <m:rPr>
                          <m:nor/>
                        </m:rPr>
                        <a:rPr lang="en-US" b="0" i="0" baseline="-25000" smtClean="0"/>
                        <m:t>,</m:t>
                      </m:r>
                      <m:r>
                        <m:rPr>
                          <m:nor/>
                        </m:rPr>
                        <a:rPr lang="en-US" b="0" i="0" baseline="-25000" smtClean="0"/>
                        <m:t>t</m:t>
                      </m:r>
                      <m:r>
                        <m:rPr>
                          <m:nor/>
                        </m:rPr>
                        <a:rPr lang="en-US" b="0" i="0" smtClean="0"/>
                        <m:t>= </m:t>
                      </m:r>
                      <m:r>
                        <m:rPr>
                          <m:nor/>
                        </m:rPr>
                        <a:rPr lang="en-US" b="0" i="0" smtClean="0">
                          <a:ea typeface="Cambria Math" panose="02040503050406030204" pitchFamily="18" charset="0"/>
                        </a:rPr>
                        <m:t>α</m:t>
                      </m:r>
                      <m:r>
                        <m:rPr>
                          <m:nor/>
                        </m:rPr>
                        <a:rPr lang="en-US" b="0" i="0" smtClean="0">
                          <a:ea typeface="Cambria Math" panose="02040503050406030204" pitchFamily="18" charset="0"/>
                        </a:rPr>
                        <m:t>+ </m:t>
                      </m:r>
                      <m:r>
                        <m:rPr>
                          <m:nor/>
                        </m:rPr>
                        <a:rPr lang="en-US" b="0" i="0" smtClean="0">
                          <a:ea typeface="Cambria Math" panose="02040503050406030204" pitchFamily="18" charset="0"/>
                        </a:rPr>
                        <m:t>βRI</m:t>
                      </m:r>
                      <m:r>
                        <m:rPr>
                          <m:nor/>
                        </m:rPr>
                        <a:rPr lang="en-US" b="0" i="0" baseline="-25000" smtClean="0">
                          <a:ea typeface="Cambria Math" panose="02040503050406030204" pitchFamily="18" charset="0"/>
                        </a:rPr>
                        <m:t>,</m:t>
                      </m:r>
                      <m:r>
                        <m:rPr>
                          <m:nor/>
                        </m:rPr>
                        <a:rPr lang="en-US" b="0" i="0" baseline="-25000" smtClean="0">
                          <a:ea typeface="Cambria Math" panose="02040503050406030204" pitchFamily="18" charset="0"/>
                        </a:rPr>
                        <m:t>T</m:t>
                      </m:r>
                      <m:r>
                        <m:rPr>
                          <m:nor/>
                        </m:rPr>
                        <a:rPr lang="en-US" b="0" i="0" smtClean="0">
                          <a:ea typeface="Cambria Math" panose="02040503050406030204" pitchFamily="18" charset="0"/>
                        </a:rPr>
                        <m:t>+</m:t>
                      </m:r>
                      <m:r>
                        <m:rPr>
                          <m:nor/>
                        </m:rPr>
                        <a:rPr lang="en-US" b="0" i="0" smtClean="0">
                          <a:ea typeface="Cambria Math" panose="02040503050406030204" pitchFamily="18" charset="0"/>
                        </a:rPr>
                        <m:t>ut</m:t>
                      </m:r>
                      <m:r>
                        <m:rPr>
                          <m:nor/>
                        </m:rPr>
                        <a:rPr lang="en-US" b="0" i="0" baseline="-25000" smtClean="0">
                          <a:ea typeface="Cambria Math" panose="02040503050406030204" pitchFamily="18" charset="0"/>
                        </a:rPr>
                        <m:t> ⇒ </m:t>
                      </m:r>
                      <m:r>
                        <m:rPr>
                          <m:nor/>
                        </m:rPr>
                        <a:rPr lang="en-US" b="0" i="0" smtClean="0">
                          <a:ea typeface="Cambria Math" panose="02040503050406030204" pitchFamily="18" charset="0"/>
                        </a:rPr>
                        <m:t>β</m:t>
                      </m:r>
                      <m:r>
                        <m:rPr>
                          <m:nor/>
                        </m:rPr>
                        <a:rPr lang="en-US" b="0" i="0" smtClean="0">
                          <a:ea typeface="Cambria Math" panose="02040503050406030204" pitchFamily="18" charset="0"/>
                        </a:rPr>
                        <m:t>= </m:t>
                      </m:r>
                      <m:f>
                        <m:fPr>
                          <m:ctrlPr>
                            <a:rPr lang="en-US" b="0" i="1" smtClean="0">
                              <a:latin typeface="Cambria Math"/>
                              <a:ea typeface="Cambria Math" panose="02040503050406030204" pitchFamily="18" charset="0"/>
                            </a:rPr>
                          </m:ctrlPr>
                        </m:fPr>
                        <m:num>
                          <m:r>
                            <m:rPr>
                              <m:nor/>
                            </m:rPr>
                            <a:rPr lang="en-US" b="0" i="0" smtClean="0">
                              <a:ea typeface="Cambria Math" panose="02040503050406030204" pitchFamily="18" charset="0"/>
                            </a:rPr>
                            <m:t>Cov</m:t>
                          </m:r>
                          <m:r>
                            <m:rPr>
                              <m:nor/>
                            </m:rPr>
                            <a:rPr lang="en-US" b="0" i="0" smtClean="0">
                              <a:ea typeface="Cambria Math" panose="02040503050406030204" pitchFamily="18" charset="0"/>
                            </a:rPr>
                            <m:t>(</m:t>
                          </m:r>
                          <m:r>
                            <m:rPr>
                              <m:nor/>
                            </m:rPr>
                            <a:rPr lang="en-US" b="0" i="0" smtClean="0">
                              <a:ea typeface="Cambria Math" panose="02040503050406030204" pitchFamily="18" charset="0"/>
                            </a:rPr>
                            <m:t>Rp</m:t>
                          </m:r>
                          <m:r>
                            <m:rPr>
                              <m:nor/>
                            </m:rPr>
                            <a:rPr lang="en-US" b="0" i="0" baseline="-25000" smtClean="0">
                              <a:ea typeface="Cambria Math" panose="02040503050406030204" pitchFamily="18" charset="0"/>
                            </a:rPr>
                            <m:t>,</m:t>
                          </m:r>
                          <m:r>
                            <m:rPr>
                              <m:nor/>
                            </m:rPr>
                            <a:rPr lang="en-US" b="0" i="0" baseline="-25000" smtClean="0">
                              <a:ea typeface="Cambria Math" panose="02040503050406030204" pitchFamily="18" charset="0"/>
                            </a:rPr>
                            <m:t>t</m:t>
                          </m:r>
                          <m:r>
                            <m:rPr>
                              <m:nor/>
                            </m:rPr>
                            <a:rPr lang="en-US" b="0" i="0" smtClean="0">
                              <a:ea typeface="Cambria Math" panose="02040503050406030204" pitchFamily="18" charset="0"/>
                            </a:rPr>
                            <m:t>,</m:t>
                          </m:r>
                          <m:r>
                            <m:rPr>
                              <m:nor/>
                            </m:rPr>
                            <a:rPr lang="en-US" b="0" i="0" smtClean="0">
                              <a:ea typeface="Cambria Math" panose="02040503050406030204" pitchFamily="18" charset="0"/>
                            </a:rPr>
                            <m:t>Ri</m:t>
                          </m:r>
                          <m:r>
                            <m:rPr>
                              <m:nor/>
                            </m:rPr>
                            <a:rPr lang="en-US" b="0" i="0" baseline="-25000" smtClean="0">
                              <a:ea typeface="Cambria Math" panose="02040503050406030204" pitchFamily="18" charset="0"/>
                            </a:rPr>
                            <m:t>,</m:t>
                          </m:r>
                          <m:r>
                            <m:rPr>
                              <m:nor/>
                            </m:rPr>
                            <a:rPr lang="en-US" b="0" i="0" baseline="-25000" smtClean="0">
                              <a:ea typeface="Cambria Math" panose="02040503050406030204" pitchFamily="18" charset="0"/>
                            </a:rPr>
                            <m:t>t</m:t>
                          </m:r>
                          <m:r>
                            <m:rPr>
                              <m:nor/>
                            </m:rPr>
                            <a:rPr lang="en-US" b="0" i="0" smtClean="0">
                              <a:ea typeface="Cambria Math" panose="02040503050406030204" pitchFamily="18" charset="0"/>
                            </a:rPr>
                            <m:t>)</m:t>
                          </m:r>
                        </m:num>
                        <m:den>
                          <m:r>
                            <m:rPr>
                              <m:nor/>
                            </m:rPr>
                            <a:rPr lang="en-US" b="0" i="0" smtClean="0">
                              <a:ea typeface="Cambria Math" panose="02040503050406030204" pitchFamily="18" charset="0"/>
                            </a:rPr>
                            <m:t>Var</m:t>
                          </m:r>
                          <m:r>
                            <m:rPr>
                              <m:nor/>
                            </m:rPr>
                            <a:rPr lang="en-US" b="0" i="0" smtClean="0">
                              <a:ea typeface="Cambria Math" panose="02040503050406030204" pitchFamily="18" charset="0"/>
                            </a:rPr>
                            <m:t>(</m:t>
                          </m:r>
                          <m:r>
                            <m:rPr>
                              <m:nor/>
                            </m:rPr>
                            <a:rPr lang="en-US" b="0" i="0" smtClean="0">
                              <a:ea typeface="Cambria Math" panose="02040503050406030204" pitchFamily="18" charset="0"/>
                            </a:rPr>
                            <m:t>Ri</m:t>
                          </m:r>
                          <m:r>
                            <m:rPr>
                              <m:nor/>
                            </m:rPr>
                            <a:rPr lang="en-US" b="0" i="0" baseline="-25000" smtClean="0">
                              <a:ea typeface="Cambria Math" panose="02040503050406030204" pitchFamily="18" charset="0"/>
                            </a:rPr>
                            <m:t>,</m:t>
                          </m:r>
                          <m:r>
                            <m:rPr>
                              <m:nor/>
                            </m:rPr>
                            <a:rPr lang="en-US" b="0" i="0" baseline="-25000" smtClean="0">
                              <a:ea typeface="Cambria Math" panose="02040503050406030204" pitchFamily="18" charset="0"/>
                            </a:rPr>
                            <m:t>t</m:t>
                          </m:r>
                          <m:r>
                            <m:rPr>
                              <m:nor/>
                            </m:rPr>
                            <a:rPr lang="en-US" b="0" i="0" smtClean="0">
                              <a:ea typeface="Cambria Math" panose="02040503050406030204" pitchFamily="18" charset="0"/>
                            </a:rPr>
                            <m:t>)</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12674" y="3380095"/>
                <a:ext cx="3810338" cy="584071"/>
              </a:xfrm>
              <a:prstGeom prst="rect">
                <a:avLst/>
              </a:prstGeom>
              <a:blipFill rotWithShape="1">
                <a:blip r:embed="rId3"/>
                <a:stretch>
                  <a:fillRect b="-2083"/>
                </a:stretch>
              </a:blipFill>
            </p:spPr>
            <p:txBody>
              <a:bodyPr/>
              <a:lstStyle/>
              <a:p>
                <a:r>
                  <a:rPr lang="th-TH">
                    <a:noFill/>
                  </a:rPr>
                  <a:t> </a:t>
                </a:r>
              </a:p>
            </p:txBody>
          </p:sp>
        </mc:Fallback>
      </mc:AlternateContent>
    </p:spTree>
    <p:extLst>
      <p:ext uri="{BB962C8B-B14F-4D97-AF65-F5344CB8AC3E}">
        <p14:creationId xmlns:p14="http://schemas.microsoft.com/office/powerpoint/2010/main" val="2656107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Strategy</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600" dirty="0" err="1"/>
              <a:t>Jorion</a:t>
            </a:r>
            <a:r>
              <a:rPr lang="en-US" sz="1600" dirty="0"/>
              <a:t>, P. Financial Risk Manager Handbook, 4</a:t>
            </a:r>
            <a:r>
              <a:rPr lang="en-US" sz="1600" dirty="0" smtClean="0"/>
              <a:t>th Edition. </a:t>
            </a:r>
            <a:endParaRPr lang="en-US" sz="1600" dirty="0"/>
          </a:p>
          <a:p>
            <a:r>
              <a:rPr lang="en-US" sz="1600" dirty="0"/>
              <a:t>Hull, J. (2006). </a:t>
            </a:r>
            <a:r>
              <a:rPr lang="en-US" sz="1600" i="1" dirty="0"/>
              <a:t>Options, futures, and other derivatives</a:t>
            </a:r>
            <a:r>
              <a:rPr lang="en-US" sz="1600" dirty="0"/>
              <a:t>. Upper Saddle River, N.J: Pearson/Prentice Hall</a:t>
            </a:r>
            <a:r>
              <a:rPr lang="en-US" sz="1600" dirty="0" smtClean="0"/>
              <a:t>.</a:t>
            </a:r>
          </a:p>
          <a:p>
            <a:r>
              <a:rPr lang="en-US" sz="1600" dirty="0"/>
              <a:t>http://treasurytoday.com/2002/09/managing-foreign-exchange-risk-the-use-of-currency-swaps</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p:txBody>
          <a:bodyPr/>
          <a:lstStyle/>
          <a:p>
            <a:r>
              <a:rPr lang="en-US" smtClean="0"/>
              <a:t>Market Risk, Sirikarn Jeanchutima</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34</a:t>
            </a:fld>
            <a:endParaRPr lang="en-US"/>
          </a:p>
        </p:txBody>
      </p:sp>
      <p:sp>
        <p:nvSpPr>
          <p:cNvPr id="6" name="TextBox 4"/>
          <p:cNvSpPr txBox="1">
            <a:spLocks noChangeArrowheads="1"/>
          </p:cNvSpPr>
          <p:nvPr/>
        </p:nvSpPr>
        <p:spPr bwMode="auto">
          <a:xfrm>
            <a:off x="620059" y="1750441"/>
            <a:ext cx="174919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Reference</a:t>
            </a:r>
            <a:endParaRPr lang="en-US" sz="2400" dirty="0">
              <a:solidFill>
                <a:schemeClr val="bg1"/>
              </a:solidFill>
              <a:latin typeface="+mn-lt"/>
            </a:endParaRPr>
          </a:p>
        </p:txBody>
      </p:sp>
    </p:spTree>
    <p:extLst>
      <p:ext uri="{BB962C8B-B14F-4D97-AF65-F5344CB8AC3E}">
        <p14:creationId xmlns:p14="http://schemas.microsoft.com/office/powerpoint/2010/main" val="370138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Concept</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rmAutofit fontScale="92500" lnSpcReduction="10000"/>
          </a:bodyPr>
          <a:lstStyle/>
          <a:p>
            <a:r>
              <a:rPr lang="en-US" dirty="0" smtClean="0"/>
              <a:t>Basis risk is defined as the mismatch of the hedging instrument characteristics and underlying asset.</a:t>
            </a:r>
          </a:p>
          <a:p>
            <a:r>
              <a:rPr lang="en-US" dirty="0" smtClean="0"/>
              <a:t>Basis risk will be high when there is cross-hedging.</a:t>
            </a:r>
          </a:p>
          <a:p>
            <a:pPr lvl="1"/>
            <a:r>
              <a:rPr lang="en-US" dirty="0" smtClean="0"/>
              <a:t>EX.  US exporter who has an obligation to make a payment of Norwegian Kroner (NKD) could hedge the position by using the future/forward contract of dollar/euro exchange rate. Thus, the basis risk is still exist.</a:t>
            </a:r>
          </a:p>
          <a:p>
            <a:r>
              <a:rPr lang="en-US" dirty="0" smtClean="0"/>
              <a:t>Basis risk will be lower when both hedging instruments asset and the position are corresponded. However, the basis risk still does exist because the maturity will be not matched.</a:t>
            </a:r>
          </a:p>
          <a:p>
            <a:pPr lvl="1"/>
            <a:r>
              <a:rPr lang="en-US" dirty="0"/>
              <a:t>EX. US exporter who has an obligation to make a payment of </a:t>
            </a:r>
            <a:r>
              <a:rPr lang="en-US" dirty="0" smtClean="0"/>
              <a:t>Japanese yen (JPY) </a:t>
            </a:r>
            <a:r>
              <a:rPr lang="en-US" dirty="0"/>
              <a:t>could hedge the position by using the future/forward contract of </a:t>
            </a:r>
            <a:r>
              <a:rPr lang="en-US" dirty="0" smtClean="0"/>
              <a:t>dollar/yen </a:t>
            </a:r>
            <a:r>
              <a:rPr lang="en-US" dirty="0"/>
              <a:t>exchange rate. </a:t>
            </a:r>
            <a:r>
              <a:rPr lang="en-US" dirty="0" smtClean="0"/>
              <a:t> However, if the exporters enter the future contract, they might not be able to set the same maturity as the position.</a:t>
            </a: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a:t>
            </a:fld>
            <a:endParaRPr lang="en-US"/>
          </a:p>
        </p:txBody>
      </p:sp>
      <p:sp>
        <p:nvSpPr>
          <p:cNvPr id="6" name="TextBox 4"/>
          <p:cNvSpPr txBox="1">
            <a:spLocks noChangeArrowheads="1"/>
          </p:cNvSpPr>
          <p:nvPr/>
        </p:nvSpPr>
        <p:spPr bwMode="auto">
          <a:xfrm>
            <a:off x="620059" y="1668553"/>
            <a:ext cx="1385316"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Basis risk</a:t>
            </a:r>
            <a:endParaRPr lang="en-US" sz="2400" dirty="0">
              <a:solidFill>
                <a:schemeClr val="bg1"/>
              </a:solidFill>
              <a:latin typeface="+mn-lt"/>
            </a:endParaRPr>
          </a:p>
        </p:txBody>
      </p:sp>
    </p:spTree>
    <p:extLst>
      <p:ext uri="{BB962C8B-B14F-4D97-AF65-F5344CB8AC3E}">
        <p14:creationId xmlns:p14="http://schemas.microsoft.com/office/powerpoint/2010/main" val="4007707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FX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smtClean="0"/>
              <a:t>Hedging by money market is to go to financial market by using the lending or borrowing the foreign currency to cover payables or receivables.</a:t>
            </a:r>
          </a:p>
          <a:p>
            <a:r>
              <a:rPr lang="en-US" dirty="0"/>
              <a:t>Ex. IBM purchased computer chips from NEC, a Japanese electronics concern, and was billed ¥250 million payable in three months. Currently, the spot exchange rate is ¥105/$ and the three-month forward rate is ¥100/$. The three-month money market interest rate is </a:t>
            </a:r>
            <a:r>
              <a:rPr lang="en-US" dirty="0" smtClean="0"/>
              <a:t>2 </a:t>
            </a:r>
            <a:r>
              <a:rPr lang="en-US" dirty="0"/>
              <a:t>percent per annum in the U.S. and </a:t>
            </a:r>
            <a:r>
              <a:rPr lang="en-US" dirty="0" smtClean="0"/>
              <a:t>1.75 </a:t>
            </a:r>
            <a:r>
              <a:rPr lang="en-US" dirty="0"/>
              <a:t>percent per </a:t>
            </a:r>
            <a:r>
              <a:rPr lang="en-US" dirty="0" smtClean="0"/>
              <a:t>quarter in </a:t>
            </a:r>
            <a:r>
              <a:rPr lang="en-US" dirty="0"/>
              <a:t>Japan. The management of IBM decided to use the money market hedge to deal with this yen account payable.</a:t>
            </a:r>
            <a:endParaRPr lang="en-US" dirty="0" smtClean="0"/>
          </a:p>
          <a:p>
            <a:pPr marL="0"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5</a:t>
            </a:fld>
            <a:endParaRPr lang="en-US"/>
          </a:p>
        </p:txBody>
      </p:sp>
      <p:sp>
        <p:nvSpPr>
          <p:cNvPr id="6" name="TextBox 4"/>
          <p:cNvSpPr txBox="1">
            <a:spLocks noChangeArrowheads="1"/>
          </p:cNvSpPr>
          <p:nvPr/>
        </p:nvSpPr>
        <p:spPr bwMode="auto">
          <a:xfrm>
            <a:off x="620059" y="1668553"/>
            <a:ext cx="417934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Hedging by Money Market</a:t>
            </a:r>
            <a:endParaRPr lang="en-US" sz="2400" dirty="0">
              <a:solidFill>
                <a:schemeClr val="bg1"/>
              </a:solidFill>
              <a:latin typeface="+mn-lt"/>
            </a:endParaRPr>
          </a:p>
        </p:txBody>
      </p:sp>
    </p:spTree>
    <p:extLst>
      <p:ext uri="{BB962C8B-B14F-4D97-AF65-F5344CB8AC3E}">
        <p14:creationId xmlns:p14="http://schemas.microsoft.com/office/powerpoint/2010/main" val="732604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FX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marL="0"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6</a:t>
            </a:fld>
            <a:endParaRPr lang="en-US"/>
          </a:p>
        </p:txBody>
      </p:sp>
      <p:sp>
        <p:nvSpPr>
          <p:cNvPr id="6" name="TextBox 4"/>
          <p:cNvSpPr txBox="1">
            <a:spLocks noChangeArrowheads="1"/>
          </p:cNvSpPr>
          <p:nvPr/>
        </p:nvSpPr>
        <p:spPr bwMode="auto">
          <a:xfrm>
            <a:off x="620059" y="1668553"/>
            <a:ext cx="417934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Hedging by Money Market</a:t>
            </a:r>
            <a:endParaRPr lang="en-US" sz="2400" dirty="0">
              <a:solidFill>
                <a:schemeClr val="bg1"/>
              </a:solidFill>
              <a:latin typeface="+mn-lt"/>
            </a:endParaRPr>
          </a:p>
        </p:txBody>
      </p:sp>
      <p:sp>
        <p:nvSpPr>
          <p:cNvPr id="7" name="Rectangle 6"/>
          <p:cNvSpPr/>
          <p:nvPr/>
        </p:nvSpPr>
        <p:spPr>
          <a:xfrm>
            <a:off x="845126" y="2493817"/>
            <a:ext cx="3144983" cy="9421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 PV of underlying</a:t>
            </a:r>
          </a:p>
          <a:p>
            <a:pPr algn="ctr"/>
            <a:r>
              <a:rPr lang="en-US" dirty="0" smtClean="0"/>
              <a:t>¥250/1.0175 = ¥245.70 m</a:t>
            </a:r>
            <a:endParaRPr lang="th-TH" dirty="0"/>
          </a:p>
        </p:txBody>
      </p:sp>
      <p:sp>
        <p:nvSpPr>
          <p:cNvPr id="9" name="Down Arrow 8"/>
          <p:cNvSpPr/>
          <p:nvPr/>
        </p:nvSpPr>
        <p:spPr>
          <a:xfrm>
            <a:off x="2105891" y="3699164"/>
            <a:ext cx="720436" cy="7758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h-TH"/>
          </a:p>
        </p:txBody>
      </p:sp>
      <p:sp>
        <p:nvSpPr>
          <p:cNvPr id="10" name="Rectangle 9"/>
          <p:cNvSpPr/>
          <p:nvPr/>
        </p:nvSpPr>
        <p:spPr>
          <a:xfrm>
            <a:off x="845126" y="4585854"/>
            <a:ext cx="3144983" cy="9421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Buy Yen spot with USD at the PV amount</a:t>
            </a:r>
          </a:p>
          <a:p>
            <a:pPr algn="ctr"/>
            <a:r>
              <a:rPr lang="en-US" dirty="0" smtClean="0"/>
              <a:t>¥245.70/105 </a:t>
            </a:r>
            <a:r>
              <a:rPr lang="en-US" dirty="0"/>
              <a:t>= $2.34 </a:t>
            </a:r>
            <a:r>
              <a:rPr lang="en-US" dirty="0" smtClean="0"/>
              <a:t>M</a:t>
            </a:r>
            <a:endParaRPr lang="th-TH" dirty="0"/>
          </a:p>
        </p:txBody>
      </p:sp>
      <p:sp>
        <p:nvSpPr>
          <p:cNvPr id="11" name="Down Arrow 10"/>
          <p:cNvSpPr/>
          <p:nvPr/>
        </p:nvSpPr>
        <p:spPr>
          <a:xfrm rot="16200000">
            <a:off x="4439190" y="4655126"/>
            <a:ext cx="720436" cy="7758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h-TH"/>
          </a:p>
        </p:txBody>
      </p:sp>
      <p:sp>
        <p:nvSpPr>
          <p:cNvPr id="12" name="Rectangle 11"/>
          <p:cNvSpPr/>
          <p:nvPr/>
        </p:nvSpPr>
        <p:spPr>
          <a:xfrm>
            <a:off x="5547553" y="4585854"/>
            <a:ext cx="3144983" cy="9421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Invest in Japan for 3m</a:t>
            </a:r>
          </a:p>
          <a:p>
            <a:pPr algn="ctr"/>
            <a:r>
              <a:rPr lang="en-US" dirty="0"/>
              <a:t>Receive </a:t>
            </a:r>
            <a:r>
              <a:rPr lang="en-US" dirty="0" smtClean="0"/>
              <a:t>¥250 m</a:t>
            </a:r>
            <a:endParaRPr lang="th-TH" dirty="0"/>
          </a:p>
        </p:txBody>
      </p:sp>
      <p:sp>
        <p:nvSpPr>
          <p:cNvPr id="14" name="Down Arrow 13"/>
          <p:cNvSpPr/>
          <p:nvPr/>
        </p:nvSpPr>
        <p:spPr>
          <a:xfrm rot="10800000">
            <a:off x="6759826" y="3699164"/>
            <a:ext cx="720436" cy="7758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h-TH"/>
          </a:p>
        </p:txBody>
      </p:sp>
      <p:sp>
        <p:nvSpPr>
          <p:cNvPr id="15" name="Rectangle 14"/>
          <p:cNvSpPr/>
          <p:nvPr/>
        </p:nvSpPr>
        <p:spPr>
          <a:xfrm>
            <a:off x="5547553" y="2493817"/>
            <a:ext cx="3144983" cy="9421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Pay the Receivables at </a:t>
            </a:r>
          </a:p>
          <a:p>
            <a:pPr algn="ctr"/>
            <a:r>
              <a:rPr lang="en-US" dirty="0" smtClean="0"/>
              <a:t>¥250 m Yen</a:t>
            </a:r>
            <a:endParaRPr lang="th-TH" dirty="0"/>
          </a:p>
        </p:txBody>
      </p:sp>
      <p:sp>
        <p:nvSpPr>
          <p:cNvPr id="16" name="TextBox 15"/>
          <p:cNvSpPr txBox="1"/>
          <p:nvPr/>
        </p:nvSpPr>
        <p:spPr>
          <a:xfrm>
            <a:off x="720435" y="5966752"/>
            <a:ext cx="7843814" cy="369332"/>
          </a:xfrm>
          <a:prstGeom prst="rect">
            <a:avLst/>
          </a:prstGeom>
          <a:noFill/>
        </p:spPr>
        <p:txBody>
          <a:bodyPr wrap="none" rtlCol="0">
            <a:spAutoFit/>
          </a:bodyPr>
          <a:lstStyle/>
          <a:p>
            <a:r>
              <a:rPr lang="en-US" dirty="0" smtClean="0"/>
              <a:t>In the end, IBM will pay 250 million yen at exchange equal to </a:t>
            </a:r>
            <a:r>
              <a:rPr lang="en-US" dirty="0"/>
              <a:t>¥105/$ </a:t>
            </a:r>
            <a:endParaRPr lang="th-TH" dirty="0"/>
          </a:p>
        </p:txBody>
      </p:sp>
    </p:spTree>
    <p:extLst>
      <p:ext uri="{BB962C8B-B14F-4D97-AF65-F5344CB8AC3E}">
        <p14:creationId xmlns:p14="http://schemas.microsoft.com/office/powerpoint/2010/main" val="21007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a:t>
            </a:r>
            <a:r>
              <a:rPr lang="en-US" dirty="0" smtClean="0"/>
              <a:t>FX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smtClean="0"/>
              <a:t>Cash Flow table.</a:t>
            </a:r>
          </a:p>
          <a:p>
            <a:endParaRPr lang="en-US" sz="1600" dirty="0"/>
          </a:p>
          <a:p>
            <a:endParaRPr lang="en-US" sz="1600" dirty="0" smtClean="0"/>
          </a:p>
          <a:p>
            <a:endParaRPr lang="en-US" sz="1600" dirty="0"/>
          </a:p>
          <a:p>
            <a:endParaRPr lang="en-US" sz="1600" dirty="0" smtClean="0"/>
          </a:p>
          <a:p>
            <a:endParaRPr lang="en-US" sz="1600" dirty="0"/>
          </a:p>
          <a:p>
            <a:r>
              <a:rPr lang="en-US" dirty="0"/>
              <a:t>In the </a:t>
            </a:r>
            <a:r>
              <a:rPr lang="en-US" dirty="0" smtClean="0"/>
              <a:t>end, IBM use only -2.34 million dollar for cover receivables.</a:t>
            </a:r>
          </a:p>
          <a:p>
            <a:r>
              <a:rPr lang="en-US" dirty="0"/>
              <a:t>If there is no </a:t>
            </a:r>
            <a:r>
              <a:rPr lang="en-US" dirty="0" smtClean="0"/>
              <a:t>hedging, IBM need to use </a:t>
            </a:r>
            <a:r>
              <a:rPr lang="en-US" dirty="0"/>
              <a:t>¥</a:t>
            </a:r>
            <a:r>
              <a:rPr lang="en-US" dirty="0" smtClean="0"/>
              <a:t>250.00/100 = 2.5 </a:t>
            </a:r>
            <a:r>
              <a:rPr lang="en-US" dirty="0" err="1" smtClean="0"/>
              <a:t>miilion</a:t>
            </a:r>
            <a:r>
              <a:rPr lang="en-US" dirty="0" smtClean="0"/>
              <a:t> dollar instead. </a:t>
            </a: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Market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7</a:t>
            </a:fld>
            <a:endParaRPr lang="en-US"/>
          </a:p>
        </p:txBody>
      </p:sp>
      <p:sp>
        <p:nvSpPr>
          <p:cNvPr id="6" name="TextBox 4"/>
          <p:cNvSpPr txBox="1">
            <a:spLocks noChangeArrowheads="1"/>
          </p:cNvSpPr>
          <p:nvPr/>
        </p:nvSpPr>
        <p:spPr bwMode="auto">
          <a:xfrm>
            <a:off x="620059" y="1668553"/>
            <a:ext cx="417934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Hedging by Money Market</a:t>
            </a:r>
            <a:endParaRPr lang="en-US" sz="2400" dirty="0">
              <a:solidFill>
                <a:schemeClr val="bg1"/>
              </a:solidFill>
              <a:latin typeface="+mn-lt"/>
            </a:endParaRPr>
          </a:p>
        </p:txBody>
      </p:sp>
      <p:graphicFrame>
        <p:nvGraphicFramePr>
          <p:cNvPr id="13" name="Table 12"/>
          <p:cNvGraphicFramePr>
            <a:graphicFrameLocks noGrp="1"/>
          </p:cNvGraphicFramePr>
          <p:nvPr>
            <p:extLst>
              <p:ext uri="{D42A27DB-BD31-4B8C-83A1-F6EECF244321}">
                <p14:modId xmlns:p14="http://schemas.microsoft.com/office/powerpoint/2010/main" val="3174430665"/>
              </p:ext>
            </p:extLst>
          </p:nvPr>
        </p:nvGraphicFramePr>
        <p:xfrm>
          <a:off x="869576" y="2657762"/>
          <a:ext cx="7386916" cy="2194560"/>
        </p:xfrm>
        <a:graphic>
          <a:graphicData uri="http://schemas.openxmlformats.org/drawingml/2006/table">
            <a:tbl>
              <a:tblPr firstRow="1" bandRow="1">
                <a:tableStyleId>{5C22544A-7EE6-4342-B048-85BDC9FD1C3A}</a:tableStyleId>
              </a:tblPr>
              <a:tblGrid>
                <a:gridCol w="1153188"/>
                <a:gridCol w="2540270"/>
                <a:gridCol w="1846729"/>
                <a:gridCol w="1846729"/>
              </a:tblGrid>
              <a:tr h="272858">
                <a:tc>
                  <a:txBody>
                    <a:bodyPr/>
                    <a:lstStyle/>
                    <a:p>
                      <a:pPr algn="ctr"/>
                      <a:endParaRPr lang="th-TH" dirty="0"/>
                    </a:p>
                  </a:txBody>
                  <a:tcPr/>
                </a:tc>
                <a:tc>
                  <a:txBody>
                    <a:bodyPr/>
                    <a:lstStyle/>
                    <a:p>
                      <a:pPr algn="ctr"/>
                      <a:r>
                        <a:rPr lang="en-US" dirty="0" smtClean="0"/>
                        <a:t>Transaction</a:t>
                      </a:r>
                      <a:endParaRPr lang="th-TH" dirty="0"/>
                    </a:p>
                  </a:txBody>
                  <a:tcPr/>
                </a:tc>
                <a:tc>
                  <a:txBody>
                    <a:bodyPr/>
                    <a:lstStyle/>
                    <a:p>
                      <a:pPr algn="ctr"/>
                      <a:r>
                        <a:rPr lang="en-US" dirty="0" smtClean="0"/>
                        <a:t>CF</a:t>
                      </a:r>
                      <a:r>
                        <a:rPr lang="en-US" baseline="-25000" dirty="0" smtClean="0"/>
                        <a:t>0</a:t>
                      </a:r>
                      <a:endParaRPr lang="th-TH" baseline="-25000" dirty="0"/>
                    </a:p>
                  </a:txBody>
                  <a:tcPr/>
                </a:tc>
                <a:tc>
                  <a:txBody>
                    <a:bodyPr/>
                    <a:lstStyle/>
                    <a:p>
                      <a:pPr algn="ctr"/>
                      <a:r>
                        <a:rPr lang="en-US" dirty="0" smtClean="0"/>
                        <a:t>CF</a:t>
                      </a:r>
                      <a:r>
                        <a:rPr lang="en-US" baseline="-25000" dirty="0" smtClean="0"/>
                        <a:t>1</a:t>
                      </a:r>
                      <a:endParaRPr lang="th-TH" baseline="-25000" dirty="0"/>
                    </a:p>
                  </a:txBody>
                  <a:tcPr/>
                </a:tc>
              </a:tr>
              <a:tr h="272858">
                <a:tc rowSpan="2">
                  <a:txBody>
                    <a:bodyPr/>
                    <a:lstStyle/>
                    <a:p>
                      <a:pPr algn="ctr"/>
                      <a:r>
                        <a:rPr lang="en-US" dirty="0" smtClean="0"/>
                        <a:t>1</a:t>
                      </a:r>
                      <a:endParaRPr lang="th-TH" dirty="0"/>
                    </a:p>
                  </a:txBody>
                  <a:tcPr/>
                </a:tc>
                <a:tc rowSpan="2">
                  <a:txBody>
                    <a:bodyPr/>
                    <a:lstStyle/>
                    <a:p>
                      <a:pPr algn="ctr"/>
                      <a:r>
                        <a:rPr lang="en-US" dirty="0" smtClean="0"/>
                        <a:t>Buy Yen Spot with</a:t>
                      </a:r>
                      <a:r>
                        <a:rPr lang="en-US" baseline="0" dirty="0" smtClean="0"/>
                        <a:t> Dollar</a:t>
                      </a:r>
                      <a:endParaRPr lang="th-TH" dirty="0"/>
                    </a:p>
                  </a:txBody>
                  <a:tcPr/>
                </a:tc>
                <a:tc>
                  <a:txBody>
                    <a:bodyPr/>
                    <a:lstStyle/>
                    <a:p>
                      <a:pPr algn="ctr"/>
                      <a:r>
                        <a:rPr lang="en-US" dirty="0" smtClean="0"/>
                        <a:t>$-2.34 M</a:t>
                      </a:r>
                      <a:endParaRPr lang="th-TH" dirty="0"/>
                    </a:p>
                  </a:txBody>
                  <a:tcPr/>
                </a:tc>
                <a:tc>
                  <a:txBody>
                    <a:bodyPr/>
                    <a:lstStyle/>
                    <a:p>
                      <a:pPr algn="ctr"/>
                      <a:endParaRPr lang="th-TH" baseline="-25000" dirty="0"/>
                    </a:p>
                  </a:txBody>
                  <a:tcPr/>
                </a:tc>
              </a:tr>
              <a:tr h="272858">
                <a:tc vMerge="1">
                  <a:txBody>
                    <a:bodyPr/>
                    <a:lstStyle/>
                    <a:p>
                      <a:pPr algn="ctr"/>
                      <a:endParaRPr lang="th-TH" dirty="0"/>
                    </a:p>
                  </a:txBody>
                  <a:tcPr/>
                </a:tc>
                <a:tc vMerge="1">
                  <a:txBody>
                    <a:bodyPr/>
                    <a:lstStyle/>
                    <a:p>
                      <a:pPr algn="ctr"/>
                      <a:endParaRPr lang="th-TH" dirty="0"/>
                    </a:p>
                  </a:txBody>
                  <a:tcPr/>
                </a:tc>
                <a:tc>
                  <a:txBody>
                    <a:bodyPr/>
                    <a:lstStyle/>
                    <a:p>
                      <a:pPr algn="ctr"/>
                      <a:r>
                        <a:rPr lang="en-US" dirty="0" smtClean="0"/>
                        <a:t>¥245.70 M</a:t>
                      </a:r>
                      <a:endParaRPr lang="th-TH" dirty="0"/>
                    </a:p>
                  </a:txBody>
                  <a:tcPr/>
                </a:tc>
                <a:tc>
                  <a:txBody>
                    <a:bodyPr/>
                    <a:lstStyle/>
                    <a:p>
                      <a:pPr algn="ctr"/>
                      <a:endParaRPr lang="th-TH" baseline="-25000" dirty="0"/>
                    </a:p>
                  </a:txBody>
                  <a:tcPr/>
                </a:tc>
              </a:tr>
              <a:tr h="272858">
                <a:tc>
                  <a:txBody>
                    <a:bodyPr/>
                    <a:lstStyle/>
                    <a:p>
                      <a:pPr algn="ctr"/>
                      <a:r>
                        <a:rPr lang="en-US" dirty="0" smtClean="0"/>
                        <a:t>2</a:t>
                      </a:r>
                      <a:endParaRPr lang="th-TH" dirty="0"/>
                    </a:p>
                  </a:txBody>
                  <a:tcPr/>
                </a:tc>
                <a:tc>
                  <a:txBody>
                    <a:bodyPr/>
                    <a:lstStyle/>
                    <a:p>
                      <a:pPr algn="ctr"/>
                      <a:r>
                        <a:rPr lang="en-GB" dirty="0" smtClean="0"/>
                        <a:t>Invest in Japan</a:t>
                      </a:r>
                      <a:endParaRPr lang="th-TH" dirty="0"/>
                    </a:p>
                  </a:txBody>
                  <a:tcPr/>
                </a:tc>
                <a:tc>
                  <a:txBody>
                    <a:bodyPr/>
                    <a:lstStyle/>
                    <a:p>
                      <a:pPr algn="ctr"/>
                      <a:r>
                        <a:rPr lang="en-US" dirty="0" smtClean="0"/>
                        <a:t>-¥245.70 M</a:t>
                      </a:r>
                      <a:endParaRPr lang="th-TH"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¥250.00 M</a:t>
                      </a:r>
                      <a:endParaRPr lang="th-TH" dirty="0" smtClean="0"/>
                    </a:p>
                  </a:txBody>
                  <a:tcPr/>
                </a:tc>
              </a:tr>
              <a:tr h="272858">
                <a:tc>
                  <a:txBody>
                    <a:bodyPr/>
                    <a:lstStyle/>
                    <a:p>
                      <a:pPr algn="ctr"/>
                      <a:r>
                        <a:rPr lang="en-US" dirty="0" smtClean="0"/>
                        <a:t>3</a:t>
                      </a:r>
                      <a:endParaRPr lang="th-TH" dirty="0"/>
                    </a:p>
                  </a:txBody>
                  <a:tcPr/>
                </a:tc>
                <a:tc>
                  <a:txBody>
                    <a:bodyPr/>
                    <a:lstStyle/>
                    <a:p>
                      <a:pPr algn="ctr"/>
                      <a:r>
                        <a:rPr lang="en-GB" dirty="0" smtClean="0"/>
                        <a:t>Pay yens</a:t>
                      </a:r>
                      <a:endParaRPr lang="th-TH" dirty="0"/>
                    </a:p>
                  </a:txBody>
                  <a:tcPr/>
                </a:tc>
                <a:tc>
                  <a:txBody>
                    <a:bodyPr/>
                    <a:lstStyle/>
                    <a:p>
                      <a:pPr algn="ctr"/>
                      <a:endParaRPr lang="th-TH"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¥-250.00 M</a:t>
                      </a:r>
                      <a:endParaRPr lang="th-TH" dirty="0" smtClean="0"/>
                    </a:p>
                  </a:txBody>
                  <a:tcPr/>
                </a:tc>
              </a:tr>
              <a:tr h="272858">
                <a:tc>
                  <a:txBody>
                    <a:bodyPr/>
                    <a:lstStyle/>
                    <a:p>
                      <a:pPr algn="ctr"/>
                      <a:endParaRPr lang="th-TH" dirty="0"/>
                    </a:p>
                  </a:txBody>
                  <a:tcPr/>
                </a:tc>
                <a:tc>
                  <a:txBody>
                    <a:bodyPr/>
                    <a:lstStyle/>
                    <a:p>
                      <a:pPr algn="ctr"/>
                      <a:r>
                        <a:rPr lang="en-US" dirty="0" smtClean="0"/>
                        <a:t>Net Cash Flow</a:t>
                      </a:r>
                      <a:endParaRPr lang="th-TH"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$-2.34 M</a:t>
                      </a:r>
                      <a:endParaRPr lang="th-TH"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h-TH" dirty="0" smtClean="0"/>
                    </a:p>
                  </a:txBody>
                  <a:tcPr/>
                </a:tc>
              </a:tr>
            </a:tbl>
          </a:graphicData>
        </a:graphic>
      </p:graphicFrame>
    </p:spTree>
    <p:extLst>
      <p:ext uri="{BB962C8B-B14F-4D97-AF65-F5344CB8AC3E}">
        <p14:creationId xmlns:p14="http://schemas.microsoft.com/office/powerpoint/2010/main" val="2480258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r>
              <a:rPr lang="en-US" sz="1600" dirty="0"/>
              <a:t>Forward </a:t>
            </a:r>
            <a:r>
              <a:rPr lang="en-US" sz="1600" dirty="0" smtClean="0"/>
              <a:t>contracts</a:t>
            </a:r>
          </a:p>
          <a:p>
            <a:pPr lvl="1"/>
            <a:r>
              <a:rPr lang="en-US" sz="1400" dirty="0"/>
              <a:t>The client can use forward contracts to sell or purchase foreign currency amounts at a future time and a given exchange rate. The settlement takes place at the time and the exchange rate mentioned in the contract, regardless of any fluctuations of the exchange rate on the foreign exchange </a:t>
            </a:r>
            <a:r>
              <a:rPr lang="en-US" sz="1400" dirty="0" smtClean="0"/>
              <a:t>market</a:t>
            </a:r>
          </a:p>
          <a:p>
            <a:r>
              <a:rPr lang="en-US" sz="1600" dirty="0" smtClean="0"/>
              <a:t>Benefits</a:t>
            </a:r>
          </a:p>
          <a:p>
            <a:pPr lvl="1"/>
            <a:r>
              <a:rPr lang="en-US" sz="1400" dirty="0"/>
              <a:t>The risk of exchange rate fluctuations is mitigated</a:t>
            </a:r>
          </a:p>
          <a:p>
            <a:pPr lvl="1"/>
            <a:r>
              <a:rPr lang="en-US" sz="1400" dirty="0"/>
              <a:t>It increases the management’s control over the company’s cash-flows and profitability </a:t>
            </a:r>
          </a:p>
          <a:p>
            <a:pPr lvl="1"/>
            <a:r>
              <a:rPr lang="en-US" sz="1400" dirty="0"/>
              <a:t>The exchange rate used in budgeting is fixed ex ant</a:t>
            </a:r>
            <a:endParaRPr lang="en-US" sz="1400" dirty="0" smtClean="0"/>
          </a:p>
          <a:p>
            <a:pPr marL="0" indent="0">
              <a:buNone/>
            </a:pP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
        <p:nvSpPr>
          <p:cNvPr id="4" name="Footer Placeholder 3"/>
          <p:cNvSpPr>
            <a:spLocks noGrp="1"/>
          </p:cNvSpPr>
          <p:nvPr>
            <p:ph type="ftr" sz="quarter" idx="11"/>
          </p:nvPr>
        </p:nvSpPr>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8</a:t>
            </a:fld>
            <a:endParaRPr lang="en-US"/>
          </a:p>
        </p:txBody>
      </p:sp>
      <p:sp>
        <p:nvSpPr>
          <p:cNvPr id="6" name="TextBox 4"/>
          <p:cNvSpPr txBox="1">
            <a:spLocks noChangeArrowheads="1"/>
          </p:cNvSpPr>
          <p:nvPr/>
        </p:nvSpPr>
        <p:spPr bwMode="auto">
          <a:xfrm>
            <a:off x="620059" y="1750441"/>
            <a:ext cx="416171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Hedging by using Forward </a:t>
            </a:r>
          </a:p>
        </p:txBody>
      </p:sp>
      <p:cxnSp>
        <p:nvCxnSpPr>
          <p:cNvPr id="8" name="Straight Connector 7"/>
          <p:cNvCxnSpPr/>
          <p:nvPr/>
        </p:nvCxnSpPr>
        <p:spPr>
          <a:xfrm>
            <a:off x="2258291" y="5527964"/>
            <a:ext cx="47072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72146" y="5417124"/>
            <a:ext cx="0" cy="1246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55131" y="5417119"/>
            <a:ext cx="0" cy="12469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06364" y="5036940"/>
            <a:ext cx="1731564" cy="261610"/>
          </a:xfrm>
          <a:prstGeom prst="rect">
            <a:avLst/>
          </a:prstGeom>
          <a:noFill/>
        </p:spPr>
        <p:txBody>
          <a:bodyPr wrap="none" rtlCol="0">
            <a:spAutoFit/>
          </a:bodyPr>
          <a:lstStyle/>
          <a:p>
            <a:r>
              <a:rPr lang="en-US" sz="1100" dirty="0" smtClean="0"/>
              <a:t>Enter forward contract</a:t>
            </a:r>
            <a:endParaRPr lang="th-TH" sz="1100" dirty="0"/>
          </a:p>
        </p:txBody>
      </p:sp>
      <p:cxnSp>
        <p:nvCxnSpPr>
          <p:cNvPr id="14" name="Straight Arrow Connector 13"/>
          <p:cNvCxnSpPr/>
          <p:nvPr/>
        </p:nvCxnSpPr>
        <p:spPr>
          <a:xfrm flipV="1">
            <a:off x="6955131" y="5036940"/>
            <a:ext cx="0" cy="442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55131" y="5479469"/>
            <a:ext cx="0" cy="5056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159719" y="5167745"/>
            <a:ext cx="1096775" cy="430887"/>
          </a:xfrm>
          <a:prstGeom prst="rect">
            <a:avLst/>
          </a:prstGeom>
          <a:noFill/>
        </p:spPr>
        <p:txBody>
          <a:bodyPr wrap="none" rtlCol="0">
            <a:spAutoFit/>
          </a:bodyPr>
          <a:lstStyle/>
          <a:p>
            <a:r>
              <a:rPr lang="en-US" sz="1100" dirty="0" smtClean="0"/>
              <a:t>Exchange at </a:t>
            </a:r>
          </a:p>
          <a:p>
            <a:r>
              <a:rPr lang="en-US" sz="1100" dirty="0" smtClean="0"/>
              <a:t>contract rate</a:t>
            </a:r>
            <a:endParaRPr lang="th-TH" sz="1100" dirty="0"/>
          </a:p>
        </p:txBody>
      </p:sp>
      <p:sp>
        <p:nvSpPr>
          <p:cNvPr id="18" name="TextBox 17"/>
          <p:cNvSpPr txBox="1"/>
          <p:nvPr/>
        </p:nvSpPr>
        <p:spPr>
          <a:xfrm>
            <a:off x="2129318" y="5601511"/>
            <a:ext cx="285656" cy="261610"/>
          </a:xfrm>
          <a:prstGeom prst="rect">
            <a:avLst/>
          </a:prstGeom>
          <a:noFill/>
        </p:spPr>
        <p:txBody>
          <a:bodyPr wrap="none" rtlCol="0">
            <a:spAutoFit/>
          </a:bodyPr>
          <a:lstStyle/>
          <a:p>
            <a:r>
              <a:rPr lang="en-US" sz="1100" dirty="0" smtClean="0"/>
              <a:t>t</a:t>
            </a:r>
            <a:r>
              <a:rPr lang="en-US" sz="1100" baseline="-25000" dirty="0" smtClean="0"/>
              <a:t>0</a:t>
            </a:r>
            <a:endParaRPr lang="th-TH" sz="1100" baseline="-25000" dirty="0"/>
          </a:p>
        </p:txBody>
      </p:sp>
      <p:sp>
        <p:nvSpPr>
          <p:cNvPr id="21" name="TextBox 20"/>
          <p:cNvSpPr txBox="1"/>
          <p:nvPr/>
        </p:nvSpPr>
        <p:spPr>
          <a:xfrm>
            <a:off x="6955131" y="5584191"/>
            <a:ext cx="285656" cy="261610"/>
          </a:xfrm>
          <a:prstGeom prst="rect">
            <a:avLst/>
          </a:prstGeom>
          <a:noFill/>
        </p:spPr>
        <p:txBody>
          <a:bodyPr wrap="none" rtlCol="0">
            <a:spAutoFit/>
          </a:bodyPr>
          <a:lstStyle/>
          <a:p>
            <a:r>
              <a:rPr lang="en-US" sz="1100" dirty="0" smtClean="0"/>
              <a:t>t</a:t>
            </a:r>
            <a:r>
              <a:rPr lang="en-US" sz="1100" baseline="-25000" dirty="0"/>
              <a:t>1</a:t>
            </a:r>
            <a:endParaRPr lang="th-TH" sz="1100" baseline="-25000" dirty="0"/>
          </a:p>
        </p:txBody>
      </p:sp>
    </p:spTree>
    <p:extLst>
      <p:ext uri="{BB962C8B-B14F-4D97-AF65-F5344CB8AC3E}">
        <p14:creationId xmlns:p14="http://schemas.microsoft.com/office/powerpoint/2010/main" val="3747461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Hedging instrument</a:t>
            </a:r>
          </a:p>
        </p:txBody>
      </p:sp>
      <p:sp>
        <p:nvSpPr>
          <p:cNvPr id="3" name="Content Placeholder 2"/>
          <p:cNvSpPr>
            <a:spLocks noGrp="1"/>
          </p:cNvSpPr>
          <p:nvPr>
            <p:ph idx="1"/>
          </p:nvPr>
        </p:nvSpPr>
        <p:spPr>
          <a:xfrm>
            <a:off x="457199" y="2209800"/>
            <a:ext cx="8305801" cy="4146550"/>
          </a:xfrm>
          <a:ln w="28575" cmpd="sng">
            <a:solidFill>
              <a:srgbClr val="800000"/>
            </a:solidFill>
          </a:ln>
        </p:spPr>
        <p:txBody>
          <a:bodyPr>
            <a:noAutofit/>
          </a:bodyPr>
          <a:lstStyle/>
          <a:p>
            <a:pPr marL="0" indent="0">
              <a:buNone/>
            </a:pP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
        <p:nvSpPr>
          <p:cNvPr id="4" name="Footer Placeholder 3"/>
          <p:cNvSpPr>
            <a:spLocks noGrp="1"/>
          </p:cNvSpPr>
          <p:nvPr>
            <p:ph type="ftr" sz="quarter" idx="11"/>
          </p:nvPr>
        </p:nvSpPr>
        <p:spPr/>
        <p:txBody>
          <a:bodyPr/>
          <a:lstStyle/>
          <a:p>
            <a:r>
              <a:rPr lang="en-US" dirty="0" smtClean="0"/>
              <a:t>Market Risk, </a:t>
            </a:r>
            <a:r>
              <a:rPr lang="en-US" dirty="0" err="1" smtClean="0"/>
              <a:t>Nattanan</a:t>
            </a:r>
            <a:r>
              <a:rPr lang="en-US" dirty="0" smtClean="0"/>
              <a:t> </a:t>
            </a:r>
            <a:r>
              <a:rPr lang="en-US" dirty="0" err="1" smtClean="0"/>
              <a:t>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9</a:t>
            </a:fld>
            <a:endParaRPr lang="en-US"/>
          </a:p>
        </p:txBody>
      </p:sp>
      <p:sp>
        <p:nvSpPr>
          <p:cNvPr id="6" name="TextBox 4"/>
          <p:cNvSpPr txBox="1">
            <a:spLocks noChangeArrowheads="1"/>
          </p:cNvSpPr>
          <p:nvPr/>
        </p:nvSpPr>
        <p:spPr bwMode="auto">
          <a:xfrm>
            <a:off x="620059" y="1750441"/>
            <a:ext cx="2885726"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FX Forward payoff</a:t>
            </a:r>
            <a:endParaRPr lang="en-US" sz="2400" dirty="0">
              <a:solidFill>
                <a:schemeClr val="bg1"/>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55" y="2410692"/>
            <a:ext cx="7038109" cy="3675678"/>
          </a:xfrm>
          <a:prstGeom prst="rect">
            <a:avLst/>
          </a:prstGeom>
        </p:spPr>
      </p:pic>
    </p:spTree>
    <p:extLst>
      <p:ext uri="{BB962C8B-B14F-4D97-AF65-F5344CB8AC3E}">
        <p14:creationId xmlns:p14="http://schemas.microsoft.com/office/powerpoint/2010/main" val="34852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2313</TotalTime>
  <Words>3132</Words>
  <Application>Microsoft Office PowerPoint</Application>
  <PresentationFormat>On-screen Show (4:3)</PresentationFormat>
  <Paragraphs>463</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Plaza</vt:lpstr>
      <vt:lpstr>FIN4811 Risk Management</vt:lpstr>
      <vt:lpstr>Agenda </vt:lpstr>
      <vt:lpstr>Hedging Concept</vt:lpstr>
      <vt:lpstr>Hedging Concept</vt:lpstr>
      <vt:lpstr>Hedging FX risk</vt:lpstr>
      <vt:lpstr>Hedging FX risk</vt:lpstr>
      <vt:lpstr>Hedging FX risk</vt:lpstr>
      <vt:lpstr>Hedging instrument</vt:lpstr>
      <vt:lpstr>Hedging instrument</vt:lpstr>
      <vt:lpstr>Hedging instrument</vt:lpstr>
      <vt:lpstr>Hedging instrument</vt:lpstr>
      <vt:lpstr>Hedging instrument</vt:lpstr>
      <vt:lpstr>Hedging instrument</vt:lpstr>
      <vt:lpstr>Hedging instrument</vt:lpstr>
      <vt:lpstr>Hedging instrument</vt:lpstr>
      <vt:lpstr>Hedging instrument</vt:lpstr>
      <vt:lpstr>Hedging instrument</vt:lpstr>
      <vt:lpstr>Hedging instrument</vt:lpstr>
      <vt:lpstr>Hedging Interest rate risk</vt:lpstr>
      <vt:lpstr>Hedging Interest rate risk</vt:lpstr>
      <vt:lpstr>Hedging Interest rate risk</vt:lpstr>
      <vt:lpstr>Hedging Interest rate risk</vt:lpstr>
      <vt:lpstr>Hedging Interest rate risk</vt:lpstr>
      <vt:lpstr>Hedging Interest rate risk</vt:lpstr>
      <vt:lpstr>Hedging Interest rate risk</vt:lpstr>
      <vt:lpstr>Hedging Interest rate risk</vt:lpstr>
      <vt:lpstr>Hedging Interest rate risk</vt:lpstr>
      <vt:lpstr>Hedging Interest rate risk</vt:lpstr>
      <vt:lpstr>Hedging Interest rate risk</vt:lpstr>
      <vt:lpstr>Hedging Strategy</vt:lpstr>
      <vt:lpstr>Hedging Strategy</vt:lpstr>
      <vt:lpstr>Hedging Concept</vt:lpstr>
      <vt:lpstr>Hedging Strategy</vt:lpstr>
      <vt:lpstr>Hedging Strategy</vt:lpstr>
    </vt:vector>
  </TitlesOfParts>
  <Company>Assumption University of Thailand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FIN4811 Risk Management</dc:title>
  <dc:creator>Sirikarn Jeanchutima</dc:creator>
  <cp:lastModifiedBy>ณัฐนันท์ บวรสันติสุทธิ์</cp:lastModifiedBy>
  <cp:revision>193</cp:revision>
  <cp:lastPrinted>2017-02-17T00:48:03Z</cp:lastPrinted>
  <dcterms:created xsi:type="dcterms:W3CDTF">2015-08-12T13:34:01Z</dcterms:created>
  <dcterms:modified xsi:type="dcterms:W3CDTF">2019-09-20T08:55:06Z</dcterms:modified>
</cp:coreProperties>
</file>