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370" r:id="rId2"/>
    <p:sldId id="371" r:id="rId3"/>
    <p:sldId id="307" r:id="rId4"/>
    <p:sldId id="372" r:id="rId5"/>
    <p:sldId id="374" r:id="rId6"/>
    <p:sldId id="373" r:id="rId7"/>
    <p:sldId id="376" r:id="rId8"/>
    <p:sldId id="377" r:id="rId9"/>
    <p:sldId id="378" r:id="rId10"/>
    <p:sldId id="379" r:id="rId11"/>
    <p:sldId id="380" r:id="rId12"/>
    <p:sldId id="381" r:id="rId13"/>
    <p:sldId id="383" r:id="rId14"/>
    <p:sldId id="384" r:id="rId15"/>
    <p:sldId id="385" r:id="rId16"/>
    <p:sldId id="386" r:id="rId17"/>
    <p:sldId id="38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Asset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Sheet2!$A$2:$A$7</c:f>
              <c:strCache>
                <c:ptCount val="6"/>
                <c:pt idx="0">
                  <c:v>1-day</c:v>
                </c:pt>
                <c:pt idx="1">
                  <c:v>&gt;1day-3mos.</c:v>
                </c:pt>
                <c:pt idx="2">
                  <c:v>&gt;3mos.-6mos.  </c:v>
                </c:pt>
                <c:pt idx="3">
                  <c:v>&gt;6mos.-12mos.</c:v>
                </c:pt>
                <c:pt idx="4">
                  <c:v>&gt;1yr.-5yrs.</c:v>
                </c:pt>
                <c:pt idx="5">
                  <c:v>&gt;5 years</c:v>
                </c:pt>
              </c:strCache>
            </c:strRef>
          </c:cat>
          <c:val>
            <c:numRef>
              <c:f>Sheet2!$B$2:$B$7</c:f>
              <c:numCache>
                <c:formatCode>General</c:formatCode>
                <c:ptCount val="6"/>
                <c:pt idx="0">
                  <c:v>20</c:v>
                </c:pt>
                <c:pt idx="1">
                  <c:v>30</c:v>
                </c:pt>
                <c:pt idx="2">
                  <c:v>70</c:v>
                </c:pt>
                <c:pt idx="3">
                  <c:v>90</c:v>
                </c:pt>
                <c:pt idx="4">
                  <c:v>40</c:v>
                </c:pt>
                <c:pt idx="5">
                  <c:v>10</c:v>
                </c:pt>
              </c:numCache>
            </c:numRef>
          </c:val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Liability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Sheet2!$A$2:$A$7</c:f>
              <c:strCache>
                <c:ptCount val="6"/>
                <c:pt idx="0">
                  <c:v>1-day</c:v>
                </c:pt>
                <c:pt idx="1">
                  <c:v>&gt;1day-3mos.</c:v>
                </c:pt>
                <c:pt idx="2">
                  <c:v>&gt;3mos.-6mos.  </c:v>
                </c:pt>
                <c:pt idx="3">
                  <c:v>&gt;6mos.-12mos.</c:v>
                </c:pt>
                <c:pt idx="4">
                  <c:v>&gt;1yr.-5yrs.</c:v>
                </c:pt>
                <c:pt idx="5">
                  <c:v>&gt;5 years</c:v>
                </c:pt>
              </c:strCache>
            </c:strRef>
          </c:cat>
          <c:val>
            <c:numRef>
              <c:f>Sheet2!$C$2:$C$7</c:f>
              <c:numCache>
                <c:formatCode>General</c:formatCode>
                <c:ptCount val="6"/>
                <c:pt idx="0">
                  <c:v>-30</c:v>
                </c:pt>
                <c:pt idx="1">
                  <c:v>-40</c:v>
                </c:pt>
                <c:pt idx="2">
                  <c:v>-85</c:v>
                </c:pt>
                <c:pt idx="3">
                  <c:v>-70</c:v>
                </c:pt>
                <c:pt idx="4">
                  <c:v>-30</c:v>
                </c:pt>
                <c:pt idx="5">
                  <c:v>-5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1755264"/>
        <c:axId val="91756800"/>
      </c:barChart>
      <c:catAx>
        <c:axId val="91755264"/>
        <c:scaling>
          <c:orientation val="minMax"/>
        </c:scaling>
        <c:delete val="0"/>
        <c:axPos val="b"/>
        <c:majorTickMark val="out"/>
        <c:minorTickMark val="none"/>
        <c:tickLblPos val="nextTo"/>
        <c:crossAx val="91756800"/>
        <c:crosses val="autoZero"/>
        <c:auto val="1"/>
        <c:lblAlgn val="ctr"/>
        <c:lblOffset val="100"/>
        <c:noMultiLvlLbl val="0"/>
      </c:catAx>
      <c:valAx>
        <c:axId val="91756800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GB"/>
                  <a:t>Mio USD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17552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9DBC91-5E12-D041-9AF4-8DEF4187FEDE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555A23-8C65-B14E-A73A-AC6887073B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3719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01C12-8E02-824F-A2A6-51F57AEDC3AB}" type="datetimeFigureOut">
              <a:rPr lang="en-US" smtClean="0"/>
              <a:pPr/>
              <a:t>9/12/2019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72F7C-35CE-604B-BA53-CF1192051D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7264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31268E00-388F-46C0-9205-C313986F8711}" type="datetime1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9044C-1D94-458F-9353-DD61A43B9ACB}" type="datetime1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42B24-30D2-4B11-9D01-53BA19D42D66}" type="datetime1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C874-A3F1-48D1-8D4B-DD6FC5CCAC95}" type="datetime1">
              <a:rPr lang="en-US" smtClean="0"/>
              <a:t>9/12/2019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AF4F1-9FF2-4488-8574-EF2279120D95}" type="datetime1">
              <a:rPr lang="en-US" smtClean="0"/>
              <a:t>9/12/2019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931D3-9BBB-481F-A227-B9A3DC977718}" type="datetime1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F4354B2E-1612-406C-A35F-C32DB19F5FD4}" type="datetime1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852C6-3712-420D-A59D-AE828B11EC4C}" type="datetime1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AEA9A-CD0D-4534-8A58-B89D9B849BC5}" type="datetime1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055D-90D2-4F81-987C-F69B1A1AF35E}" type="datetime1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1785-887B-4EF7-9DE1-5A3887B90DA4}" type="datetime1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E1B69B97-18C5-4580-9721-969262B0A4E6}" type="datetime1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CA670C1D-69DF-47A7-94D3-95726371A42D}" type="datetime1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EF803473-7122-4ADD-B377-682CE16D8774}" type="datetime1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89E9138A-9CE4-4992-8CDD-D34B8AEEB199}" type="datetime1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D9406-FD9B-40DD-A82F-BA1C8A26DD81}" type="datetime1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1A884-BD0C-4673-BEAA-A7C3F812C81B}" type="datetime1">
              <a:rPr lang="en-US" smtClean="0"/>
              <a:t>9/12/2019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F719B-2B8A-4D75-93C4-E6A8DC19B6C7}" type="datetime1">
              <a:rPr lang="en-US" smtClean="0"/>
              <a:t>9/12/2019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FB9FF28-DCDF-461F-8A07-6F9017BF51FD}" type="datetime1">
              <a:rPr lang="en-US" smtClean="0"/>
              <a:t>9/12/2019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0BA16B03-8BC0-5548-AF3E-5E738E3AC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itle 1"/>
          <p:cNvSpPr>
            <a:spLocks noGrp="1"/>
          </p:cNvSpPr>
          <p:nvPr>
            <p:ph type="title"/>
          </p:nvPr>
        </p:nvSpPr>
        <p:spPr>
          <a:xfrm>
            <a:off x="782839" y="1461375"/>
            <a:ext cx="6393408" cy="139849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FIN4811</a:t>
            </a:r>
            <a:br>
              <a:rPr lang="en-US" dirty="0" smtClean="0"/>
            </a:br>
            <a:r>
              <a:rPr lang="en-US" dirty="0" smtClean="0"/>
              <a:t>Risk Management</a:t>
            </a:r>
            <a:endParaRPr lang="th-TH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13136" y="3369213"/>
            <a:ext cx="7393483" cy="139849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 fontScale="97500" lnSpcReduction="10000"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600" b="0" kern="1200" cap="none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accent6"/>
                </a:solidFill>
              </a:rPr>
              <a:t>Chapter </a:t>
            </a:r>
            <a:r>
              <a:rPr lang="en-US" dirty="0" smtClean="0">
                <a:solidFill>
                  <a:schemeClr val="accent6"/>
                </a:solidFill>
              </a:rPr>
              <a:t>Five</a:t>
            </a:r>
          </a:p>
          <a:p>
            <a:pPr algn="ctr"/>
            <a:r>
              <a:rPr lang="en-US" dirty="0" smtClean="0">
                <a:solidFill>
                  <a:schemeClr val="accent6"/>
                </a:solidFill>
              </a:rPr>
              <a:t>Interest Rate Risk</a:t>
            </a:r>
            <a:endParaRPr lang="en-US" dirty="0">
              <a:solidFill>
                <a:schemeClr val="accent6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7599" y="5740400"/>
            <a:ext cx="592666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Nattanan</a:t>
            </a:r>
            <a:r>
              <a:rPr lang="en-US" sz="3200" dirty="0" smtClean="0"/>
              <a:t> </a:t>
            </a:r>
            <a:r>
              <a:rPr lang="en-US" sz="3200" dirty="0" err="1" smtClean="0"/>
              <a:t>Bovornsantisuth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t>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02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Interest Rate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27912"/>
            <a:ext cx="8305801" cy="4354775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US" altLang="th-TH" sz="2400" dirty="0"/>
              <a:t>Example</a:t>
            </a:r>
          </a:p>
          <a:p>
            <a:pPr lvl="1">
              <a:spcBef>
                <a:spcPts val="800"/>
              </a:spcBef>
            </a:pPr>
            <a:r>
              <a:rPr lang="en-US" altLang="en-US" sz="2200" dirty="0" smtClean="0"/>
              <a:t>In </a:t>
            </a:r>
            <a:r>
              <a:rPr lang="en-US" altLang="en-US" sz="2200" dirty="0"/>
              <a:t>the one day bucket, gap is -$10 million. If rates rise by 1</a:t>
            </a:r>
            <a:r>
              <a:rPr lang="en-US" altLang="en-US" sz="2200" dirty="0" smtClean="0"/>
              <a:t>%,</a:t>
            </a:r>
          </a:p>
          <a:p>
            <a:pPr marL="228600" lvl="1" indent="0">
              <a:spcBef>
                <a:spcPts val="800"/>
              </a:spcBef>
              <a:buNone/>
            </a:pPr>
            <a:r>
              <a:rPr lang="en-US" altLang="th-TH" sz="2400" dirty="0" smtClean="0">
                <a:cs typeface="Times New Roman" pitchFamily="18" charset="0"/>
              </a:rPr>
              <a:t>	</a:t>
            </a:r>
            <a:r>
              <a:rPr lang="el-GR" altLang="th-TH" sz="2400" dirty="0" smtClean="0">
                <a:cs typeface="Times New Roman" pitchFamily="18" charset="0"/>
              </a:rPr>
              <a:t>Δ</a:t>
            </a:r>
            <a:r>
              <a:rPr lang="en-US" altLang="en-US" sz="2400" dirty="0"/>
              <a:t>NII(1) = (-$10 million) × .01 = -$</a:t>
            </a:r>
            <a:r>
              <a:rPr lang="en-US" altLang="en-US" sz="2400" dirty="0" smtClean="0"/>
              <a:t>100,000</a:t>
            </a:r>
            <a:endParaRPr lang="en-US" altLang="en-US" sz="2200" dirty="0"/>
          </a:p>
          <a:p>
            <a:pPr lvl="1">
              <a:spcBef>
                <a:spcPts val="800"/>
              </a:spcBef>
            </a:pPr>
            <a:r>
              <a:rPr lang="en-US" altLang="en-US" sz="2200" dirty="0"/>
              <a:t>In the </a:t>
            </a:r>
            <a:r>
              <a:rPr lang="en-US" altLang="en-US" sz="2200" dirty="0" smtClean="0"/>
              <a:t>over 5 years bucket, </a:t>
            </a:r>
            <a:r>
              <a:rPr lang="en-US" altLang="en-US" sz="2200" dirty="0"/>
              <a:t>gap is -$10 million. If rates rise by 1%,</a:t>
            </a:r>
          </a:p>
          <a:p>
            <a:pPr lvl="1">
              <a:spcBef>
                <a:spcPts val="800"/>
              </a:spcBef>
            </a:pPr>
            <a:endParaRPr lang="en-US" altLang="en-US" sz="2200" dirty="0"/>
          </a:p>
          <a:p>
            <a:pPr marL="228600" lvl="1" indent="0">
              <a:spcBef>
                <a:spcPts val="800"/>
              </a:spcBef>
              <a:buNone/>
            </a:pPr>
            <a:r>
              <a:rPr lang="en-US" altLang="th-TH" sz="2000" dirty="0" smtClean="0">
                <a:cs typeface="Times New Roman" pitchFamily="18" charset="0"/>
              </a:rPr>
              <a:t>	</a:t>
            </a:r>
            <a:r>
              <a:rPr lang="el-GR" altLang="th-TH" sz="2400" dirty="0"/>
              <a:t>Δ</a:t>
            </a:r>
            <a:r>
              <a:rPr lang="en-US" altLang="en-US" sz="2400" dirty="0"/>
              <a:t>NII(1) = ($5 million) × .01 = $50,000</a:t>
            </a:r>
          </a:p>
          <a:p>
            <a:pPr lvl="1">
              <a:spcBef>
                <a:spcPts val="800"/>
              </a:spcBef>
            </a:pPr>
            <a:endParaRPr lang="en-US" altLang="en-US" sz="2200" dirty="0" smtClean="0"/>
          </a:p>
          <a:p>
            <a:pPr lvl="1">
              <a:spcBef>
                <a:spcPts val="800"/>
              </a:spcBef>
            </a:pPr>
            <a:endParaRPr lang="en-US" altLang="en-US" sz="2200" dirty="0"/>
          </a:p>
          <a:p>
            <a:pPr lvl="1">
              <a:spcBef>
                <a:spcPts val="800"/>
              </a:spcBef>
            </a:pPr>
            <a:endParaRPr lang="en-US" altLang="en-US" sz="2200" dirty="0"/>
          </a:p>
          <a:p>
            <a:pPr marL="228600" lvl="1" indent="0">
              <a:spcBef>
                <a:spcPts val="700"/>
              </a:spcBef>
              <a:buNone/>
            </a:pPr>
            <a:r>
              <a:rPr lang="en-US" altLang="th-TH" sz="2400" dirty="0" smtClean="0">
                <a:cs typeface="Times New Roman" pitchFamily="18" charset="0"/>
              </a:rPr>
              <a:t>		</a:t>
            </a:r>
          </a:p>
          <a:p>
            <a:pPr marL="228600" lvl="1" indent="0">
              <a:spcBef>
                <a:spcPts val="700"/>
              </a:spcBef>
              <a:buNone/>
            </a:pPr>
            <a:r>
              <a:rPr lang="en-US" altLang="th-TH" sz="2400" dirty="0">
                <a:cs typeface="Times New Roman" pitchFamily="18" charset="0"/>
              </a:rPr>
              <a:t>	</a:t>
            </a:r>
            <a:endParaRPr lang="el-GR" altLang="th-TH" sz="1900" dirty="0" smtClean="0">
              <a:cs typeface="Times New Roman" pitchFamily="18" charset="0"/>
            </a:endParaRPr>
          </a:p>
          <a:p>
            <a:pPr marL="914400" lvl="4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marL="228600" lvl="1" indent="0">
              <a:buNone/>
            </a:pPr>
            <a:r>
              <a:rPr lang="en-US" sz="1400" dirty="0"/>
              <a:t>	</a:t>
            </a:r>
            <a:r>
              <a:rPr lang="en-US" sz="1800" dirty="0"/>
              <a:t>	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812" y="6438238"/>
            <a:ext cx="6007100" cy="365125"/>
          </a:xfrm>
        </p:spPr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668553"/>
            <a:ext cx="2109873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Gap Analysis</a:t>
            </a:r>
            <a:endParaRPr lang="en-US" sz="240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6931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Interest Rate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27912"/>
            <a:ext cx="8305801" cy="4354775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US" b="1" dirty="0"/>
              <a:t>If GAP is greater than Zero: (RSA&gt;RSL</a:t>
            </a:r>
            <a:r>
              <a:rPr lang="en-US" b="1" dirty="0" smtClean="0"/>
              <a:t>)</a:t>
            </a:r>
          </a:p>
          <a:p>
            <a:pPr lvl="1"/>
            <a:r>
              <a:rPr lang="en-GB" b="1" i="1" dirty="0" smtClean="0"/>
              <a:t>“</a:t>
            </a:r>
            <a:r>
              <a:rPr lang="en-GB" b="1" i="1" dirty="0"/>
              <a:t>Positively Gapped”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If rates </a:t>
            </a:r>
            <a:r>
              <a:rPr lang="en-US" dirty="0">
                <a:solidFill>
                  <a:srgbClr val="92D050"/>
                </a:solidFill>
              </a:rPr>
              <a:t>▲</a:t>
            </a:r>
            <a:r>
              <a:rPr lang="en-US" dirty="0" smtClean="0"/>
              <a:t>, </a:t>
            </a:r>
            <a:r>
              <a:rPr lang="en-US" dirty="0"/>
              <a:t>then net interest income will most likely </a:t>
            </a:r>
            <a:r>
              <a:rPr lang="en-US" dirty="0" smtClean="0">
                <a:solidFill>
                  <a:srgbClr val="92D050"/>
                </a:solidFill>
              </a:rPr>
              <a:t>▲</a:t>
            </a:r>
            <a:r>
              <a:rPr lang="en-US" dirty="0" smtClean="0"/>
              <a:t>.</a:t>
            </a:r>
            <a:r>
              <a:rPr lang="en-US" dirty="0"/>
              <a:t>	</a:t>
            </a:r>
            <a:r>
              <a:rPr lang="en-US" dirty="0" smtClean="0"/>
              <a:t>If </a:t>
            </a:r>
            <a:r>
              <a:rPr lang="en-US" dirty="0"/>
              <a:t>rates </a:t>
            </a:r>
            <a:r>
              <a:rPr lang="en-US" dirty="0" smtClean="0">
                <a:solidFill>
                  <a:schemeClr val="accent2">
                    <a:lumMod val="50000"/>
                    <a:lumOff val="50000"/>
                  </a:schemeClr>
                </a:solidFill>
              </a:rPr>
              <a:t>▼</a:t>
            </a:r>
            <a:r>
              <a:rPr lang="en-US" dirty="0" smtClean="0"/>
              <a:t>, </a:t>
            </a:r>
            <a:r>
              <a:rPr lang="en-US" dirty="0"/>
              <a:t>then net interest income will most likely </a:t>
            </a:r>
            <a:r>
              <a:rPr lang="en-US" dirty="0" smtClean="0">
                <a:solidFill>
                  <a:schemeClr val="accent2">
                    <a:lumMod val="50000"/>
                    <a:lumOff val="50000"/>
                  </a:schemeClr>
                </a:solidFill>
              </a:rPr>
              <a:t>▼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GB" b="1" i="1" dirty="0" smtClean="0"/>
              <a:t>“</a:t>
            </a:r>
            <a:r>
              <a:rPr lang="en-GB" b="1" i="1" dirty="0"/>
              <a:t>Negatively Gapped”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/>
              <a:t>If rates </a:t>
            </a:r>
            <a:r>
              <a:rPr lang="en-US" dirty="0">
                <a:solidFill>
                  <a:srgbClr val="92D050"/>
                </a:solidFill>
              </a:rPr>
              <a:t>▲</a:t>
            </a:r>
            <a:r>
              <a:rPr lang="en-US" dirty="0"/>
              <a:t>, then net interest income will most likely </a:t>
            </a:r>
            <a:r>
              <a:rPr lang="en-US" dirty="0">
                <a:solidFill>
                  <a:schemeClr val="accent2">
                    <a:lumMod val="50000"/>
                    <a:lumOff val="50000"/>
                  </a:schemeClr>
                </a:solidFill>
              </a:rPr>
              <a:t>▼</a:t>
            </a:r>
            <a:r>
              <a:rPr lang="en-US" dirty="0" smtClean="0"/>
              <a:t>.</a:t>
            </a:r>
            <a:r>
              <a:rPr lang="en-US" dirty="0"/>
              <a:t>	If rates </a:t>
            </a:r>
            <a:r>
              <a:rPr lang="en-US" dirty="0">
                <a:solidFill>
                  <a:schemeClr val="accent2">
                    <a:lumMod val="50000"/>
                    <a:lumOff val="50000"/>
                  </a:schemeClr>
                </a:solidFill>
              </a:rPr>
              <a:t>▼</a:t>
            </a:r>
            <a:r>
              <a:rPr lang="en-US" dirty="0"/>
              <a:t>, then net interest income will most likely </a:t>
            </a:r>
            <a:r>
              <a:rPr lang="en-US" dirty="0">
                <a:solidFill>
                  <a:srgbClr val="92D050"/>
                </a:solidFill>
              </a:rPr>
              <a:t>▲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altLang="en-US" sz="2200" dirty="0" smtClean="0"/>
          </a:p>
          <a:p>
            <a:pPr marL="228600" lvl="1" indent="0">
              <a:spcBef>
                <a:spcPts val="700"/>
              </a:spcBef>
              <a:buNone/>
            </a:pPr>
            <a:r>
              <a:rPr lang="en-US" altLang="th-TH" sz="2400" dirty="0" smtClean="0">
                <a:cs typeface="Times New Roman" pitchFamily="18" charset="0"/>
              </a:rPr>
              <a:t>		</a:t>
            </a:r>
          </a:p>
          <a:p>
            <a:pPr marL="228600" lvl="1" indent="0">
              <a:spcBef>
                <a:spcPts val="700"/>
              </a:spcBef>
              <a:buNone/>
            </a:pPr>
            <a:r>
              <a:rPr lang="en-US" altLang="th-TH" sz="2400" dirty="0">
                <a:cs typeface="Times New Roman" pitchFamily="18" charset="0"/>
              </a:rPr>
              <a:t>	</a:t>
            </a:r>
            <a:endParaRPr lang="el-GR" altLang="th-TH" sz="1900" dirty="0" smtClean="0">
              <a:cs typeface="Times New Roman" pitchFamily="18" charset="0"/>
            </a:endParaRPr>
          </a:p>
          <a:p>
            <a:pPr marL="914400" lvl="4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marL="228600" lvl="1" indent="0">
              <a:buNone/>
            </a:pPr>
            <a:r>
              <a:rPr lang="en-US" sz="1400" dirty="0"/>
              <a:t>	</a:t>
            </a:r>
            <a:r>
              <a:rPr lang="en-US" sz="1800" dirty="0"/>
              <a:t>	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812" y="6438238"/>
            <a:ext cx="6007100" cy="365125"/>
          </a:xfrm>
        </p:spPr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668553"/>
            <a:ext cx="2109873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Gap Analysis</a:t>
            </a:r>
            <a:endParaRPr lang="en-US" sz="240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9248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Interest Rate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27912"/>
            <a:ext cx="8305801" cy="4354775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US" dirty="0"/>
              <a:t>Strengths and Weaknesses of Static GAP Analysis</a:t>
            </a:r>
          </a:p>
          <a:p>
            <a:pPr lvl="1"/>
            <a:r>
              <a:rPr lang="en-US" b="1" dirty="0"/>
              <a:t>Strengths</a:t>
            </a:r>
          </a:p>
          <a:p>
            <a:pPr lvl="2"/>
            <a:r>
              <a:rPr lang="en-US" dirty="0"/>
              <a:t>Easy to understand</a:t>
            </a:r>
          </a:p>
          <a:p>
            <a:pPr lvl="2"/>
            <a:r>
              <a:rPr lang="en-US" dirty="0" smtClean="0"/>
              <a:t>Works well with small changes in interest rates</a:t>
            </a:r>
          </a:p>
          <a:p>
            <a:pPr lvl="1"/>
            <a:r>
              <a:rPr lang="en-US" b="1" dirty="0"/>
              <a:t>Weaknesses</a:t>
            </a:r>
          </a:p>
          <a:p>
            <a:pPr lvl="2"/>
            <a:r>
              <a:rPr lang="en-US" dirty="0"/>
              <a:t>Ex-post measurement errors</a:t>
            </a:r>
          </a:p>
          <a:p>
            <a:pPr lvl="2"/>
            <a:r>
              <a:rPr lang="en-US" dirty="0"/>
              <a:t>Ignores the time value of money</a:t>
            </a:r>
          </a:p>
          <a:p>
            <a:pPr lvl="2"/>
            <a:r>
              <a:rPr lang="en-US" dirty="0"/>
              <a:t>Ignores the cumulative impact of interest rate changes</a:t>
            </a:r>
          </a:p>
          <a:p>
            <a:pPr lvl="2"/>
            <a:r>
              <a:rPr lang="en-US" dirty="0"/>
              <a:t>Typically considers demand deposits to be non-rate sensitive</a:t>
            </a:r>
          </a:p>
          <a:p>
            <a:pPr lvl="2"/>
            <a:r>
              <a:rPr lang="en-US" dirty="0"/>
              <a:t>Ignores embedded options in the bank’s assets and </a:t>
            </a:r>
            <a:r>
              <a:rPr lang="en-US" dirty="0" smtClean="0"/>
              <a:t>liabilities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altLang="en-US" sz="2200" dirty="0" smtClean="0"/>
          </a:p>
          <a:p>
            <a:pPr marL="228600" lvl="1" indent="0">
              <a:spcBef>
                <a:spcPts val="700"/>
              </a:spcBef>
              <a:buNone/>
            </a:pPr>
            <a:r>
              <a:rPr lang="en-US" altLang="th-TH" sz="2400" dirty="0" smtClean="0">
                <a:cs typeface="Times New Roman" pitchFamily="18" charset="0"/>
              </a:rPr>
              <a:t>		</a:t>
            </a:r>
          </a:p>
          <a:p>
            <a:pPr marL="228600" lvl="1" indent="0">
              <a:spcBef>
                <a:spcPts val="700"/>
              </a:spcBef>
              <a:buNone/>
            </a:pPr>
            <a:r>
              <a:rPr lang="en-US" altLang="th-TH" sz="2400" dirty="0">
                <a:cs typeface="Times New Roman" pitchFamily="18" charset="0"/>
              </a:rPr>
              <a:t>	</a:t>
            </a:r>
            <a:endParaRPr lang="el-GR" altLang="th-TH" sz="1900" dirty="0" smtClean="0">
              <a:cs typeface="Times New Roman" pitchFamily="18" charset="0"/>
            </a:endParaRPr>
          </a:p>
          <a:p>
            <a:pPr marL="914400" lvl="4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marL="228600" lvl="1" indent="0">
              <a:buNone/>
            </a:pPr>
            <a:r>
              <a:rPr lang="en-US" sz="1400" dirty="0"/>
              <a:t>	</a:t>
            </a:r>
            <a:r>
              <a:rPr lang="en-US" sz="1800" dirty="0"/>
              <a:t>	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812" y="6438238"/>
            <a:ext cx="6007100" cy="365125"/>
          </a:xfrm>
        </p:spPr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668553"/>
            <a:ext cx="2109873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Gap Analysis</a:t>
            </a:r>
            <a:endParaRPr lang="en-US" sz="240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8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Interest Rate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27912"/>
            <a:ext cx="8305801" cy="4354775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GB" b="1" dirty="0"/>
              <a:t>Income simulation models </a:t>
            </a:r>
            <a:r>
              <a:rPr lang="en-GB" dirty="0"/>
              <a:t>project </a:t>
            </a:r>
            <a:r>
              <a:rPr lang="en-GB" dirty="0" smtClean="0"/>
              <a:t>future </a:t>
            </a:r>
            <a:r>
              <a:rPr lang="en-US" dirty="0" smtClean="0"/>
              <a:t>net </a:t>
            </a:r>
            <a:r>
              <a:rPr lang="en-US" dirty="0"/>
              <a:t>interest income and how it changes </a:t>
            </a:r>
            <a:r>
              <a:rPr lang="en-US" dirty="0" smtClean="0"/>
              <a:t>as </a:t>
            </a:r>
            <a:r>
              <a:rPr lang="en-GB" dirty="0" smtClean="0"/>
              <a:t>interest </a:t>
            </a:r>
            <a:r>
              <a:rPr lang="en-GB" dirty="0"/>
              <a:t>rates move</a:t>
            </a:r>
            <a:r>
              <a:rPr lang="en-GB" b="1" dirty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amount that it changes from </a:t>
            </a:r>
            <a:r>
              <a:rPr lang="en-US" dirty="0" smtClean="0"/>
              <a:t>current market </a:t>
            </a:r>
            <a:r>
              <a:rPr lang="en-US" dirty="0"/>
              <a:t>rates to higher and lower </a:t>
            </a:r>
            <a:r>
              <a:rPr lang="en-US" dirty="0" smtClean="0"/>
              <a:t>market rates </a:t>
            </a:r>
            <a:r>
              <a:rPr lang="en-US" dirty="0"/>
              <a:t>determines the level of risk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altLang="en-US" sz="2200" dirty="0" smtClean="0"/>
          </a:p>
          <a:p>
            <a:pPr marL="228600" lvl="1" indent="0">
              <a:spcBef>
                <a:spcPts val="700"/>
              </a:spcBef>
              <a:buNone/>
            </a:pPr>
            <a:r>
              <a:rPr lang="en-US" altLang="th-TH" sz="2400" dirty="0" smtClean="0">
                <a:cs typeface="Times New Roman" pitchFamily="18" charset="0"/>
              </a:rPr>
              <a:t>		</a:t>
            </a:r>
          </a:p>
          <a:p>
            <a:pPr marL="228600" lvl="1" indent="0">
              <a:spcBef>
                <a:spcPts val="700"/>
              </a:spcBef>
              <a:buNone/>
            </a:pPr>
            <a:r>
              <a:rPr lang="en-US" altLang="th-TH" sz="2400" dirty="0">
                <a:cs typeface="Times New Roman" pitchFamily="18" charset="0"/>
              </a:rPr>
              <a:t>	</a:t>
            </a:r>
            <a:endParaRPr lang="el-GR" altLang="th-TH" sz="1900" dirty="0" smtClean="0">
              <a:cs typeface="Times New Roman" pitchFamily="18" charset="0"/>
            </a:endParaRPr>
          </a:p>
          <a:p>
            <a:pPr marL="914400" lvl="4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marL="228600" lvl="1" indent="0">
              <a:buNone/>
            </a:pPr>
            <a:r>
              <a:rPr lang="en-US" sz="1400" dirty="0"/>
              <a:t>	</a:t>
            </a:r>
            <a:r>
              <a:rPr lang="en-US" sz="1800" dirty="0"/>
              <a:t>	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812" y="6438238"/>
            <a:ext cx="6007100" cy="365125"/>
          </a:xfrm>
        </p:spPr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668553"/>
            <a:ext cx="4429418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Income Simulation Modeling</a:t>
            </a:r>
            <a:endParaRPr lang="en-US" sz="2400" dirty="0" smtClean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390847"/>
              </p:ext>
            </p:extLst>
          </p:nvPr>
        </p:nvGraphicFramePr>
        <p:xfrm>
          <a:off x="728335" y="3846314"/>
          <a:ext cx="7776837" cy="2278912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1738920"/>
                <a:gridCol w="2012639"/>
                <a:gridCol w="2012639"/>
                <a:gridCol w="2012639"/>
              </a:tblGrid>
              <a:tr h="373132">
                <a:tc>
                  <a:txBody>
                    <a:bodyPr/>
                    <a:lstStyle/>
                    <a:p>
                      <a:pPr algn="l" fontAlgn="b"/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Rates Down 100 BP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Flat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u="none" strike="noStrike">
                          <a:effectLst/>
                        </a:rPr>
                        <a:t>Rates Up 300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38115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Interest Income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 dirty="0">
                          <a:effectLst/>
                        </a:rPr>
                        <a:t>$2,900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$3,000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$3,100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38115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Interest Expense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$940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$1,300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$1,620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38115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Net Interest Income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$1,960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$1,700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$1,480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38115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>
                          <a:effectLst/>
                        </a:rPr>
                        <a:t>Change from Flat</a:t>
                      </a:r>
                      <a:endParaRPr lang="en-GB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$260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 dirty="0">
                          <a:effectLst/>
                        </a:rPr>
                        <a:t>-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$-220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381156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u="none" strike="noStrike" dirty="0" smtClean="0">
                          <a:effectLst/>
                        </a:rPr>
                        <a:t>Change from Flat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15.30%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>
                          <a:effectLst/>
                        </a:rPr>
                        <a:t>-</a:t>
                      </a:r>
                      <a:endParaRPr lang="th-TH" sz="14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u="none" strike="noStrike" dirty="0">
                          <a:effectLst/>
                        </a:rPr>
                        <a:t>-12.90%</a:t>
                      </a:r>
                      <a:endParaRPr lang="th-TH" sz="14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31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Interest Rate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27912"/>
            <a:ext cx="8305801" cy="4354775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US" b="1" dirty="0" smtClean="0"/>
              <a:t>Measurement </a:t>
            </a:r>
            <a:r>
              <a:rPr lang="en-US" b="1" dirty="0"/>
              <a:t>of the future (long-term</a:t>
            </a:r>
            <a:r>
              <a:rPr lang="en-US" b="1" dirty="0" smtClean="0"/>
              <a:t>) earnings </a:t>
            </a:r>
            <a:r>
              <a:rPr lang="en-US" b="1" dirty="0"/>
              <a:t>potential of today’s balance sheet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Risk </a:t>
            </a:r>
            <a:r>
              <a:rPr lang="en-US" b="1" dirty="0"/>
              <a:t>is measured by the change in value of </a:t>
            </a:r>
            <a:r>
              <a:rPr lang="en-US" b="1" dirty="0" smtClean="0"/>
              <a:t>the credit </a:t>
            </a:r>
            <a:r>
              <a:rPr lang="en-US" b="1" dirty="0"/>
              <a:t>union’s assets and liabilities due </a:t>
            </a:r>
            <a:r>
              <a:rPr lang="en-US" b="1" dirty="0" smtClean="0"/>
              <a:t>to interest </a:t>
            </a:r>
            <a:r>
              <a:rPr lang="en-US" b="1" dirty="0"/>
              <a:t>rate movements and the impact </a:t>
            </a:r>
            <a:r>
              <a:rPr lang="en-US" b="1" dirty="0" smtClean="0"/>
              <a:t>these changes </a:t>
            </a:r>
            <a:r>
              <a:rPr lang="en-US" b="1" dirty="0"/>
              <a:t>have on the capital position.</a:t>
            </a:r>
            <a:endParaRPr lang="en-US" dirty="0"/>
          </a:p>
          <a:p>
            <a:pPr marL="0" indent="0">
              <a:buNone/>
            </a:pPr>
            <a:endParaRPr lang="en-US" altLang="en-US" sz="2200" dirty="0" smtClean="0"/>
          </a:p>
          <a:p>
            <a:pPr marL="228600" lvl="1" indent="0">
              <a:spcBef>
                <a:spcPts val="700"/>
              </a:spcBef>
              <a:buNone/>
            </a:pPr>
            <a:r>
              <a:rPr lang="en-US" altLang="th-TH" sz="2400" dirty="0" smtClean="0">
                <a:cs typeface="Times New Roman" pitchFamily="18" charset="0"/>
              </a:rPr>
              <a:t>		</a:t>
            </a:r>
          </a:p>
          <a:p>
            <a:pPr marL="228600" lvl="1" indent="0">
              <a:spcBef>
                <a:spcPts val="700"/>
              </a:spcBef>
              <a:buNone/>
            </a:pPr>
            <a:r>
              <a:rPr lang="en-US" altLang="th-TH" sz="2400" dirty="0">
                <a:cs typeface="Times New Roman" pitchFamily="18" charset="0"/>
              </a:rPr>
              <a:t>	</a:t>
            </a:r>
            <a:endParaRPr lang="el-GR" altLang="th-TH" sz="1900" dirty="0" smtClean="0">
              <a:cs typeface="Times New Roman" pitchFamily="18" charset="0"/>
            </a:endParaRPr>
          </a:p>
          <a:p>
            <a:pPr marL="914400" lvl="4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marL="228600" lvl="1" indent="0">
              <a:buNone/>
            </a:pPr>
            <a:r>
              <a:rPr lang="en-US" sz="1400" dirty="0"/>
              <a:t>	</a:t>
            </a:r>
            <a:r>
              <a:rPr lang="en-US" sz="1800" dirty="0"/>
              <a:t>	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812" y="6438238"/>
            <a:ext cx="6007100" cy="365125"/>
          </a:xfrm>
        </p:spPr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668553"/>
            <a:ext cx="5349541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Net Economic Value (NEV) Models</a:t>
            </a:r>
            <a:endParaRPr lang="en-US" sz="2400" dirty="0" smtClean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061287"/>
              </p:ext>
            </p:extLst>
          </p:nvPr>
        </p:nvGraphicFramePr>
        <p:xfrm>
          <a:off x="620057" y="4115148"/>
          <a:ext cx="7636436" cy="214559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10409"/>
                <a:gridCol w="5626027"/>
              </a:tblGrid>
              <a:tr h="682552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value today (present value) of future amounts the credit union will receive, such as loan principal and interest payments, and investment principal and interest.</a:t>
                      </a:r>
                      <a:endParaRPr lang="th-TH" sz="1400" dirty="0"/>
                    </a:p>
                  </a:txBody>
                  <a:tcPr/>
                </a:tc>
              </a:tr>
              <a:tr h="682552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 value today (present value) of future amounts the credit union will pay for its funds, such as deposit principal and interest payments.</a:t>
                      </a:r>
                      <a:endParaRPr lang="th-TH" sz="1400" b="1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82552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b="1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 Economic Value</a:t>
                      </a:r>
                      <a:endParaRPr lang="th-TH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Plus 8"/>
          <p:cNvSpPr/>
          <p:nvPr/>
        </p:nvSpPr>
        <p:spPr>
          <a:xfrm>
            <a:off x="1327758" y="4252579"/>
            <a:ext cx="526093" cy="463463"/>
          </a:xfrm>
          <a:prstGeom prst="mathPl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Minus 9"/>
          <p:cNvSpPr/>
          <p:nvPr/>
        </p:nvSpPr>
        <p:spPr>
          <a:xfrm>
            <a:off x="1327758" y="5035462"/>
            <a:ext cx="526093" cy="400833"/>
          </a:xfrm>
          <a:prstGeom prst="mathMinu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Equal 10"/>
          <p:cNvSpPr/>
          <p:nvPr/>
        </p:nvSpPr>
        <p:spPr>
          <a:xfrm>
            <a:off x="1277653" y="5636712"/>
            <a:ext cx="626303" cy="488514"/>
          </a:xfrm>
          <a:prstGeom prst="mathEqual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421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Interest Rate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27912"/>
            <a:ext cx="8305801" cy="4354775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pPr marL="228600" lvl="1" indent="0">
              <a:spcBef>
                <a:spcPts val="700"/>
              </a:spcBef>
              <a:buNone/>
            </a:pPr>
            <a:r>
              <a:rPr lang="en-US" altLang="th-TH" sz="2400" dirty="0" smtClean="0">
                <a:cs typeface="Times New Roman" pitchFamily="18" charset="0"/>
              </a:rPr>
              <a:t>		</a:t>
            </a:r>
          </a:p>
          <a:p>
            <a:pPr marL="228600" lvl="1" indent="0">
              <a:spcBef>
                <a:spcPts val="700"/>
              </a:spcBef>
              <a:buNone/>
            </a:pPr>
            <a:r>
              <a:rPr lang="en-US" altLang="th-TH" sz="2400" dirty="0">
                <a:cs typeface="Times New Roman" pitchFamily="18" charset="0"/>
              </a:rPr>
              <a:t>	</a:t>
            </a:r>
            <a:endParaRPr lang="el-GR" altLang="th-TH" sz="1900" dirty="0" smtClean="0">
              <a:cs typeface="Times New Roman" pitchFamily="18" charset="0"/>
            </a:endParaRPr>
          </a:p>
          <a:p>
            <a:pPr marL="914400" lvl="4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marL="228600" lvl="1" indent="0">
              <a:buNone/>
            </a:pPr>
            <a:r>
              <a:rPr lang="en-US" sz="1400" dirty="0"/>
              <a:t>	</a:t>
            </a:r>
            <a:r>
              <a:rPr lang="en-US" sz="1800" dirty="0"/>
              <a:t>	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812" y="6438238"/>
            <a:ext cx="6007100" cy="365125"/>
          </a:xfrm>
        </p:spPr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668553"/>
            <a:ext cx="5349541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Net Economic Value (NEV) Models</a:t>
            </a:r>
            <a:endParaRPr lang="en-US" sz="2400" dirty="0" smtClean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0534716"/>
              </p:ext>
            </p:extLst>
          </p:nvPr>
        </p:nvGraphicFramePr>
        <p:xfrm>
          <a:off x="757844" y="2774863"/>
          <a:ext cx="7860063" cy="264379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620021"/>
                <a:gridCol w="2620021"/>
                <a:gridCol w="2620021"/>
              </a:tblGrid>
              <a:tr h="932841"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Change in Interest Rates</a:t>
                      </a:r>
                      <a:endParaRPr lang="th-TH" dirty="0"/>
                    </a:p>
                  </a:txBody>
                  <a:tcPr>
                    <a:solidFill>
                      <a:schemeClr val="accent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Increase /Decrease</a:t>
                      </a:r>
                    </a:p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PV</a:t>
                      </a:r>
                      <a:endParaRPr lang="th-TH" dirty="0"/>
                    </a:p>
                  </a:txBody>
                  <a:tcPr>
                    <a:solidFill>
                      <a:schemeClr val="accent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Impact on NEV</a:t>
                      </a:r>
                      <a:endParaRPr lang="th-TH" dirty="0"/>
                    </a:p>
                  </a:txBody>
                  <a:tcPr>
                    <a:solidFill>
                      <a:schemeClr val="accent2">
                        <a:lumMod val="10000"/>
                        <a:lumOff val="90000"/>
                      </a:schemeClr>
                    </a:solidFill>
                  </a:tcPr>
                </a:tc>
              </a:tr>
              <a:tr h="85547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Asset - Decrease</a:t>
                      </a:r>
                    </a:p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Liability - Decrease</a:t>
                      </a:r>
                      <a:endParaRPr lang="th-TH" dirty="0"/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err="1" smtClean="0">
                          <a:solidFill>
                            <a:schemeClr val="accent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Unfavorable</a:t>
                      </a:r>
                      <a:r>
                        <a:rPr lang="en-GB" sz="1800" b="1" i="0" u="none" strike="noStrike" kern="1200" baseline="0" dirty="0" smtClean="0">
                          <a:solidFill>
                            <a:schemeClr val="accent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i="0" u="none" strike="noStrike" kern="1200" baseline="0" dirty="0" smtClean="0">
                          <a:solidFill>
                            <a:schemeClr val="accent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</a:t>
                      </a:r>
                      <a:r>
                        <a:rPr lang="en-GB" sz="1800" b="1" i="0" u="none" strike="noStrike" kern="1200" baseline="0" dirty="0" smtClean="0">
                          <a:solidFill>
                            <a:schemeClr val="accent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i="0" u="none" strike="noStrike" kern="1200" baseline="0" dirty="0" err="1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Favorable</a:t>
                      </a:r>
                      <a:r>
                        <a:rPr lang="en-GB" sz="1800" b="1" i="0" u="none" strike="noStrike" kern="1200" baseline="0" dirty="0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i="0" u="none" strike="noStrike" kern="1200" baseline="0" dirty="0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th-TH" dirty="0">
                        <a:solidFill>
                          <a:srgbClr val="92D050"/>
                        </a:solidFill>
                      </a:endParaRP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</a:tr>
              <a:tr h="855476">
                <a:tc>
                  <a:txBody>
                    <a:bodyPr/>
                    <a:lstStyle/>
                    <a:p>
                      <a:endParaRPr lang="th-TH" dirty="0"/>
                    </a:p>
                  </a:txBody>
                  <a:tcPr>
                    <a:solidFill>
                      <a:schemeClr val="accent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Asset – Increase</a:t>
                      </a:r>
                    </a:p>
                    <a:p>
                      <a:r>
                        <a:rPr lang="en-GB" sz="18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Liability – Increase</a:t>
                      </a:r>
                      <a:endParaRPr lang="th-TH" dirty="0"/>
                    </a:p>
                  </a:txBody>
                  <a:tcPr>
                    <a:solidFill>
                      <a:schemeClr val="accent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kern="1200" baseline="0" dirty="0" err="1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Favorable</a:t>
                      </a:r>
                      <a:r>
                        <a:rPr lang="en-GB" sz="1800" b="1" i="0" u="none" strike="noStrike" kern="1200" baseline="0" dirty="0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i="0" u="none" strike="noStrike" kern="1200" baseline="0" dirty="0" smtClean="0">
                          <a:solidFill>
                            <a:srgbClr val="92D050"/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</a:t>
                      </a:r>
                      <a:endParaRPr lang="th-TH" dirty="0" smtClean="0">
                        <a:solidFill>
                          <a:srgbClr val="92D05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1" i="0" u="none" strike="noStrike" kern="1200" baseline="0" dirty="0" err="1" smtClean="0">
                          <a:solidFill>
                            <a:schemeClr val="accent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Unfavorable</a:t>
                      </a:r>
                      <a:r>
                        <a:rPr lang="en-GB" sz="1800" b="1" i="0" u="none" strike="noStrike" kern="1200" baseline="0" dirty="0" smtClean="0">
                          <a:solidFill>
                            <a:schemeClr val="accent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b="1" i="0" u="none" strike="noStrike" kern="1200" baseline="0" dirty="0" smtClean="0">
                          <a:solidFill>
                            <a:schemeClr val="accent2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 panose="05000000000000000000" pitchFamily="2" charset="2"/>
                        </a:rPr>
                        <a:t></a:t>
                      </a:r>
                      <a:endParaRPr lang="th-TH" dirty="0"/>
                    </a:p>
                  </a:txBody>
                  <a:tcPr>
                    <a:solidFill>
                      <a:schemeClr val="accent2">
                        <a:lumMod val="10000"/>
                        <a:lumOff val="9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Up Arrow 11"/>
          <p:cNvSpPr/>
          <p:nvPr/>
        </p:nvSpPr>
        <p:spPr>
          <a:xfrm>
            <a:off x="1803748" y="3908121"/>
            <a:ext cx="400833" cy="475989"/>
          </a:xfrm>
          <a:prstGeom prst="up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92D050"/>
              </a:solidFill>
            </a:endParaRPr>
          </a:p>
        </p:txBody>
      </p:sp>
      <p:sp>
        <p:nvSpPr>
          <p:cNvPr id="13" name="Down Arrow 12"/>
          <p:cNvSpPr/>
          <p:nvPr/>
        </p:nvSpPr>
        <p:spPr>
          <a:xfrm>
            <a:off x="1759906" y="4797468"/>
            <a:ext cx="488515" cy="51356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830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Interest Rate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27912"/>
            <a:ext cx="8305801" cy="4354775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pPr marL="228600" lvl="1" indent="0">
              <a:spcBef>
                <a:spcPts val="700"/>
              </a:spcBef>
              <a:buNone/>
            </a:pPr>
            <a:r>
              <a:rPr lang="en-US" altLang="th-TH" sz="2400" dirty="0" smtClean="0">
                <a:cs typeface="Times New Roman" pitchFamily="18" charset="0"/>
              </a:rPr>
              <a:t>		</a:t>
            </a:r>
          </a:p>
          <a:p>
            <a:pPr marL="228600" lvl="1" indent="0">
              <a:spcBef>
                <a:spcPts val="700"/>
              </a:spcBef>
              <a:buNone/>
            </a:pPr>
            <a:r>
              <a:rPr lang="en-US" altLang="th-TH" sz="2400" dirty="0">
                <a:cs typeface="Times New Roman" pitchFamily="18" charset="0"/>
              </a:rPr>
              <a:t>	</a:t>
            </a:r>
            <a:endParaRPr lang="el-GR" altLang="th-TH" sz="1900" dirty="0" smtClean="0">
              <a:cs typeface="Times New Roman" pitchFamily="18" charset="0"/>
            </a:endParaRPr>
          </a:p>
          <a:p>
            <a:pPr marL="914400" lvl="4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marL="228600" lvl="1" indent="0">
              <a:buNone/>
            </a:pPr>
            <a:r>
              <a:rPr lang="en-US" sz="1400" dirty="0"/>
              <a:t>	</a:t>
            </a:r>
            <a:r>
              <a:rPr lang="en-US" sz="1800" dirty="0"/>
              <a:t>	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812" y="6438238"/>
            <a:ext cx="6007100" cy="365125"/>
          </a:xfrm>
        </p:spPr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668553"/>
            <a:ext cx="5349541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Net Economic Value (NEV) Models</a:t>
            </a:r>
            <a:endParaRPr lang="en-US" sz="2400" dirty="0" smtClean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385876"/>
              </p:ext>
            </p:extLst>
          </p:nvPr>
        </p:nvGraphicFramePr>
        <p:xfrm>
          <a:off x="620059" y="2620224"/>
          <a:ext cx="7759852" cy="3216906"/>
        </p:xfrm>
        <a:graphic>
          <a:graphicData uri="http://schemas.openxmlformats.org/drawingml/2006/table">
            <a:tbl>
              <a:tblPr>
                <a:tableStyleId>{D27102A9-8310-4765-A935-A1911B00CA55}</a:tableStyleId>
              </a:tblPr>
              <a:tblGrid>
                <a:gridCol w="2398714"/>
                <a:gridCol w="1941534"/>
                <a:gridCol w="1528384"/>
                <a:gridCol w="1891220"/>
              </a:tblGrid>
              <a:tr h="459558"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Rates Down 100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Flat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Rates Up 300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45955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+PV Asset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$148,500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$146,400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$139,600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45955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- PV Liability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$125,000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$123,400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$119,200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45955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= NEV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$23,500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$23,000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$20,400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45955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$ Change from Flat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$500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-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$(2,600)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45955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% Change from Flat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2.10%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</a:rPr>
                        <a:t>-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-11.30%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45955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NEV Ratio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15.80%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15.70%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</a:rPr>
                        <a:t>14.60%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47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Interest Rate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27912"/>
            <a:ext cx="8305801" cy="4354775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US" dirty="0" smtClean="0"/>
              <a:t>Bank </a:t>
            </a:r>
            <a:r>
              <a:rPr lang="en-US" dirty="0"/>
              <a:t>Management: A Decision-Making Perspective, 1st Edition. Timothy W. Koch, </a:t>
            </a:r>
            <a:r>
              <a:rPr lang="en-US" dirty="0" smtClean="0"/>
              <a:t>S. Scott </a:t>
            </a:r>
            <a:r>
              <a:rPr lang="en-US" dirty="0"/>
              <a:t>MacDonald, Vic Edwards and Randall E. Duran, published by Cengage Learning Limited (2014</a:t>
            </a:r>
            <a:r>
              <a:rPr lang="en-US" dirty="0" smtClean="0"/>
              <a:t>)</a:t>
            </a:r>
          </a:p>
          <a:p>
            <a:r>
              <a:rPr lang="en-US" dirty="0"/>
              <a:t>Measuring &amp; </a:t>
            </a:r>
            <a:r>
              <a:rPr lang="en-US" dirty="0" smtClean="0"/>
              <a:t>Monitoring Interest </a:t>
            </a:r>
            <a:r>
              <a:rPr lang="en-US" dirty="0"/>
              <a:t>Rate </a:t>
            </a:r>
            <a:r>
              <a:rPr lang="en-US" dirty="0" smtClean="0"/>
              <a:t>Risk, </a:t>
            </a:r>
            <a:r>
              <a:rPr lang="en-GB" dirty="0"/>
              <a:t>Lisa </a:t>
            </a:r>
            <a:r>
              <a:rPr lang="en-GB" dirty="0" err="1" smtClean="0"/>
              <a:t>Boylen</a:t>
            </a:r>
            <a:r>
              <a:rPr lang="en-GB" dirty="0" smtClean="0"/>
              <a:t> </a:t>
            </a:r>
            <a:r>
              <a:rPr lang="en-GB" i="1" dirty="0" smtClean="0"/>
              <a:t>VP </a:t>
            </a:r>
            <a:r>
              <a:rPr lang="en-GB" i="1" dirty="0"/>
              <a:t>ALM </a:t>
            </a:r>
            <a:r>
              <a:rPr lang="en-GB" i="1" dirty="0" smtClean="0"/>
              <a:t>Services , </a:t>
            </a:r>
            <a:r>
              <a:rPr lang="en-US" i="1" dirty="0" smtClean="0"/>
              <a:t>First </a:t>
            </a:r>
            <a:r>
              <a:rPr lang="en-US" i="1" dirty="0"/>
              <a:t>Carolina Corporate Credit Union</a:t>
            </a:r>
            <a:endParaRPr lang="en-US" dirty="0"/>
          </a:p>
          <a:p>
            <a:pPr marL="0" indent="0">
              <a:buNone/>
            </a:pPr>
            <a:endParaRPr lang="en-US" altLang="en-US" sz="2200" dirty="0" smtClean="0"/>
          </a:p>
          <a:p>
            <a:pPr marL="228600" lvl="1" indent="0">
              <a:spcBef>
                <a:spcPts val="700"/>
              </a:spcBef>
              <a:buNone/>
            </a:pPr>
            <a:r>
              <a:rPr lang="en-US" altLang="th-TH" sz="2400" dirty="0" smtClean="0">
                <a:cs typeface="Times New Roman" pitchFamily="18" charset="0"/>
              </a:rPr>
              <a:t>		</a:t>
            </a:r>
          </a:p>
          <a:p>
            <a:pPr marL="228600" lvl="1" indent="0">
              <a:spcBef>
                <a:spcPts val="700"/>
              </a:spcBef>
              <a:buNone/>
            </a:pPr>
            <a:r>
              <a:rPr lang="en-US" altLang="th-TH" sz="2400" dirty="0">
                <a:cs typeface="Times New Roman" pitchFamily="18" charset="0"/>
              </a:rPr>
              <a:t>	</a:t>
            </a:r>
            <a:endParaRPr lang="el-GR" altLang="th-TH" sz="1900" dirty="0" smtClean="0">
              <a:cs typeface="Times New Roman" pitchFamily="18" charset="0"/>
            </a:endParaRPr>
          </a:p>
          <a:p>
            <a:pPr marL="914400" lvl="4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marL="228600" lvl="1" indent="0">
              <a:buNone/>
            </a:pPr>
            <a:r>
              <a:rPr lang="en-US" sz="1400" dirty="0"/>
              <a:t>	</a:t>
            </a:r>
            <a:r>
              <a:rPr lang="en-US" sz="1800" dirty="0"/>
              <a:t>	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812" y="6438238"/>
            <a:ext cx="6007100" cy="365125"/>
          </a:xfrm>
        </p:spPr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668553"/>
            <a:ext cx="1749197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4237517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	</a:t>
            </a:r>
            <a:endParaRPr lang="th-TH" dirty="0"/>
          </a:p>
        </p:txBody>
      </p:sp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365068" cy="3916363"/>
          </a:xfrm>
        </p:spPr>
        <p:txBody>
          <a:bodyPr>
            <a:noAutofit/>
          </a:bodyPr>
          <a:lstStyle/>
          <a:p>
            <a:pPr lvl="1"/>
            <a:r>
              <a:rPr lang="en-US" sz="2000" dirty="0" smtClean="0"/>
              <a:t>Definition</a:t>
            </a:r>
          </a:p>
          <a:p>
            <a:pPr lvl="1"/>
            <a:r>
              <a:rPr lang="en-US" sz="2000" dirty="0" smtClean="0"/>
              <a:t>GAP Analysis</a:t>
            </a:r>
          </a:p>
          <a:p>
            <a:pPr lvl="1"/>
            <a:r>
              <a:rPr lang="en-US" sz="2000" dirty="0" smtClean="0"/>
              <a:t>Income Simulation</a:t>
            </a:r>
          </a:p>
          <a:p>
            <a:pPr lvl="1"/>
            <a:r>
              <a:rPr lang="en-US" sz="2000" dirty="0" smtClean="0"/>
              <a:t>Net Economic Value </a:t>
            </a:r>
          </a:p>
          <a:p>
            <a:pPr marL="228600" lvl="1" indent="0">
              <a:buNone/>
            </a:pPr>
            <a:endParaRPr lang="en-US" sz="2000" dirty="0" smtClean="0"/>
          </a:p>
          <a:p>
            <a:pPr lvl="1"/>
            <a:endParaRPr lang="en-US" sz="2000" dirty="0" smtClean="0"/>
          </a:p>
          <a:p>
            <a:pPr marL="228600" lvl="1" indent="0">
              <a:buNone/>
            </a:pPr>
            <a:endParaRPr lang="en-US" sz="20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38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Interest Rate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27912"/>
            <a:ext cx="8305801" cy="4354775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US" b="1" dirty="0"/>
              <a:t>Interest Rate Risk</a:t>
            </a:r>
          </a:p>
          <a:p>
            <a:pPr lvl="1"/>
            <a:r>
              <a:rPr lang="en-US" dirty="0"/>
              <a:t>The potential loss from unexpected changes in interest rates which can significantly alter a bank’s profitability and market value of equity</a:t>
            </a:r>
          </a:p>
          <a:p>
            <a:r>
              <a:rPr lang="en-US" sz="1800" b="1" dirty="0"/>
              <a:t>Refinancing risk </a:t>
            </a:r>
            <a:r>
              <a:rPr lang="en-US" sz="1800" dirty="0"/>
              <a:t>is the uncertainty of the cost of a </a:t>
            </a:r>
            <a:r>
              <a:rPr lang="en-US" sz="1800" dirty="0" smtClean="0"/>
              <a:t>new source </a:t>
            </a:r>
            <a:r>
              <a:rPr lang="en-US" sz="1800" dirty="0"/>
              <a:t>of funds that are being used to finance a </a:t>
            </a:r>
            <a:r>
              <a:rPr lang="en-US" sz="1800" dirty="0" smtClean="0"/>
              <a:t>long-term fixed-rate </a:t>
            </a:r>
            <a:r>
              <a:rPr lang="en-US" sz="1800" dirty="0"/>
              <a:t>asset. This risk occurs when a bank is holding </a:t>
            </a:r>
            <a:r>
              <a:rPr lang="en-US" sz="1800" dirty="0" smtClean="0"/>
              <a:t>assets with </a:t>
            </a:r>
            <a:r>
              <a:rPr lang="en-US" sz="1800" dirty="0"/>
              <a:t>maturities greater than the maturities of its liabilities</a:t>
            </a:r>
            <a:r>
              <a:rPr lang="en-US" sz="1800" dirty="0" smtClean="0"/>
              <a:t>.</a:t>
            </a:r>
          </a:p>
          <a:p>
            <a:r>
              <a:rPr lang="en-US" sz="1800" b="1" dirty="0"/>
              <a:t>Reinvestment risk </a:t>
            </a:r>
            <a:r>
              <a:rPr lang="en-US" sz="1800" dirty="0"/>
              <a:t>is the uncertainty of the earning rate on </a:t>
            </a:r>
            <a:r>
              <a:rPr lang="en-US" sz="1800" dirty="0" smtClean="0"/>
              <a:t>the redeployment </a:t>
            </a:r>
            <a:r>
              <a:rPr lang="en-US" sz="1800" dirty="0"/>
              <a:t>of assets that have matured. This risk occurs </a:t>
            </a:r>
            <a:r>
              <a:rPr lang="en-US" sz="1800" dirty="0" smtClean="0"/>
              <a:t>when a </a:t>
            </a:r>
            <a:r>
              <a:rPr lang="en-US" sz="1800" dirty="0"/>
              <a:t>bank holds assets with maturities that are less than </a:t>
            </a:r>
            <a:r>
              <a:rPr lang="en-US" sz="1800" dirty="0" smtClean="0"/>
              <a:t>the </a:t>
            </a:r>
            <a:r>
              <a:rPr lang="en-GB" sz="1800" dirty="0" smtClean="0"/>
              <a:t>maturities </a:t>
            </a:r>
            <a:r>
              <a:rPr lang="en-GB" sz="1800" dirty="0"/>
              <a:t>of its liabilities.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 smtClean="0"/>
          </a:p>
          <a:p>
            <a:pPr marL="228600" lvl="1" indent="0">
              <a:buNone/>
            </a:pPr>
            <a:r>
              <a:rPr lang="en-US" sz="1400" dirty="0"/>
              <a:t>	</a:t>
            </a:r>
            <a:r>
              <a:rPr lang="en-US" sz="1800" dirty="0"/>
              <a:t>	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812" y="6438238"/>
            <a:ext cx="6007100" cy="365125"/>
          </a:xfrm>
        </p:spPr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668553"/>
            <a:ext cx="1574470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Definition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770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Interest Rate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27912"/>
            <a:ext cx="8305801" cy="4354775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GB" sz="2400" b="1" dirty="0" smtClean="0"/>
              <a:t>Gap Analysis</a:t>
            </a:r>
          </a:p>
          <a:p>
            <a:pPr lvl="1"/>
            <a:r>
              <a:rPr lang="en-US" sz="2000" dirty="0" smtClean="0"/>
              <a:t> </a:t>
            </a:r>
            <a:r>
              <a:rPr lang="en-US" sz="2000" dirty="0"/>
              <a:t>Measures the impact of </a:t>
            </a:r>
            <a:r>
              <a:rPr lang="en-US" sz="2000" dirty="0" smtClean="0"/>
              <a:t>re-pricing </a:t>
            </a:r>
            <a:r>
              <a:rPr lang="en-US" sz="2000" dirty="0"/>
              <a:t>risk on earnings</a:t>
            </a:r>
          </a:p>
          <a:p>
            <a:r>
              <a:rPr lang="en-GB" sz="2400" b="1" dirty="0" smtClean="0"/>
              <a:t>Income </a:t>
            </a:r>
            <a:r>
              <a:rPr lang="en-GB" sz="2400" b="1" dirty="0"/>
              <a:t>Simulation </a:t>
            </a:r>
            <a:r>
              <a:rPr lang="en-GB" sz="2400" b="1" dirty="0" smtClean="0"/>
              <a:t>Model</a:t>
            </a:r>
          </a:p>
          <a:p>
            <a:pPr lvl="1"/>
            <a:r>
              <a:rPr lang="en-GB" sz="2000" dirty="0" smtClean="0"/>
              <a:t>Measurement </a:t>
            </a:r>
            <a:r>
              <a:rPr lang="en-GB" sz="2000" dirty="0"/>
              <a:t>of short-term </a:t>
            </a:r>
            <a:r>
              <a:rPr lang="en-GB" sz="2000" dirty="0" smtClean="0"/>
              <a:t>risk</a:t>
            </a:r>
          </a:p>
          <a:p>
            <a:pPr lvl="1"/>
            <a:r>
              <a:rPr lang="en-GB" sz="2000" dirty="0" smtClean="0"/>
              <a:t>Earnings </a:t>
            </a:r>
            <a:r>
              <a:rPr lang="en-GB" sz="2000" dirty="0"/>
              <a:t>Perspective</a:t>
            </a:r>
          </a:p>
          <a:p>
            <a:r>
              <a:rPr lang="en-GB" sz="2400" b="1" dirty="0" smtClean="0"/>
              <a:t>Net </a:t>
            </a:r>
            <a:r>
              <a:rPr lang="en-GB" sz="2400" b="1" dirty="0"/>
              <a:t>Economic Value </a:t>
            </a:r>
            <a:r>
              <a:rPr lang="en-GB" sz="2400" b="1" dirty="0" smtClean="0"/>
              <a:t>Model</a:t>
            </a:r>
          </a:p>
          <a:p>
            <a:pPr lvl="1"/>
            <a:r>
              <a:rPr lang="en-GB" sz="2000" dirty="0" smtClean="0"/>
              <a:t>Measurement </a:t>
            </a:r>
            <a:r>
              <a:rPr lang="en-GB" sz="2000" dirty="0"/>
              <a:t>of long-term </a:t>
            </a:r>
            <a:r>
              <a:rPr lang="en-GB" sz="2000" dirty="0" smtClean="0"/>
              <a:t>risk</a:t>
            </a:r>
          </a:p>
          <a:p>
            <a:pPr lvl="1"/>
            <a:r>
              <a:rPr lang="en-GB" sz="2000" dirty="0" smtClean="0"/>
              <a:t>Value </a:t>
            </a:r>
            <a:r>
              <a:rPr lang="en-GB" sz="2000" dirty="0"/>
              <a:t>Perspective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 smtClean="0"/>
          </a:p>
          <a:p>
            <a:pPr marL="228600" lvl="1" indent="0">
              <a:buNone/>
            </a:pPr>
            <a:r>
              <a:rPr lang="en-US" sz="1400" dirty="0"/>
              <a:t>	</a:t>
            </a:r>
            <a:r>
              <a:rPr lang="en-US" sz="1800" dirty="0"/>
              <a:t>	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812" y="6438238"/>
            <a:ext cx="6007100" cy="365125"/>
          </a:xfrm>
        </p:spPr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668553"/>
            <a:ext cx="5618846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Interest Rate Risk Measurement Tools</a:t>
            </a:r>
          </a:p>
        </p:txBody>
      </p:sp>
    </p:spTree>
    <p:extLst>
      <p:ext uri="{BB962C8B-B14F-4D97-AF65-F5344CB8AC3E}">
        <p14:creationId xmlns:p14="http://schemas.microsoft.com/office/powerpoint/2010/main" val="332927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Interest Rate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27912"/>
            <a:ext cx="8305801" cy="4354775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US" dirty="0"/>
              <a:t>Traditional Static Gap Analysis</a:t>
            </a:r>
          </a:p>
          <a:p>
            <a:pPr lvl="1"/>
            <a:r>
              <a:rPr lang="en-US" dirty="0"/>
              <a:t>Steps in GAP Analysis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Develop an interest rate forecast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Select a series of “time buckets” or time intervals for determining when assets and liabilities will </a:t>
            </a:r>
            <a:r>
              <a:rPr lang="en-US" dirty="0" smtClean="0"/>
              <a:t>re-price</a:t>
            </a: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Group assets and liabilities into these “buckets”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Calculate the GAP for each “bucket ”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Forecast the change in net interest income given an assumed change in interest rates</a:t>
            </a:r>
          </a:p>
          <a:p>
            <a:pPr marL="914400" lvl="4" indent="0">
              <a:buNone/>
            </a:pP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 smtClean="0"/>
          </a:p>
          <a:p>
            <a:pPr marL="228600" lvl="1" indent="0">
              <a:buNone/>
            </a:pPr>
            <a:r>
              <a:rPr lang="en-US" sz="1400" dirty="0"/>
              <a:t>	</a:t>
            </a:r>
            <a:r>
              <a:rPr lang="en-US" sz="1800" dirty="0"/>
              <a:t>	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812" y="6438238"/>
            <a:ext cx="6007100" cy="365125"/>
          </a:xfrm>
        </p:spPr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668553"/>
            <a:ext cx="2100255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GAP Analysis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463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Interest Rate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27912"/>
            <a:ext cx="8305801" cy="4354775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US" dirty="0" smtClean="0"/>
              <a:t>Traditional Static Gap Analysis</a:t>
            </a:r>
          </a:p>
          <a:p>
            <a:pPr lvl="1"/>
            <a:r>
              <a:rPr lang="en-US" dirty="0" smtClean="0"/>
              <a:t>Static GAP Analysis</a:t>
            </a:r>
          </a:p>
          <a:p>
            <a:pPr lvl="1" algn="ctr">
              <a:buNone/>
            </a:pPr>
            <a:r>
              <a:rPr lang="en-US" dirty="0" err="1" smtClean="0"/>
              <a:t>GAP</a:t>
            </a:r>
            <a:r>
              <a:rPr lang="en-US" baseline="-25000" dirty="0" err="1" smtClean="0"/>
              <a:t>t</a:t>
            </a:r>
            <a:r>
              <a:rPr lang="en-US" dirty="0" smtClean="0"/>
              <a:t> = </a:t>
            </a:r>
            <a:r>
              <a:rPr lang="en-US" dirty="0" err="1" smtClean="0"/>
              <a:t>RSA</a:t>
            </a:r>
            <a:r>
              <a:rPr lang="en-US" baseline="-25000" dirty="0" err="1" smtClean="0"/>
              <a:t>t</a:t>
            </a:r>
            <a:r>
              <a:rPr lang="en-US" baseline="-25000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RSL</a:t>
            </a:r>
            <a:r>
              <a:rPr lang="en-US" baseline="-25000" dirty="0" err="1" smtClean="0"/>
              <a:t>t</a:t>
            </a:r>
            <a:endParaRPr lang="en-US" baseline="-25000" dirty="0" smtClean="0"/>
          </a:p>
          <a:p>
            <a:pPr lvl="2"/>
            <a:r>
              <a:rPr lang="en-US" dirty="0" err="1" smtClean="0"/>
              <a:t>RSA</a:t>
            </a:r>
            <a:r>
              <a:rPr lang="en-US" baseline="-25000" dirty="0" err="1" smtClean="0"/>
              <a:t>t</a:t>
            </a:r>
            <a:endParaRPr lang="en-US" baseline="-25000" dirty="0" smtClean="0"/>
          </a:p>
          <a:p>
            <a:pPr lvl="3"/>
            <a:r>
              <a:rPr lang="en-US" dirty="0" smtClean="0"/>
              <a:t>Rate Sensitive Assets</a:t>
            </a:r>
          </a:p>
          <a:p>
            <a:pPr marL="914400" lvl="4" indent="0">
              <a:buNone/>
            </a:pPr>
            <a:r>
              <a:rPr lang="en-US" dirty="0" smtClean="0"/>
              <a:t>Those assets that will mature or re-price in a given time period (t)</a:t>
            </a:r>
          </a:p>
          <a:p>
            <a:pPr lvl="2"/>
            <a:r>
              <a:rPr lang="en-US" dirty="0" err="1" smtClean="0"/>
              <a:t>RSL</a:t>
            </a:r>
            <a:r>
              <a:rPr lang="en-US" baseline="-25000" dirty="0" err="1" smtClean="0"/>
              <a:t>t</a:t>
            </a:r>
            <a:endParaRPr lang="en-US" baseline="-25000" dirty="0" smtClean="0"/>
          </a:p>
          <a:p>
            <a:pPr lvl="3"/>
            <a:r>
              <a:rPr lang="en-US" dirty="0" smtClean="0"/>
              <a:t>Rate Sensitive Liabilities</a:t>
            </a:r>
          </a:p>
          <a:p>
            <a:pPr marL="914400" lvl="4" indent="0">
              <a:buNone/>
            </a:pPr>
            <a:r>
              <a:rPr lang="en-US" dirty="0" smtClean="0"/>
              <a:t>Those liabilities that will mature or re-price in a given time period (t)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marL="228600" lvl="1" indent="0">
              <a:buNone/>
            </a:pPr>
            <a:r>
              <a:rPr lang="en-US" sz="1400" dirty="0"/>
              <a:t>	</a:t>
            </a:r>
            <a:r>
              <a:rPr lang="en-US" sz="1800" dirty="0"/>
              <a:t>	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812" y="6438238"/>
            <a:ext cx="6007100" cy="365125"/>
          </a:xfrm>
        </p:spPr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668553"/>
            <a:ext cx="2109873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Gap Analysis</a:t>
            </a:r>
            <a:endParaRPr lang="en-US" sz="240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778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Interest Rate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27912"/>
            <a:ext cx="8305801" cy="4354775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US" altLang="th-TH" sz="2400" dirty="0"/>
              <a:t>The </a:t>
            </a:r>
            <a:r>
              <a:rPr lang="en-US" altLang="th-TH" sz="2400" b="1" dirty="0"/>
              <a:t>change in net interest income</a:t>
            </a:r>
            <a:r>
              <a:rPr lang="en-US" altLang="th-TH" sz="2400" dirty="0"/>
              <a:t> </a:t>
            </a:r>
            <a:r>
              <a:rPr lang="en-US" altLang="th-TH" sz="2400" b="1" dirty="0"/>
              <a:t>for any given bucket </a:t>
            </a:r>
            <a:r>
              <a:rPr lang="en-US" altLang="th-TH" sz="2400" b="1" i="1" dirty="0" err="1"/>
              <a:t>i</a:t>
            </a:r>
            <a:r>
              <a:rPr lang="en-US" altLang="th-TH" sz="2400" i="1" dirty="0"/>
              <a:t> </a:t>
            </a:r>
            <a:r>
              <a:rPr lang="en-US" altLang="th-TH" sz="2400" dirty="0"/>
              <a:t>(</a:t>
            </a:r>
            <a:r>
              <a:rPr lang="el-GR" altLang="th-TH" sz="2400" b="1" dirty="0">
                <a:cs typeface="Times New Roman" pitchFamily="18" charset="0"/>
              </a:rPr>
              <a:t>Δ</a:t>
            </a:r>
            <a:r>
              <a:rPr lang="en-US" altLang="th-TH" sz="2400" b="1" i="1" dirty="0" err="1">
                <a:cs typeface="Times New Roman" pitchFamily="18" charset="0"/>
              </a:rPr>
              <a:t>NII</a:t>
            </a:r>
            <a:r>
              <a:rPr lang="en-US" altLang="th-TH" sz="2400" b="1" i="1" baseline="-25000" dirty="0" err="1">
                <a:cs typeface="Times New Roman" pitchFamily="18" charset="0"/>
              </a:rPr>
              <a:t>i</a:t>
            </a:r>
            <a:r>
              <a:rPr lang="en-US" altLang="th-TH" sz="2400" dirty="0"/>
              <a:t>) is measured as</a:t>
            </a:r>
            <a:r>
              <a:rPr lang="en-US" altLang="th-TH" sz="2400" dirty="0" smtClean="0"/>
              <a:t>:</a:t>
            </a:r>
          </a:p>
          <a:p>
            <a:pPr marL="0" indent="0">
              <a:buNone/>
            </a:pPr>
            <a:endParaRPr lang="en-US" altLang="th-TH" sz="2400" dirty="0"/>
          </a:p>
          <a:p>
            <a:pPr lvl="1">
              <a:buFontTx/>
              <a:buNone/>
            </a:pPr>
            <a:r>
              <a:rPr lang="en-US" altLang="th-TH" sz="2400" dirty="0">
                <a:cs typeface="Times New Roman" pitchFamily="18" charset="0"/>
              </a:rPr>
              <a:t>	</a:t>
            </a:r>
            <a:r>
              <a:rPr lang="en-US" altLang="th-TH" sz="2400" dirty="0" smtClean="0">
                <a:cs typeface="Times New Roman" pitchFamily="18" charset="0"/>
              </a:rPr>
              <a:t>		</a:t>
            </a:r>
            <a:r>
              <a:rPr lang="el-GR" altLang="th-TH" sz="2400" dirty="0" smtClean="0">
                <a:cs typeface="Times New Roman" pitchFamily="18" charset="0"/>
              </a:rPr>
              <a:t>Δ</a:t>
            </a:r>
            <a:r>
              <a:rPr lang="en-US" altLang="th-TH" sz="2400" i="1" dirty="0" err="1">
                <a:cs typeface="Times New Roman" pitchFamily="18" charset="0"/>
              </a:rPr>
              <a:t>NII</a:t>
            </a:r>
            <a:r>
              <a:rPr lang="en-US" altLang="th-TH" sz="2400" i="1" baseline="-25000" dirty="0" err="1">
                <a:cs typeface="Times New Roman" pitchFamily="18" charset="0"/>
              </a:rPr>
              <a:t>i</a:t>
            </a:r>
            <a:r>
              <a:rPr lang="en-US" altLang="th-TH" sz="2400" dirty="0">
                <a:cs typeface="Times New Roman" pitchFamily="18" charset="0"/>
              </a:rPr>
              <a:t> = (</a:t>
            </a:r>
            <a:r>
              <a:rPr lang="en-US" altLang="th-TH" sz="2400" i="1" dirty="0" err="1">
                <a:cs typeface="Times New Roman" pitchFamily="18" charset="0"/>
              </a:rPr>
              <a:t>GAP</a:t>
            </a:r>
            <a:r>
              <a:rPr lang="en-US" altLang="th-TH" sz="2400" i="1" baseline="-25000" dirty="0" err="1">
                <a:cs typeface="Times New Roman" pitchFamily="18" charset="0"/>
              </a:rPr>
              <a:t>i</a:t>
            </a:r>
            <a:r>
              <a:rPr lang="en-US" altLang="th-TH" sz="2400" dirty="0">
                <a:cs typeface="Times New Roman" pitchFamily="18" charset="0"/>
              </a:rPr>
              <a:t>)</a:t>
            </a:r>
            <a:r>
              <a:rPr lang="el-GR" altLang="th-TH" sz="2400" dirty="0">
                <a:cs typeface="Times New Roman" pitchFamily="18" charset="0"/>
              </a:rPr>
              <a:t>Δ</a:t>
            </a:r>
            <a:r>
              <a:rPr lang="en-US" altLang="th-TH" sz="2400" i="1" dirty="0" err="1">
                <a:cs typeface="Times New Roman" pitchFamily="18" charset="0"/>
              </a:rPr>
              <a:t>R</a:t>
            </a:r>
            <a:r>
              <a:rPr lang="en-US" altLang="th-TH" sz="2400" i="1" baseline="-25000" dirty="0" err="1">
                <a:cs typeface="Times New Roman" pitchFamily="18" charset="0"/>
              </a:rPr>
              <a:t>i</a:t>
            </a:r>
            <a:r>
              <a:rPr lang="en-US" altLang="th-TH" sz="2400" dirty="0">
                <a:cs typeface="Times New Roman" pitchFamily="18" charset="0"/>
              </a:rPr>
              <a:t> = (</a:t>
            </a:r>
            <a:r>
              <a:rPr lang="en-US" altLang="th-TH" sz="2400" i="1" dirty="0" err="1">
                <a:cs typeface="Times New Roman" pitchFamily="18" charset="0"/>
              </a:rPr>
              <a:t>RSA</a:t>
            </a:r>
            <a:r>
              <a:rPr lang="en-US" altLang="th-TH" sz="2400" i="1" baseline="-25000" dirty="0" err="1">
                <a:cs typeface="Times New Roman" pitchFamily="18" charset="0"/>
              </a:rPr>
              <a:t>i</a:t>
            </a:r>
            <a:r>
              <a:rPr lang="en-US" altLang="th-TH" sz="2400" dirty="0">
                <a:cs typeface="Times New Roman" pitchFamily="18" charset="0"/>
              </a:rPr>
              <a:t> – </a:t>
            </a:r>
            <a:r>
              <a:rPr lang="en-US" altLang="th-TH" sz="2400" i="1" dirty="0" err="1">
                <a:cs typeface="Times New Roman" pitchFamily="18" charset="0"/>
              </a:rPr>
              <a:t>RSL</a:t>
            </a:r>
            <a:r>
              <a:rPr lang="en-US" altLang="th-TH" sz="2400" i="1" baseline="-25000" dirty="0" err="1">
                <a:cs typeface="Times New Roman" pitchFamily="18" charset="0"/>
              </a:rPr>
              <a:t>i</a:t>
            </a:r>
            <a:r>
              <a:rPr lang="en-US" altLang="th-TH" sz="2400" dirty="0">
                <a:cs typeface="Times New Roman" pitchFamily="18" charset="0"/>
              </a:rPr>
              <a:t>)</a:t>
            </a:r>
            <a:r>
              <a:rPr lang="el-GR" altLang="th-TH" sz="2400" dirty="0">
                <a:cs typeface="Times New Roman" pitchFamily="18" charset="0"/>
              </a:rPr>
              <a:t>Δ</a:t>
            </a:r>
            <a:r>
              <a:rPr lang="en-US" altLang="th-TH" sz="2400" i="1" dirty="0" err="1">
                <a:cs typeface="Times New Roman" pitchFamily="18" charset="0"/>
              </a:rPr>
              <a:t>R</a:t>
            </a:r>
            <a:r>
              <a:rPr lang="en-US" altLang="th-TH" sz="2400" i="1" baseline="-25000" dirty="0" err="1">
                <a:cs typeface="Times New Roman" pitchFamily="18" charset="0"/>
              </a:rPr>
              <a:t>i</a:t>
            </a:r>
            <a:endParaRPr lang="en-US" altLang="th-TH" sz="2400" i="1" baseline="-25000" dirty="0">
              <a:cs typeface="Times New Roman" pitchFamily="18" charset="0"/>
            </a:endParaRPr>
          </a:p>
          <a:p>
            <a:pPr lvl="1">
              <a:buFontTx/>
              <a:buNone/>
            </a:pPr>
            <a:endParaRPr lang="en-US" altLang="th-TH" sz="2400" i="1" baseline="-25000" dirty="0">
              <a:cs typeface="Times New Roman" pitchFamily="18" charset="0"/>
            </a:endParaRPr>
          </a:p>
          <a:p>
            <a:pPr lvl="1">
              <a:buFontTx/>
              <a:buNone/>
            </a:pPr>
            <a:r>
              <a:rPr lang="en-US" altLang="th-TH" sz="2400" dirty="0" smtClean="0">
                <a:cs typeface="Times New Roman" pitchFamily="18" charset="0"/>
              </a:rPr>
              <a:t>	</a:t>
            </a:r>
            <a:r>
              <a:rPr lang="en-US" altLang="th-TH" sz="1900" dirty="0">
                <a:cs typeface="Times New Roman" pitchFamily="18" charset="0"/>
              </a:rPr>
              <a:t>where</a:t>
            </a:r>
            <a:r>
              <a:rPr lang="en-US" altLang="th-TH" dirty="0">
                <a:cs typeface="Times New Roman" pitchFamily="18" charset="0"/>
              </a:rPr>
              <a:t>	</a:t>
            </a:r>
            <a:r>
              <a:rPr lang="en-US" altLang="th-TH" sz="1900" i="1" dirty="0" err="1">
                <a:cs typeface="Times New Roman" pitchFamily="18" charset="0"/>
              </a:rPr>
              <a:t>GAP</a:t>
            </a:r>
            <a:r>
              <a:rPr lang="en-US" altLang="th-TH" sz="1900" i="1" baseline="-25000" dirty="0" err="1">
                <a:cs typeface="Times New Roman" pitchFamily="18" charset="0"/>
              </a:rPr>
              <a:t>i</a:t>
            </a:r>
            <a:r>
              <a:rPr lang="en-US" altLang="th-TH" sz="1900" dirty="0">
                <a:cs typeface="Times New Roman" pitchFamily="18" charset="0"/>
              </a:rPr>
              <a:t> = </a:t>
            </a:r>
            <a:r>
              <a:rPr lang="en-US" altLang="th-TH" sz="1900" dirty="0" smtClean="0">
                <a:cs typeface="Times New Roman" pitchFamily="18" charset="0"/>
              </a:rPr>
              <a:t>The </a:t>
            </a:r>
            <a:r>
              <a:rPr lang="en-US" altLang="th-TH" sz="1900" dirty="0">
                <a:cs typeface="Times New Roman" pitchFamily="18" charset="0"/>
              </a:rPr>
              <a:t>dollar size of the gap between the book</a:t>
            </a:r>
          </a:p>
          <a:p>
            <a:pPr lvl="1">
              <a:buFontTx/>
              <a:buNone/>
            </a:pPr>
            <a:r>
              <a:rPr lang="en-US" altLang="th-TH" sz="1900" dirty="0">
                <a:cs typeface="Times New Roman" pitchFamily="18" charset="0"/>
              </a:rPr>
              <a:t>			</a:t>
            </a:r>
            <a:r>
              <a:rPr lang="en-US" altLang="th-TH" sz="1900" dirty="0" smtClean="0">
                <a:cs typeface="Times New Roman" pitchFamily="18" charset="0"/>
              </a:rPr>
              <a:t>	value </a:t>
            </a:r>
            <a:r>
              <a:rPr lang="en-US" altLang="th-TH" sz="1900" dirty="0">
                <a:cs typeface="Times New Roman" pitchFamily="18" charset="0"/>
              </a:rPr>
              <a:t>of rate-sensitive assets and </a:t>
            </a:r>
            <a:r>
              <a:rPr lang="en-US" altLang="th-TH" sz="1900" dirty="0" smtClean="0">
                <a:cs typeface="Times New Roman" pitchFamily="18" charset="0"/>
              </a:rPr>
              <a:t>rate-				sensitive liabilities </a:t>
            </a:r>
            <a:r>
              <a:rPr lang="en-US" altLang="th-TH" sz="1900" dirty="0">
                <a:cs typeface="Times New Roman" pitchFamily="18" charset="0"/>
              </a:rPr>
              <a:t>in maturity bucket </a:t>
            </a:r>
            <a:r>
              <a:rPr lang="en-US" altLang="th-TH" sz="1900" i="1" dirty="0" err="1">
                <a:cs typeface="Times New Roman" pitchFamily="18" charset="0"/>
              </a:rPr>
              <a:t>i</a:t>
            </a:r>
            <a:endParaRPr lang="en-US" altLang="th-TH" sz="1900" i="1" baseline="-25000" dirty="0">
              <a:cs typeface="Times New Roman" pitchFamily="18" charset="0"/>
            </a:endParaRPr>
          </a:p>
          <a:p>
            <a:pPr lvl="1">
              <a:buFontTx/>
              <a:buNone/>
            </a:pPr>
            <a:r>
              <a:rPr lang="en-US" altLang="th-TH" sz="1900" i="1" baseline="-25000" dirty="0">
                <a:cs typeface="Times New Roman" pitchFamily="18" charset="0"/>
              </a:rPr>
              <a:t>			 </a:t>
            </a:r>
            <a:r>
              <a:rPr lang="en-US" altLang="th-TH" sz="1900" i="1" baseline="-25000" dirty="0" smtClean="0">
                <a:cs typeface="Times New Roman" pitchFamily="18" charset="0"/>
              </a:rPr>
              <a:t>   </a:t>
            </a:r>
            <a:r>
              <a:rPr lang="el-GR" altLang="th-TH" sz="1900" dirty="0" smtClean="0">
                <a:cs typeface="Times New Roman" pitchFamily="18" charset="0"/>
              </a:rPr>
              <a:t>Δ</a:t>
            </a:r>
            <a:r>
              <a:rPr lang="en-US" altLang="th-TH" sz="1900" i="1" dirty="0" err="1">
                <a:cs typeface="Times New Roman" pitchFamily="18" charset="0"/>
              </a:rPr>
              <a:t>R</a:t>
            </a:r>
            <a:r>
              <a:rPr lang="en-US" altLang="th-TH" sz="1900" i="1" baseline="-25000" dirty="0" err="1">
                <a:cs typeface="Times New Roman" pitchFamily="18" charset="0"/>
              </a:rPr>
              <a:t>i</a:t>
            </a:r>
            <a:r>
              <a:rPr lang="en-US" altLang="th-TH" sz="1900" dirty="0">
                <a:cs typeface="Times New Roman" pitchFamily="18" charset="0"/>
              </a:rPr>
              <a:t>  = </a:t>
            </a:r>
            <a:r>
              <a:rPr lang="en-US" altLang="th-TH" sz="1900" dirty="0" smtClean="0">
                <a:cs typeface="Times New Roman" pitchFamily="18" charset="0"/>
              </a:rPr>
              <a:t>The </a:t>
            </a:r>
            <a:r>
              <a:rPr lang="en-US" altLang="th-TH" sz="1900" dirty="0">
                <a:cs typeface="Times New Roman" pitchFamily="18" charset="0"/>
              </a:rPr>
              <a:t>change in the level of interest rates</a:t>
            </a:r>
          </a:p>
          <a:p>
            <a:pPr lvl="1">
              <a:buFontTx/>
              <a:buNone/>
            </a:pPr>
            <a:r>
              <a:rPr lang="en-US" altLang="th-TH" sz="1900" dirty="0">
                <a:cs typeface="Times New Roman" pitchFamily="18" charset="0"/>
              </a:rPr>
              <a:t>				impacting assets and liabilities in the </a:t>
            </a:r>
            <a:r>
              <a:rPr lang="en-US" altLang="th-TH" sz="1900" i="1" dirty="0" err="1">
                <a:cs typeface="Times New Roman" pitchFamily="18" charset="0"/>
              </a:rPr>
              <a:t>i</a:t>
            </a:r>
            <a:r>
              <a:rPr lang="en-US" altLang="th-TH" sz="1900" dirty="0" err="1">
                <a:cs typeface="Times New Roman" pitchFamily="18" charset="0"/>
              </a:rPr>
              <a:t>th</a:t>
            </a:r>
            <a:endParaRPr lang="en-US" altLang="th-TH" sz="1900" dirty="0">
              <a:cs typeface="Times New Roman" pitchFamily="18" charset="0"/>
            </a:endParaRPr>
          </a:p>
          <a:p>
            <a:pPr lvl="1">
              <a:buFontTx/>
              <a:buNone/>
            </a:pPr>
            <a:r>
              <a:rPr lang="en-US" altLang="th-TH" sz="1900" dirty="0">
                <a:cs typeface="Times New Roman" pitchFamily="18" charset="0"/>
              </a:rPr>
              <a:t>				maturity bucket</a:t>
            </a:r>
            <a:endParaRPr lang="el-GR" altLang="th-TH" sz="1900" dirty="0">
              <a:cs typeface="Times New Roman" pitchFamily="18" charset="0"/>
            </a:endParaRPr>
          </a:p>
          <a:p>
            <a:pPr marL="914400" lvl="4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marL="228600" lvl="1" indent="0">
              <a:buNone/>
            </a:pPr>
            <a:r>
              <a:rPr lang="en-US" sz="1400" dirty="0"/>
              <a:t>	</a:t>
            </a:r>
            <a:r>
              <a:rPr lang="en-US" sz="1800" dirty="0"/>
              <a:t>	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812" y="6438238"/>
            <a:ext cx="6007100" cy="365125"/>
          </a:xfrm>
        </p:spPr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668553"/>
            <a:ext cx="2109873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Gap Analysis</a:t>
            </a:r>
            <a:endParaRPr lang="en-US" sz="2400" dirty="0" smtClean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175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Interest Rate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27912"/>
            <a:ext cx="8305801" cy="4354775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r>
              <a:rPr lang="en-US" altLang="th-TH" sz="2400" dirty="0" smtClean="0"/>
              <a:t>Example</a:t>
            </a:r>
          </a:p>
          <a:p>
            <a:pPr marL="0" indent="0">
              <a:buNone/>
            </a:pPr>
            <a:endParaRPr lang="el-GR" altLang="th-TH" sz="1900" dirty="0" smtClean="0">
              <a:cs typeface="Times New Roman" pitchFamily="18" charset="0"/>
            </a:endParaRPr>
          </a:p>
          <a:p>
            <a:pPr marL="914400" lvl="4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marL="228600" lvl="1" indent="0">
              <a:buNone/>
            </a:pPr>
            <a:r>
              <a:rPr lang="en-US" sz="1400" dirty="0"/>
              <a:t>	</a:t>
            </a:r>
            <a:r>
              <a:rPr lang="en-US" sz="1800" dirty="0"/>
              <a:t>	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812" y="6438238"/>
            <a:ext cx="6007100" cy="365125"/>
          </a:xfrm>
        </p:spPr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668553"/>
            <a:ext cx="2109873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Gap Analysis</a:t>
            </a:r>
            <a:endParaRPr lang="en-US" sz="2400" dirty="0" smtClean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1501039"/>
              </p:ext>
            </p:extLst>
          </p:nvPr>
        </p:nvGraphicFramePr>
        <p:xfrm>
          <a:off x="791403" y="2930042"/>
          <a:ext cx="7465091" cy="2927309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077213"/>
                <a:gridCol w="2193939"/>
                <a:gridCol w="2193939"/>
              </a:tblGrid>
              <a:tr h="418187"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>
                          <a:effectLst/>
                        </a:rPr>
                        <a:t>Asset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u="none" strike="noStrike" dirty="0">
                          <a:effectLst/>
                        </a:rPr>
                        <a:t>Liability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418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1-day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20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30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418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&gt;1day-3mos.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30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40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418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&gt;3mos.-6mos.  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70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85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418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&gt;6mos.-12mos.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90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70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418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>
                          <a:effectLst/>
                        </a:rPr>
                        <a:t>&gt;1yr.-5yrs.</a:t>
                      </a:r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40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30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  <a:tr h="418187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u="none" strike="noStrike" dirty="0">
                          <a:effectLst/>
                        </a:rPr>
                        <a:t>&gt;5 years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</a:rPr>
                        <a:t>10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</a:rPr>
                        <a:t>5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ahom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940108" y="2589311"/>
            <a:ext cx="13163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/>
              <a:t>Unit: </a:t>
            </a:r>
            <a:r>
              <a:rPr lang="en-GB" sz="1400" dirty="0" err="1" smtClean="0"/>
              <a:t>mio</a:t>
            </a:r>
            <a:r>
              <a:rPr lang="en-GB" sz="1400" dirty="0" smtClean="0"/>
              <a:t> USD</a:t>
            </a:r>
            <a:endParaRPr lang="th-TH" sz="1400" dirty="0"/>
          </a:p>
        </p:txBody>
      </p:sp>
    </p:spTree>
    <p:extLst>
      <p:ext uri="{BB962C8B-B14F-4D97-AF65-F5344CB8AC3E}">
        <p14:creationId xmlns:p14="http://schemas.microsoft.com/office/powerpoint/2010/main" val="219163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r>
              <a:rPr lang="en-US" dirty="0" smtClean="0"/>
              <a:t>Interest Rate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127912"/>
            <a:ext cx="8305801" cy="4354775"/>
          </a:xfrm>
          <a:ln w="28575" cmpd="sng">
            <a:solidFill>
              <a:srgbClr val="800000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endParaRPr lang="el-GR" altLang="th-TH" sz="1900" dirty="0" smtClean="0">
              <a:cs typeface="Times New Roman" pitchFamily="18" charset="0"/>
            </a:endParaRPr>
          </a:p>
          <a:p>
            <a:pPr marL="914400" lvl="4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 smtClean="0"/>
          </a:p>
          <a:p>
            <a:pPr marL="228600" lvl="1" indent="0">
              <a:buNone/>
            </a:pPr>
            <a:r>
              <a:rPr lang="en-US" sz="1400" dirty="0"/>
              <a:t>	</a:t>
            </a:r>
            <a:r>
              <a:rPr lang="en-US" sz="1800" dirty="0"/>
              <a:t>	</a:t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74812" y="6438238"/>
            <a:ext cx="6007100" cy="365125"/>
          </a:xfrm>
        </p:spPr>
        <p:txBody>
          <a:bodyPr/>
          <a:lstStyle/>
          <a:p>
            <a:r>
              <a:rPr lang="en-US" dirty="0" smtClean="0"/>
              <a:t>Interest Rate Risk, </a:t>
            </a:r>
            <a:r>
              <a:rPr lang="en-US" dirty="0" err="1" smtClean="0"/>
              <a:t>Nattanan</a:t>
            </a:r>
            <a:r>
              <a:rPr lang="en-US" dirty="0" smtClean="0"/>
              <a:t> </a:t>
            </a:r>
            <a:r>
              <a:rPr lang="en-US" dirty="0" err="1" smtClean="0"/>
              <a:t>Bovornsantisuth</a:t>
            </a:r>
            <a:endParaRPr lang="en-US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16B03-8BC0-5548-AF3E-5E738E3AC4B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620059" y="1668553"/>
            <a:ext cx="2109873" cy="461665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Gap Analysis</a:t>
            </a:r>
            <a:endParaRPr lang="en-US" sz="2400" dirty="0" smtClean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7811227"/>
              </p:ext>
            </p:extLst>
          </p:nvPr>
        </p:nvGraphicFramePr>
        <p:xfrm>
          <a:off x="730715" y="2467627"/>
          <a:ext cx="7525779" cy="3589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645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1701</TotalTime>
  <Words>966</Words>
  <Application>Microsoft Office PowerPoint</Application>
  <PresentationFormat>On-screen Show (4:3)</PresentationFormat>
  <Paragraphs>283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Plaza</vt:lpstr>
      <vt:lpstr>FIN4811 Risk Management</vt:lpstr>
      <vt:lpstr>Agenda </vt:lpstr>
      <vt:lpstr>Interest Rate Risk</vt:lpstr>
      <vt:lpstr>Interest Rate Risk</vt:lpstr>
      <vt:lpstr>Interest Rate Risk</vt:lpstr>
      <vt:lpstr>Interest Rate Risk</vt:lpstr>
      <vt:lpstr>Interest Rate Risk</vt:lpstr>
      <vt:lpstr>Interest Rate Risk</vt:lpstr>
      <vt:lpstr>Interest Rate Risk</vt:lpstr>
      <vt:lpstr>Interest Rate Risk</vt:lpstr>
      <vt:lpstr>Interest Rate Risk</vt:lpstr>
      <vt:lpstr>Interest Rate Risk</vt:lpstr>
      <vt:lpstr>Interest Rate Risk</vt:lpstr>
      <vt:lpstr>Interest Rate Risk</vt:lpstr>
      <vt:lpstr>Interest Rate Risk</vt:lpstr>
      <vt:lpstr>Interest Rate Risk</vt:lpstr>
      <vt:lpstr>Interest Rate Risk</vt:lpstr>
    </vt:vector>
  </TitlesOfParts>
  <Company>Assumption University of Thailand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FIN4811 Risk Management</dc:title>
  <dc:creator>Sirikarn Jeanchutima</dc:creator>
  <cp:lastModifiedBy>ณัฐนันท์ บวรสันติสุทธิ์</cp:lastModifiedBy>
  <cp:revision>170</cp:revision>
  <dcterms:created xsi:type="dcterms:W3CDTF">2015-08-12T13:34:01Z</dcterms:created>
  <dcterms:modified xsi:type="dcterms:W3CDTF">2019-09-12T09:18:22Z</dcterms:modified>
</cp:coreProperties>
</file>