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5"/>
  </p:notesMasterIdLst>
  <p:sldIdLst>
    <p:sldId id="257" r:id="rId2"/>
    <p:sldId id="258" r:id="rId3"/>
    <p:sldId id="259" r:id="rId4"/>
    <p:sldId id="261" r:id="rId5"/>
    <p:sldId id="262" r:id="rId6"/>
    <p:sldId id="263" r:id="rId7"/>
    <p:sldId id="264" r:id="rId8"/>
    <p:sldId id="265" r:id="rId9"/>
    <p:sldId id="277" r:id="rId10"/>
    <p:sldId id="278" r:id="rId11"/>
    <p:sldId id="279" r:id="rId12"/>
    <p:sldId id="280" r:id="rId13"/>
    <p:sldId id="281" r:id="rId14"/>
    <p:sldId id="282" r:id="rId15"/>
    <p:sldId id="283" r:id="rId16"/>
    <p:sldId id="284" r:id="rId17"/>
    <p:sldId id="285" r:id="rId18"/>
    <p:sldId id="286" r:id="rId19"/>
    <p:sldId id="287" r:id="rId20"/>
    <p:sldId id="290" r:id="rId21"/>
    <p:sldId id="273" r:id="rId22"/>
    <p:sldId id="275" r:id="rId23"/>
    <p:sldId id="276"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BEB799-6718-43B5-B2AC-C0392F2B97E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EE73803-CBFF-4789-984F-F93A6181BB2F}">
      <dgm:prSet phldrT="[Text]"/>
      <dgm:spPr/>
      <dgm:t>
        <a:bodyPr/>
        <a:lstStyle/>
        <a:p>
          <a:r>
            <a:rPr lang="en-US" dirty="0" smtClean="0"/>
            <a:t>Strategic Risk</a:t>
          </a:r>
          <a:endParaRPr lang="en-US" dirty="0"/>
        </a:p>
      </dgm:t>
    </dgm:pt>
    <dgm:pt modelId="{E34DBC77-8A07-4C6B-89FF-4F83A2461CA1}" type="parTrans" cxnId="{AA28C342-40A7-433F-92BD-28BC1D7D31B1}">
      <dgm:prSet/>
      <dgm:spPr/>
      <dgm:t>
        <a:bodyPr/>
        <a:lstStyle/>
        <a:p>
          <a:endParaRPr lang="en-US"/>
        </a:p>
      </dgm:t>
    </dgm:pt>
    <dgm:pt modelId="{5295FC51-F9EE-42CF-AD85-1EDB991AB238}" type="sibTrans" cxnId="{AA28C342-40A7-433F-92BD-28BC1D7D31B1}">
      <dgm:prSet/>
      <dgm:spPr/>
      <dgm:t>
        <a:bodyPr/>
        <a:lstStyle/>
        <a:p>
          <a:endParaRPr lang="en-US"/>
        </a:p>
      </dgm:t>
    </dgm:pt>
    <dgm:pt modelId="{4468C620-F932-4031-9A40-B50EBE50785B}">
      <dgm:prSet phldrT="[Text]"/>
      <dgm:spPr/>
      <dgm:t>
        <a:bodyPr/>
        <a:lstStyle/>
        <a:p>
          <a:r>
            <a:rPr lang="en-US" dirty="0" smtClean="0"/>
            <a:t>The risk that the strategies do not follow the plan.</a:t>
          </a:r>
          <a:endParaRPr lang="en-US" dirty="0"/>
        </a:p>
      </dgm:t>
    </dgm:pt>
    <dgm:pt modelId="{5F331B5B-08C5-46F3-B976-DD64FC5AA640}" type="parTrans" cxnId="{2460F294-FD11-4E59-90E7-BB2102E1D2E0}">
      <dgm:prSet/>
      <dgm:spPr/>
      <dgm:t>
        <a:bodyPr/>
        <a:lstStyle/>
        <a:p>
          <a:endParaRPr lang="en-US"/>
        </a:p>
      </dgm:t>
    </dgm:pt>
    <dgm:pt modelId="{C42FD9BF-C761-4F64-8516-C9268677CC31}" type="sibTrans" cxnId="{2460F294-FD11-4E59-90E7-BB2102E1D2E0}">
      <dgm:prSet/>
      <dgm:spPr/>
      <dgm:t>
        <a:bodyPr/>
        <a:lstStyle/>
        <a:p>
          <a:endParaRPr lang="en-US"/>
        </a:p>
      </dgm:t>
    </dgm:pt>
    <dgm:pt modelId="{8BB5A6C9-8F5D-4A41-B7B4-4FDC7F8469D4}">
      <dgm:prSet phldrT="[Text]"/>
      <dgm:spPr/>
      <dgm:t>
        <a:bodyPr/>
        <a:lstStyle/>
        <a:p>
          <a:r>
            <a:rPr lang="en-US" dirty="0" smtClean="0"/>
            <a:t>Operational Risk</a:t>
          </a:r>
          <a:endParaRPr lang="en-US" dirty="0"/>
        </a:p>
      </dgm:t>
    </dgm:pt>
    <dgm:pt modelId="{41A18815-B39D-456E-A1A7-8FD13E971EB5}" type="parTrans" cxnId="{E022A1BC-D1BC-4C5C-AA7C-1BC5DD8E4881}">
      <dgm:prSet/>
      <dgm:spPr/>
      <dgm:t>
        <a:bodyPr/>
        <a:lstStyle/>
        <a:p>
          <a:endParaRPr lang="en-US"/>
        </a:p>
      </dgm:t>
    </dgm:pt>
    <dgm:pt modelId="{AE9B7250-D961-4F4B-A235-EA811FDFA283}" type="sibTrans" cxnId="{E022A1BC-D1BC-4C5C-AA7C-1BC5DD8E4881}">
      <dgm:prSet/>
      <dgm:spPr/>
      <dgm:t>
        <a:bodyPr/>
        <a:lstStyle/>
        <a:p>
          <a:endParaRPr lang="en-US"/>
        </a:p>
      </dgm:t>
    </dgm:pt>
    <dgm:pt modelId="{DB6C9FF1-5737-430A-895D-707A3865C819}">
      <dgm:prSet phldrT="[Text]"/>
      <dgm:spPr/>
      <dgm:t>
        <a:bodyPr/>
        <a:lstStyle/>
        <a:p>
          <a:r>
            <a:rPr lang="en-US" dirty="0" smtClean="0"/>
            <a:t>The risk that interrupt the main operation of the company.</a:t>
          </a:r>
          <a:endParaRPr lang="en-US" dirty="0"/>
        </a:p>
      </dgm:t>
    </dgm:pt>
    <dgm:pt modelId="{0E6A34F4-A300-4627-92B1-0F7A6F37BBFC}" type="parTrans" cxnId="{762F54BA-8B20-4875-B91C-26B1E9C390F8}">
      <dgm:prSet/>
      <dgm:spPr/>
      <dgm:t>
        <a:bodyPr/>
        <a:lstStyle/>
        <a:p>
          <a:endParaRPr lang="en-US"/>
        </a:p>
      </dgm:t>
    </dgm:pt>
    <dgm:pt modelId="{396EC652-DFAA-4321-AC84-95D65B7D3AE5}" type="sibTrans" cxnId="{762F54BA-8B20-4875-B91C-26B1E9C390F8}">
      <dgm:prSet/>
      <dgm:spPr/>
      <dgm:t>
        <a:bodyPr/>
        <a:lstStyle/>
        <a:p>
          <a:endParaRPr lang="en-US"/>
        </a:p>
      </dgm:t>
    </dgm:pt>
    <dgm:pt modelId="{BEB5A473-6E40-4038-85DA-4D946F5A15C3}">
      <dgm:prSet phldrT="[Text]"/>
      <dgm:spPr/>
      <dgm:t>
        <a:bodyPr/>
        <a:lstStyle/>
        <a:p>
          <a:r>
            <a:rPr lang="en-US" dirty="0" smtClean="0"/>
            <a:t>Financial Risk</a:t>
          </a:r>
          <a:endParaRPr lang="en-US" dirty="0"/>
        </a:p>
      </dgm:t>
    </dgm:pt>
    <dgm:pt modelId="{D001055C-F8C9-45FE-913E-7831843E69D8}" type="parTrans" cxnId="{DC1537BC-32B0-40DE-B61C-BE0FBF9B3B9B}">
      <dgm:prSet/>
      <dgm:spPr/>
      <dgm:t>
        <a:bodyPr/>
        <a:lstStyle/>
        <a:p>
          <a:endParaRPr lang="en-US"/>
        </a:p>
      </dgm:t>
    </dgm:pt>
    <dgm:pt modelId="{0DF3B720-7452-4167-9467-87CF69B39020}" type="sibTrans" cxnId="{DC1537BC-32B0-40DE-B61C-BE0FBF9B3B9B}">
      <dgm:prSet/>
      <dgm:spPr/>
      <dgm:t>
        <a:bodyPr/>
        <a:lstStyle/>
        <a:p>
          <a:endParaRPr lang="en-US"/>
        </a:p>
      </dgm:t>
    </dgm:pt>
    <dgm:pt modelId="{83BB6C0C-7188-42DE-B359-B9E7927EB569}">
      <dgm:prSet phldrT="[Text]"/>
      <dgm:spPr/>
      <dgm:t>
        <a:bodyPr/>
        <a:lstStyle/>
        <a:p>
          <a:r>
            <a:rPr lang="en-US" dirty="0" smtClean="0"/>
            <a:t>The financial loss to assets or the net income of the company </a:t>
          </a:r>
          <a:endParaRPr lang="en-US" dirty="0"/>
        </a:p>
      </dgm:t>
    </dgm:pt>
    <dgm:pt modelId="{3BE8F78C-9CBA-4E4B-B00B-6D4E1A327A07}" type="parTrans" cxnId="{1E226FCA-53EC-441E-9CD3-D57EDD4051FC}">
      <dgm:prSet/>
      <dgm:spPr/>
      <dgm:t>
        <a:bodyPr/>
        <a:lstStyle/>
        <a:p>
          <a:endParaRPr lang="en-US"/>
        </a:p>
      </dgm:t>
    </dgm:pt>
    <dgm:pt modelId="{DE3EEC57-73B5-4715-B004-7A2518DC2A21}" type="sibTrans" cxnId="{1E226FCA-53EC-441E-9CD3-D57EDD4051FC}">
      <dgm:prSet/>
      <dgm:spPr/>
      <dgm:t>
        <a:bodyPr/>
        <a:lstStyle/>
        <a:p>
          <a:endParaRPr lang="en-US"/>
        </a:p>
      </dgm:t>
    </dgm:pt>
    <dgm:pt modelId="{D99F962E-F92C-4DE1-A92B-71C963549373}">
      <dgm:prSet phldrT="[Text]"/>
      <dgm:spPr/>
      <dgm:t>
        <a:bodyPr/>
        <a:lstStyle/>
        <a:p>
          <a:r>
            <a:rPr lang="en-US" dirty="0" smtClean="0"/>
            <a:t>Compliance Risk</a:t>
          </a:r>
          <a:endParaRPr lang="en-US" dirty="0"/>
        </a:p>
      </dgm:t>
    </dgm:pt>
    <dgm:pt modelId="{222858E4-CE99-467C-9464-E13C569D20B1}" type="parTrans" cxnId="{9CC1C0E3-90B8-4A81-9A6B-1C4FB52230D0}">
      <dgm:prSet/>
      <dgm:spPr/>
      <dgm:t>
        <a:bodyPr/>
        <a:lstStyle/>
        <a:p>
          <a:endParaRPr lang="en-US"/>
        </a:p>
      </dgm:t>
    </dgm:pt>
    <dgm:pt modelId="{9BBF327B-3993-40B9-A812-3B97C20AAE54}" type="sibTrans" cxnId="{9CC1C0E3-90B8-4A81-9A6B-1C4FB52230D0}">
      <dgm:prSet/>
      <dgm:spPr/>
      <dgm:t>
        <a:bodyPr/>
        <a:lstStyle/>
        <a:p>
          <a:endParaRPr lang="en-US"/>
        </a:p>
      </dgm:t>
    </dgm:pt>
    <dgm:pt modelId="{6F376A18-000C-4034-9458-1538AB2E8A82}">
      <dgm:prSet phldrT="[Text]"/>
      <dgm:spPr/>
      <dgm:t>
        <a:bodyPr/>
        <a:lstStyle/>
        <a:p>
          <a:r>
            <a:rPr lang="en-US" dirty="0" smtClean="0"/>
            <a:t>The risk that the firms fail to comply with the laws and regulations.</a:t>
          </a:r>
          <a:endParaRPr lang="en-US" dirty="0"/>
        </a:p>
      </dgm:t>
    </dgm:pt>
    <dgm:pt modelId="{DA161ECB-F7CD-4275-9E0F-09E3BD8B66AD}" type="parTrans" cxnId="{7F2A1A8A-69B6-43AA-8334-004C0F3893F1}">
      <dgm:prSet/>
      <dgm:spPr/>
      <dgm:t>
        <a:bodyPr/>
        <a:lstStyle/>
        <a:p>
          <a:endParaRPr lang="en-US"/>
        </a:p>
      </dgm:t>
    </dgm:pt>
    <dgm:pt modelId="{70C060D3-4B21-4CC5-8772-E9B367758E17}" type="sibTrans" cxnId="{7F2A1A8A-69B6-43AA-8334-004C0F3893F1}">
      <dgm:prSet/>
      <dgm:spPr/>
      <dgm:t>
        <a:bodyPr/>
        <a:lstStyle/>
        <a:p>
          <a:endParaRPr lang="en-US"/>
        </a:p>
      </dgm:t>
    </dgm:pt>
    <dgm:pt modelId="{671026B5-E0C6-4EB3-8898-BD3682531279}" type="pres">
      <dgm:prSet presAssocID="{23BEB799-6718-43B5-B2AC-C0392F2B97E0}" presName="Name0" presStyleCnt="0">
        <dgm:presLayoutVars>
          <dgm:dir/>
          <dgm:animLvl val="lvl"/>
          <dgm:resizeHandles val="exact"/>
        </dgm:presLayoutVars>
      </dgm:prSet>
      <dgm:spPr/>
      <dgm:t>
        <a:bodyPr/>
        <a:lstStyle/>
        <a:p>
          <a:endParaRPr lang="en-US"/>
        </a:p>
      </dgm:t>
    </dgm:pt>
    <dgm:pt modelId="{C0DB8054-570A-41CE-96A3-C0FAE1D55149}" type="pres">
      <dgm:prSet presAssocID="{0EE73803-CBFF-4789-984F-F93A6181BB2F}" presName="composite" presStyleCnt="0"/>
      <dgm:spPr/>
    </dgm:pt>
    <dgm:pt modelId="{4914E679-084E-4FCE-B287-7E67C9C04D39}" type="pres">
      <dgm:prSet presAssocID="{0EE73803-CBFF-4789-984F-F93A6181BB2F}" presName="parTx" presStyleLbl="alignNode1" presStyleIdx="0" presStyleCnt="4">
        <dgm:presLayoutVars>
          <dgm:chMax val="0"/>
          <dgm:chPref val="0"/>
          <dgm:bulletEnabled val="1"/>
        </dgm:presLayoutVars>
      </dgm:prSet>
      <dgm:spPr/>
      <dgm:t>
        <a:bodyPr/>
        <a:lstStyle/>
        <a:p>
          <a:endParaRPr lang="en-US"/>
        </a:p>
      </dgm:t>
    </dgm:pt>
    <dgm:pt modelId="{1C4AA017-25B1-45CA-A68E-F36ECAAAE52D}" type="pres">
      <dgm:prSet presAssocID="{0EE73803-CBFF-4789-984F-F93A6181BB2F}" presName="desTx" presStyleLbl="alignAccFollowNode1" presStyleIdx="0" presStyleCnt="4">
        <dgm:presLayoutVars>
          <dgm:bulletEnabled val="1"/>
        </dgm:presLayoutVars>
      </dgm:prSet>
      <dgm:spPr/>
      <dgm:t>
        <a:bodyPr/>
        <a:lstStyle/>
        <a:p>
          <a:endParaRPr lang="en-US"/>
        </a:p>
      </dgm:t>
    </dgm:pt>
    <dgm:pt modelId="{346035AA-2502-431F-BA3F-6C53AA9770D0}" type="pres">
      <dgm:prSet presAssocID="{5295FC51-F9EE-42CF-AD85-1EDB991AB238}" presName="space" presStyleCnt="0"/>
      <dgm:spPr/>
    </dgm:pt>
    <dgm:pt modelId="{6B256232-868F-4BEA-BE97-7828D6C275AD}" type="pres">
      <dgm:prSet presAssocID="{8BB5A6C9-8F5D-4A41-B7B4-4FDC7F8469D4}" presName="composite" presStyleCnt="0"/>
      <dgm:spPr/>
    </dgm:pt>
    <dgm:pt modelId="{F28E1C4E-2427-4ABC-BEF3-347026310026}" type="pres">
      <dgm:prSet presAssocID="{8BB5A6C9-8F5D-4A41-B7B4-4FDC7F8469D4}" presName="parTx" presStyleLbl="alignNode1" presStyleIdx="1" presStyleCnt="4">
        <dgm:presLayoutVars>
          <dgm:chMax val="0"/>
          <dgm:chPref val="0"/>
          <dgm:bulletEnabled val="1"/>
        </dgm:presLayoutVars>
      </dgm:prSet>
      <dgm:spPr/>
      <dgm:t>
        <a:bodyPr/>
        <a:lstStyle/>
        <a:p>
          <a:endParaRPr lang="en-US"/>
        </a:p>
      </dgm:t>
    </dgm:pt>
    <dgm:pt modelId="{0C25CACD-CD0E-47F3-932A-BFCD9F2C0985}" type="pres">
      <dgm:prSet presAssocID="{8BB5A6C9-8F5D-4A41-B7B4-4FDC7F8469D4}" presName="desTx" presStyleLbl="alignAccFollowNode1" presStyleIdx="1" presStyleCnt="4">
        <dgm:presLayoutVars>
          <dgm:bulletEnabled val="1"/>
        </dgm:presLayoutVars>
      </dgm:prSet>
      <dgm:spPr/>
      <dgm:t>
        <a:bodyPr/>
        <a:lstStyle/>
        <a:p>
          <a:endParaRPr lang="en-US"/>
        </a:p>
      </dgm:t>
    </dgm:pt>
    <dgm:pt modelId="{723EF19F-9411-4C9C-854E-88B086AB5C3C}" type="pres">
      <dgm:prSet presAssocID="{AE9B7250-D961-4F4B-A235-EA811FDFA283}" presName="space" presStyleCnt="0"/>
      <dgm:spPr/>
    </dgm:pt>
    <dgm:pt modelId="{30C17F31-586F-4900-AE6B-C371E76607F6}" type="pres">
      <dgm:prSet presAssocID="{BEB5A473-6E40-4038-85DA-4D946F5A15C3}" presName="composite" presStyleCnt="0"/>
      <dgm:spPr/>
    </dgm:pt>
    <dgm:pt modelId="{571690B7-F921-4EFD-8A63-62FC76F2F9D9}" type="pres">
      <dgm:prSet presAssocID="{BEB5A473-6E40-4038-85DA-4D946F5A15C3}" presName="parTx" presStyleLbl="alignNode1" presStyleIdx="2" presStyleCnt="4">
        <dgm:presLayoutVars>
          <dgm:chMax val="0"/>
          <dgm:chPref val="0"/>
          <dgm:bulletEnabled val="1"/>
        </dgm:presLayoutVars>
      </dgm:prSet>
      <dgm:spPr/>
      <dgm:t>
        <a:bodyPr/>
        <a:lstStyle/>
        <a:p>
          <a:endParaRPr lang="en-US"/>
        </a:p>
      </dgm:t>
    </dgm:pt>
    <dgm:pt modelId="{FA978C2C-2840-48F8-A261-D5B7898A43B2}" type="pres">
      <dgm:prSet presAssocID="{BEB5A473-6E40-4038-85DA-4D946F5A15C3}" presName="desTx" presStyleLbl="alignAccFollowNode1" presStyleIdx="2" presStyleCnt="4">
        <dgm:presLayoutVars>
          <dgm:bulletEnabled val="1"/>
        </dgm:presLayoutVars>
      </dgm:prSet>
      <dgm:spPr/>
      <dgm:t>
        <a:bodyPr/>
        <a:lstStyle/>
        <a:p>
          <a:endParaRPr lang="en-US"/>
        </a:p>
      </dgm:t>
    </dgm:pt>
    <dgm:pt modelId="{1C823316-EECC-46AB-BD71-33D00979CF24}" type="pres">
      <dgm:prSet presAssocID="{0DF3B720-7452-4167-9467-87CF69B39020}" presName="space" presStyleCnt="0"/>
      <dgm:spPr/>
    </dgm:pt>
    <dgm:pt modelId="{8FA7DE1C-9849-48CA-A6B4-1B96E647C0F7}" type="pres">
      <dgm:prSet presAssocID="{D99F962E-F92C-4DE1-A92B-71C963549373}" presName="composite" presStyleCnt="0"/>
      <dgm:spPr/>
    </dgm:pt>
    <dgm:pt modelId="{689FB6C7-EBE0-4373-B8FD-72901E10418D}" type="pres">
      <dgm:prSet presAssocID="{D99F962E-F92C-4DE1-A92B-71C963549373}" presName="parTx" presStyleLbl="alignNode1" presStyleIdx="3" presStyleCnt="4">
        <dgm:presLayoutVars>
          <dgm:chMax val="0"/>
          <dgm:chPref val="0"/>
          <dgm:bulletEnabled val="1"/>
        </dgm:presLayoutVars>
      </dgm:prSet>
      <dgm:spPr/>
      <dgm:t>
        <a:bodyPr/>
        <a:lstStyle/>
        <a:p>
          <a:endParaRPr lang="en-US"/>
        </a:p>
      </dgm:t>
    </dgm:pt>
    <dgm:pt modelId="{30546F2E-2300-43D9-BEFB-D3E45E81AA49}" type="pres">
      <dgm:prSet presAssocID="{D99F962E-F92C-4DE1-A92B-71C963549373}" presName="desTx" presStyleLbl="alignAccFollowNode1" presStyleIdx="3" presStyleCnt="4">
        <dgm:presLayoutVars>
          <dgm:bulletEnabled val="1"/>
        </dgm:presLayoutVars>
      </dgm:prSet>
      <dgm:spPr/>
      <dgm:t>
        <a:bodyPr/>
        <a:lstStyle/>
        <a:p>
          <a:endParaRPr lang="en-US"/>
        </a:p>
      </dgm:t>
    </dgm:pt>
  </dgm:ptLst>
  <dgm:cxnLst>
    <dgm:cxn modelId="{D170D43C-21C7-495A-BB79-B97C0ED4F39F}" type="presOf" srcId="{0EE73803-CBFF-4789-984F-F93A6181BB2F}" destId="{4914E679-084E-4FCE-B287-7E67C9C04D39}" srcOrd="0" destOrd="0" presId="urn:microsoft.com/office/officeart/2005/8/layout/hList1"/>
    <dgm:cxn modelId="{1E226FCA-53EC-441E-9CD3-D57EDD4051FC}" srcId="{BEB5A473-6E40-4038-85DA-4D946F5A15C3}" destId="{83BB6C0C-7188-42DE-B359-B9E7927EB569}" srcOrd="0" destOrd="0" parTransId="{3BE8F78C-9CBA-4E4B-B00B-6D4E1A327A07}" sibTransId="{DE3EEC57-73B5-4715-B004-7A2518DC2A21}"/>
    <dgm:cxn modelId="{0DB1BE7F-E9D5-412E-83A3-488AE662B44B}" type="presOf" srcId="{6F376A18-000C-4034-9458-1538AB2E8A82}" destId="{30546F2E-2300-43D9-BEFB-D3E45E81AA49}" srcOrd="0" destOrd="0" presId="urn:microsoft.com/office/officeart/2005/8/layout/hList1"/>
    <dgm:cxn modelId="{7F2A1A8A-69B6-43AA-8334-004C0F3893F1}" srcId="{D99F962E-F92C-4DE1-A92B-71C963549373}" destId="{6F376A18-000C-4034-9458-1538AB2E8A82}" srcOrd="0" destOrd="0" parTransId="{DA161ECB-F7CD-4275-9E0F-09E3BD8B66AD}" sibTransId="{70C060D3-4B21-4CC5-8772-E9B367758E17}"/>
    <dgm:cxn modelId="{9CC1C0E3-90B8-4A81-9A6B-1C4FB52230D0}" srcId="{23BEB799-6718-43B5-B2AC-C0392F2B97E0}" destId="{D99F962E-F92C-4DE1-A92B-71C963549373}" srcOrd="3" destOrd="0" parTransId="{222858E4-CE99-467C-9464-E13C569D20B1}" sibTransId="{9BBF327B-3993-40B9-A812-3B97C20AAE54}"/>
    <dgm:cxn modelId="{E022A1BC-D1BC-4C5C-AA7C-1BC5DD8E4881}" srcId="{23BEB799-6718-43B5-B2AC-C0392F2B97E0}" destId="{8BB5A6C9-8F5D-4A41-B7B4-4FDC7F8469D4}" srcOrd="1" destOrd="0" parTransId="{41A18815-B39D-456E-A1A7-8FD13E971EB5}" sibTransId="{AE9B7250-D961-4F4B-A235-EA811FDFA283}"/>
    <dgm:cxn modelId="{D76E5357-D28D-4DA4-AF34-BA3678A0436E}" type="presOf" srcId="{83BB6C0C-7188-42DE-B359-B9E7927EB569}" destId="{FA978C2C-2840-48F8-A261-D5B7898A43B2}" srcOrd="0" destOrd="0" presId="urn:microsoft.com/office/officeart/2005/8/layout/hList1"/>
    <dgm:cxn modelId="{2460F294-FD11-4E59-90E7-BB2102E1D2E0}" srcId="{0EE73803-CBFF-4789-984F-F93A6181BB2F}" destId="{4468C620-F932-4031-9A40-B50EBE50785B}" srcOrd="0" destOrd="0" parTransId="{5F331B5B-08C5-46F3-B976-DD64FC5AA640}" sibTransId="{C42FD9BF-C761-4F64-8516-C9268677CC31}"/>
    <dgm:cxn modelId="{13E3E84B-8695-4C4A-B130-A895891C029F}" type="presOf" srcId="{BEB5A473-6E40-4038-85DA-4D946F5A15C3}" destId="{571690B7-F921-4EFD-8A63-62FC76F2F9D9}" srcOrd="0" destOrd="0" presId="urn:microsoft.com/office/officeart/2005/8/layout/hList1"/>
    <dgm:cxn modelId="{AA28C342-40A7-433F-92BD-28BC1D7D31B1}" srcId="{23BEB799-6718-43B5-B2AC-C0392F2B97E0}" destId="{0EE73803-CBFF-4789-984F-F93A6181BB2F}" srcOrd="0" destOrd="0" parTransId="{E34DBC77-8A07-4C6B-89FF-4F83A2461CA1}" sibTransId="{5295FC51-F9EE-42CF-AD85-1EDB991AB238}"/>
    <dgm:cxn modelId="{86938328-7ED5-415B-8B9B-C1DB955A0472}" type="presOf" srcId="{DB6C9FF1-5737-430A-895D-707A3865C819}" destId="{0C25CACD-CD0E-47F3-932A-BFCD9F2C0985}" srcOrd="0" destOrd="0" presId="urn:microsoft.com/office/officeart/2005/8/layout/hList1"/>
    <dgm:cxn modelId="{1B767D6A-E29E-4477-B9F4-F82FFD76200A}" type="presOf" srcId="{4468C620-F932-4031-9A40-B50EBE50785B}" destId="{1C4AA017-25B1-45CA-A68E-F36ECAAAE52D}" srcOrd="0" destOrd="0" presId="urn:microsoft.com/office/officeart/2005/8/layout/hList1"/>
    <dgm:cxn modelId="{442CEC88-6872-473C-AA2A-76D6C99238D4}" type="presOf" srcId="{23BEB799-6718-43B5-B2AC-C0392F2B97E0}" destId="{671026B5-E0C6-4EB3-8898-BD3682531279}" srcOrd="0" destOrd="0" presId="urn:microsoft.com/office/officeart/2005/8/layout/hList1"/>
    <dgm:cxn modelId="{762F54BA-8B20-4875-B91C-26B1E9C390F8}" srcId="{8BB5A6C9-8F5D-4A41-B7B4-4FDC7F8469D4}" destId="{DB6C9FF1-5737-430A-895D-707A3865C819}" srcOrd="0" destOrd="0" parTransId="{0E6A34F4-A300-4627-92B1-0F7A6F37BBFC}" sibTransId="{396EC652-DFAA-4321-AC84-95D65B7D3AE5}"/>
    <dgm:cxn modelId="{DC1537BC-32B0-40DE-B61C-BE0FBF9B3B9B}" srcId="{23BEB799-6718-43B5-B2AC-C0392F2B97E0}" destId="{BEB5A473-6E40-4038-85DA-4D946F5A15C3}" srcOrd="2" destOrd="0" parTransId="{D001055C-F8C9-45FE-913E-7831843E69D8}" sibTransId="{0DF3B720-7452-4167-9467-87CF69B39020}"/>
    <dgm:cxn modelId="{6BFD9E19-0757-4449-9A79-8D6B7DB37433}" type="presOf" srcId="{D99F962E-F92C-4DE1-A92B-71C963549373}" destId="{689FB6C7-EBE0-4373-B8FD-72901E10418D}" srcOrd="0" destOrd="0" presId="urn:microsoft.com/office/officeart/2005/8/layout/hList1"/>
    <dgm:cxn modelId="{59A7E295-3B6F-4DA7-88F6-88B2662D16A3}" type="presOf" srcId="{8BB5A6C9-8F5D-4A41-B7B4-4FDC7F8469D4}" destId="{F28E1C4E-2427-4ABC-BEF3-347026310026}" srcOrd="0" destOrd="0" presId="urn:microsoft.com/office/officeart/2005/8/layout/hList1"/>
    <dgm:cxn modelId="{2605D1C2-FB5F-4F04-BB6D-EFE428762A2E}" type="presParOf" srcId="{671026B5-E0C6-4EB3-8898-BD3682531279}" destId="{C0DB8054-570A-41CE-96A3-C0FAE1D55149}" srcOrd="0" destOrd="0" presId="urn:microsoft.com/office/officeart/2005/8/layout/hList1"/>
    <dgm:cxn modelId="{F0A440CD-74CA-4D28-905D-A41C0B89AE0A}" type="presParOf" srcId="{C0DB8054-570A-41CE-96A3-C0FAE1D55149}" destId="{4914E679-084E-4FCE-B287-7E67C9C04D39}" srcOrd="0" destOrd="0" presId="urn:microsoft.com/office/officeart/2005/8/layout/hList1"/>
    <dgm:cxn modelId="{56209F0F-4EC1-4E9F-9164-BC8379CE1E28}" type="presParOf" srcId="{C0DB8054-570A-41CE-96A3-C0FAE1D55149}" destId="{1C4AA017-25B1-45CA-A68E-F36ECAAAE52D}" srcOrd="1" destOrd="0" presId="urn:microsoft.com/office/officeart/2005/8/layout/hList1"/>
    <dgm:cxn modelId="{A84D9AA4-20D5-4B16-9DF5-62EF5E643E22}" type="presParOf" srcId="{671026B5-E0C6-4EB3-8898-BD3682531279}" destId="{346035AA-2502-431F-BA3F-6C53AA9770D0}" srcOrd="1" destOrd="0" presId="urn:microsoft.com/office/officeart/2005/8/layout/hList1"/>
    <dgm:cxn modelId="{91615854-0DCA-416D-BBEA-7A92081923B8}" type="presParOf" srcId="{671026B5-E0C6-4EB3-8898-BD3682531279}" destId="{6B256232-868F-4BEA-BE97-7828D6C275AD}" srcOrd="2" destOrd="0" presId="urn:microsoft.com/office/officeart/2005/8/layout/hList1"/>
    <dgm:cxn modelId="{BCC320CC-23D7-4BA8-8EF7-F048FC6C265C}" type="presParOf" srcId="{6B256232-868F-4BEA-BE97-7828D6C275AD}" destId="{F28E1C4E-2427-4ABC-BEF3-347026310026}" srcOrd="0" destOrd="0" presId="urn:microsoft.com/office/officeart/2005/8/layout/hList1"/>
    <dgm:cxn modelId="{FFE475BB-E6FB-4F06-866E-7F5944D5CB1D}" type="presParOf" srcId="{6B256232-868F-4BEA-BE97-7828D6C275AD}" destId="{0C25CACD-CD0E-47F3-932A-BFCD9F2C0985}" srcOrd="1" destOrd="0" presId="urn:microsoft.com/office/officeart/2005/8/layout/hList1"/>
    <dgm:cxn modelId="{5E748100-55DF-428E-8729-5DA1DB0EDEDF}" type="presParOf" srcId="{671026B5-E0C6-4EB3-8898-BD3682531279}" destId="{723EF19F-9411-4C9C-854E-88B086AB5C3C}" srcOrd="3" destOrd="0" presId="urn:microsoft.com/office/officeart/2005/8/layout/hList1"/>
    <dgm:cxn modelId="{E6385A40-4C1B-4CF8-8ED6-4E18B8D66B11}" type="presParOf" srcId="{671026B5-E0C6-4EB3-8898-BD3682531279}" destId="{30C17F31-586F-4900-AE6B-C371E76607F6}" srcOrd="4" destOrd="0" presId="urn:microsoft.com/office/officeart/2005/8/layout/hList1"/>
    <dgm:cxn modelId="{F58DAFF6-D7E6-4B89-A28B-53792F90BACE}" type="presParOf" srcId="{30C17F31-586F-4900-AE6B-C371E76607F6}" destId="{571690B7-F921-4EFD-8A63-62FC76F2F9D9}" srcOrd="0" destOrd="0" presId="urn:microsoft.com/office/officeart/2005/8/layout/hList1"/>
    <dgm:cxn modelId="{B4153C6C-DF99-4DC9-8B94-2B26BEBEEEE9}" type="presParOf" srcId="{30C17F31-586F-4900-AE6B-C371E76607F6}" destId="{FA978C2C-2840-48F8-A261-D5B7898A43B2}" srcOrd="1" destOrd="0" presId="urn:microsoft.com/office/officeart/2005/8/layout/hList1"/>
    <dgm:cxn modelId="{7AD05A50-4DE5-4FF7-B824-E62153BEFC8E}" type="presParOf" srcId="{671026B5-E0C6-4EB3-8898-BD3682531279}" destId="{1C823316-EECC-46AB-BD71-33D00979CF24}" srcOrd="5" destOrd="0" presId="urn:microsoft.com/office/officeart/2005/8/layout/hList1"/>
    <dgm:cxn modelId="{C165BA30-7411-458C-BAAD-00C78E9B9DA8}" type="presParOf" srcId="{671026B5-E0C6-4EB3-8898-BD3682531279}" destId="{8FA7DE1C-9849-48CA-A6B4-1B96E647C0F7}" srcOrd="6" destOrd="0" presId="urn:microsoft.com/office/officeart/2005/8/layout/hList1"/>
    <dgm:cxn modelId="{5303804A-0009-44B1-9EDA-74A83497EDAA}" type="presParOf" srcId="{8FA7DE1C-9849-48CA-A6B4-1B96E647C0F7}" destId="{689FB6C7-EBE0-4373-B8FD-72901E10418D}" srcOrd="0" destOrd="0" presId="urn:microsoft.com/office/officeart/2005/8/layout/hList1"/>
    <dgm:cxn modelId="{8C809335-0D16-47AC-B936-ECD9EB015D83}" type="presParOf" srcId="{8FA7DE1C-9849-48CA-A6B4-1B96E647C0F7}" destId="{30546F2E-2300-43D9-BEFB-D3E45E81AA4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4E679-084E-4FCE-B287-7E67C9C04D39}">
      <dsp:nvSpPr>
        <dsp:cNvPr id="0" name=""/>
        <dsp:cNvSpPr/>
      </dsp:nvSpPr>
      <dsp:spPr>
        <a:xfrm>
          <a:off x="2869" y="468723"/>
          <a:ext cx="1725619" cy="6526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Strategic Risk</a:t>
          </a:r>
          <a:endParaRPr lang="en-US" sz="1800" kern="1200" dirty="0"/>
        </a:p>
      </dsp:txBody>
      <dsp:txXfrm>
        <a:off x="2869" y="468723"/>
        <a:ext cx="1725619" cy="652656"/>
      </dsp:txXfrm>
    </dsp:sp>
    <dsp:sp modelId="{1C4AA017-25B1-45CA-A68E-F36ECAAAE52D}">
      <dsp:nvSpPr>
        <dsp:cNvPr id="0" name=""/>
        <dsp:cNvSpPr/>
      </dsp:nvSpPr>
      <dsp:spPr>
        <a:xfrm>
          <a:off x="2869" y="1121379"/>
          <a:ext cx="1725619" cy="227903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The risk that the strategies do not follow the plan.</a:t>
          </a:r>
          <a:endParaRPr lang="en-US" sz="1800" kern="1200" dirty="0"/>
        </a:p>
      </dsp:txBody>
      <dsp:txXfrm>
        <a:off x="2869" y="1121379"/>
        <a:ext cx="1725619" cy="2279036"/>
      </dsp:txXfrm>
    </dsp:sp>
    <dsp:sp modelId="{F28E1C4E-2427-4ABC-BEF3-347026310026}">
      <dsp:nvSpPr>
        <dsp:cNvPr id="0" name=""/>
        <dsp:cNvSpPr/>
      </dsp:nvSpPr>
      <dsp:spPr>
        <a:xfrm>
          <a:off x="1970076" y="468723"/>
          <a:ext cx="1725619" cy="6526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Operational Risk</a:t>
          </a:r>
          <a:endParaRPr lang="en-US" sz="1800" kern="1200" dirty="0"/>
        </a:p>
      </dsp:txBody>
      <dsp:txXfrm>
        <a:off x="1970076" y="468723"/>
        <a:ext cx="1725619" cy="652656"/>
      </dsp:txXfrm>
    </dsp:sp>
    <dsp:sp modelId="{0C25CACD-CD0E-47F3-932A-BFCD9F2C0985}">
      <dsp:nvSpPr>
        <dsp:cNvPr id="0" name=""/>
        <dsp:cNvSpPr/>
      </dsp:nvSpPr>
      <dsp:spPr>
        <a:xfrm>
          <a:off x="1970076" y="1121379"/>
          <a:ext cx="1725619" cy="227903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The risk that interrupt the main operation of the company.</a:t>
          </a:r>
          <a:endParaRPr lang="en-US" sz="1800" kern="1200" dirty="0"/>
        </a:p>
      </dsp:txBody>
      <dsp:txXfrm>
        <a:off x="1970076" y="1121379"/>
        <a:ext cx="1725619" cy="2279036"/>
      </dsp:txXfrm>
    </dsp:sp>
    <dsp:sp modelId="{571690B7-F921-4EFD-8A63-62FC76F2F9D9}">
      <dsp:nvSpPr>
        <dsp:cNvPr id="0" name=""/>
        <dsp:cNvSpPr/>
      </dsp:nvSpPr>
      <dsp:spPr>
        <a:xfrm>
          <a:off x="3937282" y="468723"/>
          <a:ext cx="1725619" cy="6526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Financial Risk</a:t>
          </a:r>
          <a:endParaRPr lang="en-US" sz="1800" kern="1200" dirty="0"/>
        </a:p>
      </dsp:txBody>
      <dsp:txXfrm>
        <a:off x="3937282" y="468723"/>
        <a:ext cx="1725619" cy="652656"/>
      </dsp:txXfrm>
    </dsp:sp>
    <dsp:sp modelId="{FA978C2C-2840-48F8-A261-D5B7898A43B2}">
      <dsp:nvSpPr>
        <dsp:cNvPr id="0" name=""/>
        <dsp:cNvSpPr/>
      </dsp:nvSpPr>
      <dsp:spPr>
        <a:xfrm>
          <a:off x="3937282" y="1121379"/>
          <a:ext cx="1725619" cy="227903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The financial loss to assets or the net income of the company </a:t>
          </a:r>
          <a:endParaRPr lang="en-US" sz="1800" kern="1200" dirty="0"/>
        </a:p>
      </dsp:txBody>
      <dsp:txXfrm>
        <a:off x="3937282" y="1121379"/>
        <a:ext cx="1725619" cy="2279036"/>
      </dsp:txXfrm>
    </dsp:sp>
    <dsp:sp modelId="{689FB6C7-EBE0-4373-B8FD-72901E10418D}">
      <dsp:nvSpPr>
        <dsp:cNvPr id="0" name=""/>
        <dsp:cNvSpPr/>
      </dsp:nvSpPr>
      <dsp:spPr>
        <a:xfrm>
          <a:off x="5904489" y="468723"/>
          <a:ext cx="1725619" cy="6526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Compliance Risk</a:t>
          </a:r>
          <a:endParaRPr lang="en-US" sz="1800" kern="1200" dirty="0"/>
        </a:p>
      </dsp:txBody>
      <dsp:txXfrm>
        <a:off x="5904489" y="468723"/>
        <a:ext cx="1725619" cy="652656"/>
      </dsp:txXfrm>
    </dsp:sp>
    <dsp:sp modelId="{30546F2E-2300-43D9-BEFB-D3E45E81AA49}">
      <dsp:nvSpPr>
        <dsp:cNvPr id="0" name=""/>
        <dsp:cNvSpPr/>
      </dsp:nvSpPr>
      <dsp:spPr>
        <a:xfrm>
          <a:off x="5904489" y="1121379"/>
          <a:ext cx="1725619" cy="227903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The risk that the firms fail to comply with the laws and regulations.</a:t>
          </a:r>
          <a:endParaRPr lang="en-US" sz="1800" kern="1200" dirty="0"/>
        </a:p>
      </dsp:txBody>
      <dsp:txXfrm>
        <a:off x="5904489" y="1121379"/>
        <a:ext cx="1725619" cy="227903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D9AD18-3D5E-4ECC-8490-C413C3345CC8}" type="datetimeFigureOut">
              <a:rPr lang="en-US" smtClean="0"/>
              <a:t>3/2/2017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3222F8-C0A7-4299-910B-5DC5E1FA80F2}" type="slidenum">
              <a:rPr lang="en-US" smtClean="0"/>
              <a:t>‹#›</a:t>
            </a:fld>
            <a:endParaRPr lang="en-US"/>
          </a:p>
        </p:txBody>
      </p:sp>
    </p:spTree>
    <p:extLst>
      <p:ext uri="{BB962C8B-B14F-4D97-AF65-F5344CB8AC3E}">
        <p14:creationId xmlns:p14="http://schemas.microsoft.com/office/powerpoint/2010/main" val="1132708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3222F8-C0A7-4299-910B-5DC5E1FA80F2}" type="slidenum">
              <a:rPr lang="en-US" smtClean="0"/>
              <a:t>1</a:t>
            </a:fld>
            <a:endParaRPr lang="en-US"/>
          </a:p>
        </p:txBody>
      </p:sp>
    </p:spTree>
    <p:extLst>
      <p:ext uri="{BB962C8B-B14F-4D97-AF65-F5344CB8AC3E}">
        <p14:creationId xmlns:p14="http://schemas.microsoft.com/office/powerpoint/2010/main" val="2518891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CE64C78D-9533-4747-A5B9-7D08A9E8A0A5}" type="datetime1">
              <a:rPr lang="en-US" smtClean="0"/>
              <a:t>3/2/2017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smtClean="0"/>
              <a:t>Chapter One Nattanan Bovornsantisuth</a:t>
            </a:r>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A83C8DA-BC57-4C16-9488-06E74A9FB5A1}"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1837894-084B-4F53-983B-3BCE0434613D}"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C63C314-3E4A-4909-BD94-59E5F0D6862A}" type="datetime1">
              <a:rPr lang="en-US" smtClean="0"/>
              <a:t>3/2/2017</a:t>
            </a:fld>
            <a:endParaRPr lang="en-US"/>
          </a:p>
        </p:txBody>
      </p:sp>
      <p:sp>
        <p:nvSpPr>
          <p:cNvPr id="4" name="Footer Placeholder 3"/>
          <p:cNvSpPr>
            <a:spLocks noGrp="1"/>
          </p:cNvSpPr>
          <p:nvPr>
            <p:ph type="ftr" sz="quarter" idx="11"/>
          </p:nvPr>
        </p:nvSpPr>
        <p:spPr/>
        <p:txBody>
          <a:bodyPr/>
          <a:lstStyle/>
          <a:p>
            <a:r>
              <a:rPr lang="en-US" smtClean="0"/>
              <a:t>Chapter One Nattanan Bovornsantisuth</a:t>
            </a:r>
            <a:endParaRPr lang="en-US"/>
          </a:p>
        </p:txBody>
      </p:sp>
      <p:sp>
        <p:nvSpPr>
          <p:cNvPr id="5" name="Slide Number Placeholder 4"/>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1D975960-9F55-409A-B6F8-519E47E79B04}" type="datetime1">
              <a:rPr lang="en-US" smtClean="0"/>
              <a:t>3/2/2017</a:t>
            </a:fld>
            <a:endParaRPr lang="en-US"/>
          </a:p>
        </p:txBody>
      </p:sp>
      <p:sp>
        <p:nvSpPr>
          <p:cNvPr id="3" name="Footer Placeholder 2"/>
          <p:cNvSpPr>
            <a:spLocks noGrp="1"/>
          </p:cNvSpPr>
          <p:nvPr>
            <p:ph type="ftr" sz="quarter" idx="11"/>
          </p:nvPr>
        </p:nvSpPr>
        <p:spPr/>
        <p:txBody>
          <a:bodyPr/>
          <a:lstStyle/>
          <a:p>
            <a:r>
              <a:rPr lang="en-US" smtClean="0"/>
              <a:t>Chapter One Nattanan Bovornsantisuth</a:t>
            </a:r>
            <a:endParaRPr lang="en-US"/>
          </a:p>
        </p:txBody>
      </p:sp>
      <p:sp>
        <p:nvSpPr>
          <p:cNvPr id="4" name="Slide Number Placeholder 3"/>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684C6A-316B-4C40-B293-55C56925F7F8}"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37FA27C-B808-416A-9EE0-5B3B4E8256CC}" type="datetime1">
              <a:rPr lang="en-US" smtClean="0"/>
              <a:t>3/2/2017</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A8ECCF-30A9-45BE-8B1C-65FFE6D8CD97}"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DF75C3-870F-484A-8C85-0B9B199F40D9}"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FC2A218-FC22-4F5D-9B70-02CF3E80E841}" type="datetime1">
              <a:rPr lang="en-US" smtClean="0"/>
              <a:t>3/2/2017</a:t>
            </a:fld>
            <a:endParaRPr lang="en-US"/>
          </a:p>
        </p:txBody>
      </p:sp>
      <p:sp>
        <p:nvSpPr>
          <p:cNvPr id="5" name="Footer Placeholder 4"/>
          <p:cNvSpPr>
            <a:spLocks noGrp="1"/>
          </p:cNvSpPr>
          <p:nvPr>
            <p:ph type="ftr" sz="quarter" idx="11"/>
          </p:nvPr>
        </p:nvSpPr>
        <p:spPr/>
        <p:txBody>
          <a:bodyPr/>
          <a:lstStyle/>
          <a:p>
            <a:r>
              <a:rPr lang="en-US" smtClean="0"/>
              <a:t>Chapter One Nattanan Bovornsantisuth</a:t>
            </a:r>
            <a:endParaRPr lang="en-US"/>
          </a:p>
        </p:txBody>
      </p:sp>
      <p:sp>
        <p:nvSpPr>
          <p:cNvPr id="6" name="Slide Number Placeholder 5"/>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F66CF40-CAD9-4D48-825F-8FA1A8EFAA35}" type="datetime1">
              <a:rPr lang="en-US" smtClean="0"/>
              <a:t>3/2/2017</a:t>
            </a:fld>
            <a:endParaRPr lang="en-US"/>
          </a:p>
        </p:txBody>
      </p:sp>
      <p:sp>
        <p:nvSpPr>
          <p:cNvPr id="5" name="Footer Placeholder 4"/>
          <p:cNvSpPr>
            <a:spLocks noGrp="1"/>
          </p:cNvSpPr>
          <p:nvPr>
            <p:ph type="ftr" sz="quarter" idx="11"/>
          </p:nvPr>
        </p:nvSpPr>
        <p:spPr/>
        <p:txBody>
          <a:bodyPr/>
          <a:lstStyle/>
          <a:p>
            <a:r>
              <a:rPr lang="en-US" smtClean="0"/>
              <a:t>Chapter One Nattanan Bovornsantisuth</a:t>
            </a:r>
            <a:endParaRPr lang="en-US"/>
          </a:p>
        </p:txBody>
      </p:sp>
      <p:sp>
        <p:nvSpPr>
          <p:cNvPr id="6" name="Slide Number Placeholder 5"/>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9651925A-B500-40B3-9628-E5FBCD8B4CBF}" type="datetime1">
              <a:rPr lang="en-US" smtClean="0"/>
              <a:t>3/2/2017</a:t>
            </a:fld>
            <a:endParaRPr lang="en-US"/>
          </a:p>
        </p:txBody>
      </p:sp>
      <p:sp>
        <p:nvSpPr>
          <p:cNvPr id="5" name="Footer Placeholder 4"/>
          <p:cNvSpPr>
            <a:spLocks noGrp="1"/>
          </p:cNvSpPr>
          <p:nvPr>
            <p:ph type="ftr" sz="quarter" idx="11"/>
          </p:nvPr>
        </p:nvSpPr>
        <p:spPr/>
        <p:txBody>
          <a:bodyPr/>
          <a:lstStyle/>
          <a:p>
            <a:r>
              <a:rPr lang="en-US" smtClean="0"/>
              <a:t>Chapter One Nattanan Bovornsantisuth</a:t>
            </a:r>
            <a:endParaRPr lang="en-US"/>
          </a:p>
        </p:txBody>
      </p:sp>
      <p:sp>
        <p:nvSpPr>
          <p:cNvPr id="6" name="Slide Number Placeholder 5"/>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CDF38865-74C2-4126-8E65-D9A19D08FEA1}" type="datetime1">
              <a:rPr lang="en-US" smtClean="0"/>
              <a:t>3/2/2017</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smtClean="0"/>
              <a:t>Chapter One Nattanan Bovornsantisuth</a:t>
            </a:r>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20C0235F-73FD-4A57-B6A8-96D4890F61F0}" type="datetime1">
              <a:rPr lang="en-US" smtClean="0"/>
              <a:t>3/2/2017</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smtClean="0"/>
              <a:t>Chapter One Nattanan Bovornsantisuth</a:t>
            </a:r>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0BA16B03-8BC0-5548-AF3E-5E738E3AC4BB}"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8F5F66DB-8B54-4765-A79E-43024AC51CE4}" type="datetime1">
              <a:rPr lang="en-US" smtClean="0"/>
              <a:t>3/2/2017</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smtClean="0"/>
              <a:t>Chapter One Nattanan Bovornsantisuth</a:t>
            </a:r>
            <a:endParaRPr lang="en-US"/>
          </a:p>
        </p:txBody>
      </p:sp>
      <p:sp>
        <p:nvSpPr>
          <p:cNvPr id="6" name="Slide Number Placeholder 5"/>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BA16B03-8BC0-5548-AF3E-5E738E3AC4BB}"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5EDCF76-A0D5-48C1-B1EB-B2F51178E71F}"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36DD0456-1D47-4BB9-9EA2-708782F03C1F}" type="datetime1">
              <a:rPr lang="en-US" smtClean="0"/>
              <a:t>3/2/2017</a:t>
            </a:fld>
            <a:endParaRPr lang="en-US"/>
          </a:p>
        </p:txBody>
      </p:sp>
      <p:sp>
        <p:nvSpPr>
          <p:cNvPr id="8" name="Footer Placeholder 7"/>
          <p:cNvSpPr>
            <a:spLocks noGrp="1"/>
          </p:cNvSpPr>
          <p:nvPr>
            <p:ph type="ftr" sz="quarter" idx="11"/>
          </p:nvPr>
        </p:nvSpPr>
        <p:spPr/>
        <p:txBody>
          <a:bodyPr/>
          <a:lstStyle/>
          <a:p>
            <a:r>
              <a:rPr lang="en-US" smtClean="0"/>
              <a:t>Chapter One Nattanan Bovornsantisuth</a:t>
            </a:r>
            <a:endParaRPr lang="en-US"/>
          </a:p>
        </p:txBody>
      </p:sp>
      <p:sp>
        <p:nvSpPr>
          <p:cNvPr id="9" name="Slide Number Placeholder 8"/>
          <p:cNvSpPr>
            <a:spLocks noGrp="1"/>
          </p:cNvSpPr>
          <p:nvPr>
            <p:ph type="sldNum" sz="quarter" idx="12"/>
          </p:nvPr>
        </p:nvSpPr>
        <p:spPr/>
        <p:txBody>
          <a:bodyPr/>
          <a:lstStyle/>
          <a:p>
            <a:fld id="{0BA16B03-8BC0-5548-AF3E-5E738E3AC4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4EEBB0E-FF52-4A9C-A021-440E449A1386}" type="datetime1">
              <a:rPr lang="en-US" smtClean="0"/>
              <a:t>3/2/2017</a:t>
            </a:fld>
            <a:endParaRPr lang="en-US"/>
          </a:p>
        </p:txBody>
      </p:sp>
      <p:sp>
        <p:nvSpPr>
          <p:cNvPr id="6" name="Footer Placeholder 5"/>
          <p:cNvSpPr>
            <a:spLocks noGrp="1"/>
          </p:cNvSpPr>
          <p:nvPr>
            <p:ph type="ftr" sz="quarter" idx="11"/>
          </p:nvPr>
        </p:nvSpPr>
        <p:spPr/>
        <p:txBody>
          <a:bodyPr/>
          <a:lstStyle/>
          <a:p>
            <a:r>
              <a:rPr lang="en-US" smtClean="0"/>
              <a:t>Chapter One Nattanan Bovornsantisuth</a:t>
            </a:r>
            <a:endParaRPr lang="en-US"/>
          </a:p>
        </p:txBody>
      </p:sp>
      <p:sp>
        <p:nvSpPr>
          <p:cNvPr id="7" name="Slide Number Placeholder 6"/>
          <p:cNvSpPr>
            <a:spLocks noGrp="1"/>
          </p:cNvSpPr>
          <p:nvPr>
            <p:ph type="sldNum" sz="quarter" idx="12"/>
          </p:nvPr>
        </p:nvSpPr>
        <p:spPr/>
        <p:txBody>
          <a:bodyPr/>
          <a:lstStyle/>
          <a:p>
            <a:fld id="{0BA16B03-8BC0-5548-AF3E-5E738E3AC4BB}"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A3DABAB6-09AE-4303-B2DC-03A1E8948C33}" type="datetime1">
              <a:rPr lang="en-US" smtClean="0"/>
              <a:t>3/2/2017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smtClean="0"/>
              <a:t>Chapter One Nattanan Bovornsantisuth</a:t>
            </a:r>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BA16B03-8BC0-5548-AF3E-5E738E3AC4B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sldNum="0" hdr="0" ft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82839" y="1461375"/>
            <a:ext cx="6393408" cy="1398494"/>
          </a:xfrm>
        </p:spPr>
        <p:txBody>
          <a:bodyPr>
            <a:normAutofit fontScale="90000"/>
          </a:bodyPr>
          <a:lstStyle/>
          <a:p>
            <a:pPr algn="ctr"/>
            <a:r>
              <a:rPr lang="en-US" dirty="0" smtClean="0"/>
              <a:t>FIN4811</a:t>
            </a:r>
            <a:br>
              <a:rPr lang="en-US" dirty="0" smtClean="0"/>
            </a:br>
            <a:r>
              <a:rPr lang="en-US" dirty="0" smtClean="0"/>
              <a:t>Risk Management</a:t>
            </a:r>
            <a:endParaRPr lang="th-TH" dirty="0"/>
          </a:p>
        </p:txBody>
      </p:sp>
      <p:sp>
        <p:nvSpPr>
          <p:cNvPr id="6" name="Title 1"/>
          <p:cNvSpPr txBox="1">
            <a:spLocks/>
          </p:cNvSpPr>
          <p:nvPr/>
        </p:nvSpPr>
        <p:spPr>
          <a:xfrm>
            <a:off x="313136" y="3369213"/>
            <a:ext cx="7393483" cy="1398494"/>
          </a:xfrm>
          <a:prstGeom prst="rect">
            <a:avLst/>
          </a:prstGeom>
        </p:spPr>
        <p:txBody>
          <a:bodyPr vert="horz" lIns="91440" tIns="45720" rIns="91440" bIns="45720" rtlCol="0" anchor="b" anchorCtr="0">
            <a:normAutofit fontScale="67500" lnSpcReduction="20000"/>
          </a:bodyPr>
          <a:lstStyle>
            <a:lvl1pPr algn="r" defTabSz="914400" rtl="0" eaLnBrk="1" latinLnBrk="0" hangingPunct="1">
              <a:spcBef>
                <a:spcPct val="0"/>
              </a:spcBef>
              <a:buNone/>
              <a:defRPr sz="4600" b="0" kern="1200" cap="none" baseline="0">
                <a:solidFill>
                  <a:schemeClr val="accent1"/>
                </a:solidFill>
                <a:latin typeface="+mj-lt"/>
                <a:ea typeface="+mj-ea"/>
                <a:cs typeface="+mj-cs"/>
              </a:defRPr>
            </a:lvl1pPr>
          </a:lstStyle>
          <a:p>
            <a:pPr algn="ctr"/>
            <a:r>
              <a:rPr lang="en-US" dirty="0">
                <a:solidFill>
                  <a:schemeClr val="accent6"/>
                </a:solidFill>
              </a:rPr>
              <a:t>Chapter </a:t>
            </a:r>
            <a:r>
              <a:rPr lang="en-US" dirty="0" smtClean="0">
                <a:solidFill>
                  <a:schemeClr val="accent6"/>
                </a:solidFill>
              </a:rPr>
              <a:t>one</a:t>
            </a:r>
          </a:p>
          <a:p>
            <a:pPr algn="ctr"/>
            <a:r>
              <a:rPr lang="en-US" dirty="0" smtClean="0">
                <a:solidFill>
                  <a:schemeClr val="accent6"/>
                </a:solidFill>
              </a:rPr>
              <a:t>Introduction to Risk Management,</a:t>
            </a:r>
          </a:p>
          <a:p>
            <a:pPr algn="ctr"/>
            <a:r>
              <a:rPr lang="en-US" dirty="0" smtClean="0">
                <a:solidFill>
                  <a:schemeClr val="accent6"/>
                </a:solidFill>
              </a:rPr>
              <a:t>Risk Management Framework</a:t>
            </a:r>
            <a:endParaRPr lang="en-US" dirty="0">
              <a:solidFill>
                <a:schemeClr val="accent6"/>
              </a:solidFill>
            </a:endParaRPr>
          </a:p>
        </p:txBody>
      </p:sp>
    </p:spTree>
    <p:extLst>
      <p:ext uri="{BB962C8B-B14F-4D97-AF65-F5344CB8AC3E}">
        <p14:creationId xmlns:p14="http://schemas.microsoft.com/office/powerpoint/2010/main" val="628973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fontAlgn="auto">
              <a:spcBef>
                <a:spcPts val="0"/>
              </a:spcBef>
              <a:spcAft>
                <a:spcPts val="0"/>
              </a:spcAft>
              <a:buFont typeface="Arial" panose="020B0604020202020204" pitchFamily="34" charset="0"/>
              <a:buChar char="•"/>
              <a:defRPr/>
            </a:pPr>
            <a:endParaRPr lang="en-US" sz="2000" b="1"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p:txBody>
      </p:sp>
      <p:sp>
        <p:nvSpPr>
          <p:cNvPr id="14339" name="TextBox 4"/>
          <p:cNvSpPr txBox="1">
            <a:spLocks noChangeArrowheads="1"/>
          </p:cNvSpPr>
          <p:nvPr/>
        </p:nvSpPr>
        <p:spPr bwMode="auto">
          <a:xfrm>
            <a:off x="640696" y="1862139"/>
            <a:ext cx="3270447"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Internal Control Framework.</a:t>
            </a:r>
            <a:endParaRPr lang="en-US" dirty="0">
              <a:solidFill>
                <a:schemeClr val="bg1"/>
              </a:solidFill>
              <a:latin typeface="+mn-lt"/>
            </a:endParaRPr>
          </a:p>
        </p:txBody>
      </p:sp>
      <p:sp>
        <p:nvSpPr>
          <p:cNvPr id="5" name="TextBox 4"/>
          <p:cNvSpPr txBox="1"/>
          <p:nvPr/>
        </p:nvSpPr>
        <p:spPr>
          <a:xfrm>
            <a:off x="525673" y="2660471"/>
            <a:ext cx="3465835" cy="3416320"/>
          </a:xfrm>
          <a:prstGeom prst="rect">
            <a:avLst/>
          </a:prstGeom>
          <a:noFill/>
        </p:spPr>
        <p:txBody>
          <a:bodyPr wrap="square" rtlCol="0">
            <a:spAutoFit/>
          </a:bodyPr>
          <a:lstStyle/>
          <a:p>
            <a:r>
              <a:rPr lang="en-US" b="1" dirty="0" smtClean="0"/>
              <a:t>The objective of the </a:t>
            </a:r>
          </a:p>
          <a:p>
            <a:r>
              <a:rPr lang="en-US" b="1" dirty="0" smtClean="0"/>
              <a:t>internal control framework </a:t>
            </a:r>
          </a:p>
          <a:p>
            <a:endParaRPr lang="en-US" b="1" dirty="0"/>
          </a:p>
          <a:p>
            <a:pPr marL="342900" indent="-342900">
              <a:buAutoNum type="arabicPeriod"/>
            </a:pPr>
            <a:r>
              <a:rPr lang="en-US" b="1" dirty="0" smtClean="0"/>
              <a:t>To support the efficiency of the operation</a:t>
            </a:r>
          </a:p>
          <a:p>
            <a:pPr marL="342900" indent="-342900">
              <a:buAutoNum type="arabicPeriod"/>
            </a:pPr>
            <a:r>
              <a:rPr lang="en-US" b="1" dirty="0" smtClean="0"/>
              <a:t>To encourage firms to provide reliable financial statement</a:t>
            </a:r>
          </a:p>
          <a:p>
            <a:pPr marL="342900" indent="-342900">
              <a:buAutoNum type="arabicPeriod"/>
            </a:pPr>
            <a:r>
              <a:rPr lang="en-US" b="1" dirty="0" smtClean="0"/>
              <a:t>To ensure the firm following the laws and regulation</a:t>
            </a:r>
          </a:p>
          <a:p>
            <a:pPr marL="342900" indent="-342900">
              <a:buAutoNum type="arabicPeriod"/>
            </a:pPr>
            <a:endParaRPr lang="en-US" b="1"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5005" y="2160312"/>
            <a:ext cx="4273455" cy="4176331"/>
          </a:xfrm>
          <a:prstGeom prst="rect">
            <a:avLst/>
          </a:prstGeom>
        </p:spPr>
      </p:pic>
    </p:spTree>
    <p:extLst>
      <p:ext uri="{BB962C8B-B14F-4D97-AF65-F5344CB8AC3E}">
        <p14:creationId xmlns:p14="http://schemas.microsoft.com/office/powerpoint/2010/main" val="315415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0934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smtClean="0"/>
              <a:t>Control Environment </a:t>
            </a:r>
            <a:r>
              <a:rPr lang="en-US" sz="2000" dirty="0" smtClean="0"/>
              <a:t>– is the first of all process of the Enterprise Risk Management framework.</a:t>
            </a:r>
          </a:p>
          <a:p>
            <a:pPr marL="800100" lvl="1" indent="-342900">
              <a:buFont typeface="Arial" panose="020B0604020202020204" pitchFamily="34" charset="0"/>
              <a:buChar char="•"/>
              <a:defRPr/>
            </a:pPr>
            <a:r>
              <a:rPr lang="en-US" sz="2000" dirty="0"/>
              <a:t>This step is aimed to identify the activity of the business </a:t>
            </a:r>
            <a:r>
              <a:rPr lang="en-US" sz="2000" dirty="0" smtClean="0"/>
              <a:t>or the operation of the firms.</a:t>
            </a:r>
            <a:endParaRPr lang="en-US" sz="2000" dirty="0"/>
          </a:p>
          <a:p>
            <a:pPr marL="800100" lvl="1" indent="-342900">
              <a:buFont typeface="Arial" panose="020B0604020202020204" pitchFamily="34" charset="0"/>
              <a:buChar char="•"/>
              <a:defRPr/>
            </a:pPr>
            <a:r>
              <a:rPr lang="en-US" sz="2000" dirty="0"/>
              <a:t>This step will show the mindset and attitude of the board of directors</a:t>
            </a:r>
            <a:r>
              <a:rPr lang="en-US" sz="2000" dirty="0" smtClean="0"/>
              <a:t>.</a:t>
            </a:r>
          </a:p>
          <a:p>
            <a:pPr marL="342900" indent="-342900" fontAlgn="auto">
              <a:spcBef>
                <a:spcPts val="0"/>
              </a:spcBef>
              <a:spcAft>
                <a:spcPts val="0"/>
              </a:spcAft>
              <a:buFont typeface="Arial" panose="020B0604020202020204" pitchFamily="34" charset="0"/>
              <a:buChar char="•"/>
              <a:defRPr/>
            </a:pPr>
            <a:r>
              <a:rPr lang="en-US" sz="2000" b="1" dirty="0" smtClean="0"/>
              <a:t>Business identification tools</a:t>
            </a:r>
          </a:p>
          <a:p>
            <a:pPr marL="800100" lvl="1" indent="-342900">
              <a:buFont typeface="Arial" panose="020B0604020202020204" pitchFamily="34" charset="0"/>
              <a:buChar char="•"/>
              <a:defRPr/>
            </a:pPr>
            <a:r>
              <a:rPr lang="en-US" sz="2000" dirty="0" smtClean="0"/>
              <a:t>Value Chain Diagram</a:t>
            </a:r>
          </a:p>
          <a:p>
            <a:pPr marL="800100" lvl="1" indent="-342900">
              <a:buFont typeface="Arial" panose="020B0604020202020204" pitchFamily="34" charset="0"/>
              <a:buChar char="•"/>
              <a:defRPr/>
            </a:pPr>
            <a:r>
              <a:rPr lang="en-US" sz="2000" dirty="0" smtClean="0"/>
              <a:t>Five Force</a:t>
            </a:r>
          </a:p>
          <a:p>
            <a:pPr marL="800100" lvl="1" indent="-342900">
              <a:buFont typeface="Arial" panose="020B0604020202020204" pitchFamily="34" charset="0"/>
              <a:buChar char="•"/>
              <a:defRPr/>
            </a:pPr>
            <a:r>
              <a:rPr lang="en-US" sz="2000" dirty="0" smtClean="0"/>
              <a:t>SWOT analysis</a:t>
            </a:r>
          </a:p>
          <a:p>
            <a:pPr marL="800100" lvl="1" indent="-342900">
              <a:buFont typeface="Arial" panose="020B0604020202020204" pitchFamily="34" charset="0"/>
              <a:buChar char="•"/>
              <a:defRPr/>
            </a:pPr>
            <a:r>
              <a:rPr lang="en-US" sz="2000" dirty="0" smtClean="0"/>
              <a:t>Pest Analysis</a:t>
            </a:r>
          </a:p>
          <a:p>
            <a:pPr marL="800100" lvl="1" indent="-342900">
              <a:buFont typeface="Arial" panose="020B0604020202020204" pitchFamily="34" charset="0"/>
              <a:buChar char="•"/>
              <a:defRPr/>
            </a:pPr>
            <a:endParaRPr lang="en-US" sz="2000" dirty="0"/>
          </a:p>
        </p:txBody>
      </p:sp>
      <p:sp>
        <p:nvSpPr>
          <p:cNvPr id="14339" name="TextBox 4"/>
          <p:cNvSpPr txBox="1">
            <a:spLocks noChangeArrowheads="1"/>
          </p:cNvSpPr>
          <p:nvPr/>
        </p:nvSpPr>
        <p:spPr bwMode="auto">
          <a:xfrm>
            <a:off x="640696" y="1862139"/>
            <a:ext cx="2459328"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Control Environment</a:t>
            </a:r>
            <a:endParaRPr lang="en-US" dirty="0">
              <a:solidFill>
                <a:schemeClr val="bg1"/>
              </a:solidFill>
              <a:latin typeface="+mn-lt"/>
            </a:endParaRPr>
          </a:p>
        </p:txBody>
      </p:sp>
    </p:spTree>
    <p:extLst>
      <p:ext uri="{BB962C8B-B14F-4D97-AF65-F5344CB8AC3E}">
        <p14:creationId xmlns:p14="http://schemas.microsoft.com/office/powerpoint/2010/main" val="1201581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endParaRPr lang="th-TH" dirty="0">
              <a:solidFill>
                <a:schemeClr val="tx1">
                  <a:lumMod val="85000"/>
                  <a:lumOff val="15000"/>
                </a:schemeClr>
              </a:solidFill>
              <a:ea typeface="+mj-ea"/>
              <a:cs typeface="+mj-cs"/>
            </a:endParaRPr>
          </a:p>
        </p:txBody>
      </p:sp>
      <p:sp>
        <p:nvSpPr>
          <p:cNvPr id="4" name="TextBox 3"/>
          <p:cNvSpPr txBox="1"/>
          <p:nvPr/>
        </p:nvSpPr>
        <p:spPr>
          <a:xfrm>
            <a:off x="457199" y="2020580"/>
            <a:ext cx="8397585"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defRPr/>
            </a:pPr>
            <a:r>
              <a:rPr lang="en-US" sz="1400" dirty="0"/>
              <a:t>Michael Porter’s Value Chain diagram</a:t>
            </a:r>
            <a:endParaRPr lang="en-US" sz="1400" b="1" dirty="0" smtClean="0"/>
          </a:p>
        </p:txBody>
      </p:sp>
      <p:sp>
        <p:nvSpPr>
          <p:cNvPr id="10243" name="TextBox 4"/>
          <p:cNvSpPr txBox="1">
            <a:spLocks noChangeArrowheads="1"/>
          </p:cNvSpPr>
          <p:nvPr/>
        </p:nvSpPr>
        <p:spPr bwMode="auto">
          <a:xfrm>
            <a:off x="657629" y="1862139"/>
            <a:ext cx="2616422"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Value Chain Diagram</a:t>
            </a:r>
            <a:endParaRPr lang="en-US" dirty="0">
              <a:solidFill>
                <a:schemeClr val="bg1"/>
              </a:solidFill>
              <a:latin typeface="+mn-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8477" y="2389912"/>
            <a:ext cx="6955028" cy="3570248"/>
          </a:xfrm>
          <a:prstGeom prst="rect">
            <a:avLst/>
          </a:prstGeom>
        </p:spPr>
      </p:pic>
    </p:spTree>
    <p:extLst>
      <p:ext uri="{BB962C8B-B14F-4D97-AF65-F5344CB8AC3E}">
        <p14:creationId xmlns:p14="http://schemas.microsoft.com/office/powerpoint/2010/main" val="864748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endParaRPr lang="th-TH" dirty="0">
              <a:solidFill>
                <a:schemeClr val="tx1">
                  <a:lumMod val="85000"/>
                  <a:lumOff val="15000"/>
                </a:schemeClr>
              </a:solidFill>
              <a:ea typeface="+mj-ea"/>
              <a:cs typeface="+mj-cs"/>
            </a:endParaRPr>
          </a:p>
        </p:txBody>
      </p:sp>
      <p:sp>
        <p:nvSpPr>
          <p:cNvPr id="4" name="TextBox 3"/>
          <p:cNvSpPr txBox="1"/>
          <p:nvPr/>
        </p:nvSpPr>
        <p:spPr>
          <a:xfrm>
            <a:off x="457199" y="2020580"/>
            <a:ext cx="8397585"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smtClean="0"/>
          </a:p>
          <a:p>
            <a:pPr algn="ctr">
              <a:defRPr/>
            </a:pPr>
            <a:endParaRPr lang="en-US" sz="2000" b="1" dirty="0"/>
          </a:p>
          <a:p>
            <a:pPr algn="ctr">
              <a:defRPr/>
            </a:pPr>
            <a:endParaRPr lang="en-US" sz="2000" b="1" dirty="0"/>
          </a:p>
        </p:txBody>
      </p:sp>
      <p:sp>
        <p:nvSpPr>
          <p:cNvPr id="10243" name="TextBox 4"/>
          <p:cNvSpPr txBox="1">
            <a:spLocks noChangeArrowheads="1"/>
          </p:cNvSpPr>
          <p:nvPr/>
        </p:nvSpPr>
        <p:spPr bwMode="auto">
          <a:xfrm>
            <a:off x="657629" y="1862139"/>
            <a:ext cx="1317990"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Five Force</a:t>
            </a:r>
            <a:endParaRPr lang="en-US"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1961" y="2375481"/>
            <a:ext cx="6148059" cy="3826882"/>
          </a:xfrm>
          <a:prstGeom prst="rect">
            <a:avLst/>
          </a:prstGeom>
        </p:spPr>
      </p:pic>
    </p:spTree>
    <p:extLst>
      <p:ext uri="{BB962C8B-B14F-4D97-AF65-F5344CB8AC3E}">
        <p14:creationId xmlns:p14="http://schemas.microsoft.com/office/powerpoint/2010/main" val="3509111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endParaRPr lang="th-TH" dirty="0">
              <a:solidFill>
                <a:schemeClr val="tx1">
                  <a:lumMod val="85000"/>
                  <a:lumOff val="15000"/>
                </a:schemeClr>
              </a:solidFill>
              <a:ea typeface="+mj-ea"/>
              <a:cs typeface="+mj-cs"/>
            </a:endParaRPr>
          </a:p>
        </p:txBody>
      </p:sp>
      <p:sp>
        <p:nvSpPr>
          <p:cNvPr id="4" name="TextBox 3"/>
          <p:cNvSpPr txBox="1"/>
          <p:nvPr/>
        </p:nvSpPr>
        <p:spPr>
          <a:xfrm>
            <a:off x="457199" y="2020580"/>
            <a:ext cx="8397585"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smtClean="0"/>
          </a:p>
          <a:p>
            <a:pPr algn="ctr">
              <a:defRPr/>
            </a:pPr>
            <a:endParaRPr lang="en-US" sz="2000" b="1" dirty="0"/>
          </a:p>
          <a:p>
            <a:pPr algn="ctr">
              <a:defRPr/>
            </a:pPr>
            <a:endParaRPr lang="en-US" sz="2000" b="1" dirty="0"/>
          </a:p>
        </p:txBody>
      </p:sp>
      <p:sp>
        <p:nvSpPr>
          <p:cNvPr id="10243" name="TextBox 4"/>
          <p:cNvSpPr txBox="1">
            <a:spLocks noChangeArrowheads="1"/>
          </p:cNvSpPr>
          <p:nvPr/>
        </p:nvSpPr>
        <p:spPr bwMode="auto">
          <a:xfrm>
            <a:off x="657629" y="1862139"/>
            <a:ext cx="819455"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SWOT</a:t>
            </a:r>
            <a:endParaRPr lang="en-US" dirty="0">
              <a:solidFill>
                <a:schemeClr val="bg1"/>
              </a:solidFill>
              <a:latin typeface="+mn-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6012" y="2231471"/>
            <a:ext cx="5441576" cy="4036080"/>
          </a:xfrm>
          <a:prstGeom prst="rect">
            <a:avLst/>
          </a:prstGeom>
        </p:spPr>
      </p:pic>
    </p:spTree>
    <p:extLst>
      <p:ext uri="{BB962C8B-B14F-4D97-AF65-F5344CB8AC3E}">
        <p14:creationId xmlns:p14="http://schemas.microsoft.com/office/powerpoint/2010/main" val="2771670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endParaRPr lang="th-TH" dirty="0">
              <a:solidFill>
                <a:schemeClr val="tx1">
                  <a:lumMod val="85000"/>
                  <a:lumOff val="15000"/>
                </a:schemeClr>
              </a:solidFill>
              <a:ea typeface="+mj-ea"/>
              <a:cs typeface="+mj-cs"/>
            </a:endParaRPr>
          </a:p>
        </p:txBody>
      </p:sp>
      <p:sp>
        <p:nvSpPr>
          <p:cNvPr id="4" name="TextBox 3"/>
          <p:cNvSpPr txBox="1"/>
          <p:nvPr/>
        </p:nvSpPr>
        <p:spPr>
          <a:xfrm>
            <a:off x="457199" y="2020580"/>
            <a:ext cx="8397585"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a:p>
          <a:p>
            <a:pPr algn="ctr">
              <a:defRPr/>
            </a:pPr>
            <a:endParaRPr lang="en-US" sz="2000" b="1" dirty="0" smtClean="0"/>
          </a:p>
          <a:p>
            <a:pPr algn="ctr">
              <a:defRPr/>
            </a:pPr>
            <a:endParaRPr lang="en-US" sz="2000" b="1" dirty="0" smtClean="0"/>
          </a:p>
          <a:p>
            <a:pPr algn="ctr">
              <a:defRPr/>
            </a:pPr>
            <a:endParaRPr lang="en-US" sz="2000" b="1" dirty="0"/>
          </a:p>
          <a:p>
            <a:pPr algn="ctr">
              <a:defRPr/>
            </a:pPr>
            <a:endParaRPr lang="en-US" sz="2000" b="1" dirty="0"/>
          </a:p>
        </p:txBody>
      </p:sp>
      <p:sp>
        <p:nvSpPr>
          <p:cNvPr id="10243" name="TextBox 4"/>
          <p:cNvSpPr txBox="1">
            <a:spLocks noChangeArrowheads="1"/>
          </p:cNvSpPr>
          <p:nvPr/>
        </p:nvSpPr>
        <p:spPr bwMode="auto">
          <a:xfrm>
            <a:off x="657629" y="1862139"/>
            <a:ext cx="1569660"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Pest Analysis</a:t>
            </a:r>
            <a:endParaRPr lang="en-US"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7289" y="2389912"/>
            <a:ext cx="4717576" cy="3797649"/>
          </a:xfrm>
          <a:prstGeom prst="rect">
            <a:avLst/>
          </a:prstGeom>
        </p:spPr>
      </p:pic>
    </p:spTree>
    <p:extLst>
      <p:ext uri="{BB962C8B-B14F-4D97-AF65-F5344CB8AC3E}">
        <p14:creationId xmlns:p14="http://schemas.microsoft.com/office/powerpoint/2010/main" val="42504194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a:t>Objective </a:t>
            </a:r>
            <a:r>
              <a:rPr lang="en-US" sz="2000" b="1" dirty="0" smtClean="0"/>
              <a:t>Setting</a:t>
            </a:r>
            <a:r>
              <a:rPr lang="en-US" sz="2000" dirty="0" smtClean="0"/>
              <a:t> - is to set the policy and fundamental constraint for risk assessment and risk responses.</a:t>
            </a:r>
          </a:p>
          <a:p>
            <a:pPr marL="800100" lvl="2" indent="-342900">
              <a:buFont typeface="Arial" panose="020B0604020202020204" pitchFamily="34" charset="0"/>
              <a:buChar char="•"/>
              <a:defRPr/>
            </a:pPr>
            <a:r>
              <a:rPr lang="en-US" sz="2000" dirty="0"/>
              <a:t>The objective must be align with the critical success factors, the </a:t>
            </a:r>
            <a:r>
              <a:rPr lang="en-US" sz="2000" dirty="0" smtClean="0"/>
              <a:t>mission </a:t>
            </a:r>
            <a:r>
              <a:rPr lang="en-US" sz="2000" dirty="0"/>
              <a:t>and the value of the firm</a:t>
            </a:r>
            <a:r>
              <a:rPr lang="en-US" sz="2000" dirty="0" smtClean="0"/>
              <a:t>.</a:t>
            </a:r>
          </a:p>
          <a:p>
            <a:pPr marL="800100" lvl="2" indent="-342900">
              <a:buFont typeface="Arial" panose="020B0604020202020204" pitchFamily="34" charset="0"/>
              <a:buChar char="•"/>
              <a:defRPr/>
            </a:pPr>
            <a:r>
              <a:rPr lang="en-US" sz="2000" dirty="0" smtClean="0"/>
              <a:t>This must not strictly against the laws and regulations.</a:t>
            </a:r>
            <a:endParaRPr lang="en-US" sz="2000" dirty="0"/>
          </a:p>
          <a:p>
            <a:pPr marL="342900" indent="-342900" fontAlgn="auto">
              <a:spcBef>
                <a:spcPts val="0"/>
              </a:spcBef>
              <a:spcAft>
                <a:spcPts val="0"/>
              </a:spcAft>
              <a:buFont typeface="Arial" panose="020B0604020202020204" pitchFamily="34" charset="0"/>
              <a:buChar char="•"/>
              <a:defRPr/>
            </a:pPr>
            <a:endParaRPr lang="en-US" sz="2000" dirty="0" smtClean="0"/>
          </a:p>
          <a:p>
            <a:pPr marL="342900" indent="-342900" fontAlgn="auto">
              <a:spcBef>
                <a:spcPts val="0"/>
              </a:spcBef>
              <a:spcAft>
                <a:spcPts val="0"/>
              </a:spcAft>
              <a:buFont typeface="Arial" panose="020B0604020202020204" pitchFamily="34" charset="0"/>
              <a:buChar char="•"/>
              <a:defRPr/>
            </a:pPr>
            <a:r>
              <a:rPr lang="en-US" sz="2000" b="1" dirty="0" smtClean="0"/>
              <a:t>Risk Appetite </a:t>
            </a:r>
            <a:r>
              <a:rPr lang="en-US" sz="2000" dirty="0" smtClean="0"/>
              <a:t>– is the acceptance level of risk that the management is willing to take.</a:t>
            </a:r>
          </a:p>
          <a:p>
            <a:pPr marL="342900" indent="-342900" fontAlgn="auto">
              <a:spcBef>
                <a:spcPts val="0"/>
              </a:spcBef>
              <a:spcAft>
                <a:spcPts val="0"/>
              </a:spcAft>
              <a:buFont typeface="Arial" panose="020B0604020202020204" pitchFamily="34" charset="0"/>
              <a:buChar char="•"/>
              <a:defRPr/>
            </a:pPr>
            <a:endParaRPr lang="en-US" sz="2000" dirty="0" smtClean="0"/>
          </a:p>
          <a:p>
            <a:pPr marL="342900" indent="-342900" fontAlgn="auto">
              <a:spcBef>
                <a:spcPts val="0"/>
              </a:spcBef>
              <a:spcAft>
                <a:spcPts val="0"/>
              </a:spcAft>
              <a:buFont typeface="Arial" panose="020B0604020202020204" pitchFamily="34" charset="0"/>
              <a:buChar char="•"/>
              <a:defRPr/>
            </a:pPr>
            <a:r>
              <a:rPr lang="en-US" sz="2000" b="1" dirty="0" smtClean="0"/>
              <a:t>Risk Tolerance </a:t>
            </a:r>
            <a:r>
              <a:rPr lang="en-US" sz="2000" dirty="0" smtClean="0"/>
              <a:t>– is the maximum level the firms can take and the operation is able to keep on running.</a:t>
            </a:r>
          </a:p>
          <a:p>
            <a:pPr marL="342900" indent="-342900" fontAlgn="auto">
              <a:spcBef>
                <a:spcPts val="0"/>
              </a:spcBef>
              <a:spcAft>
                <a:spcPts val="0"/>
              </a:spcAft>
              <a:buFont typeface="Arial" panose="020B0604020202020204" pitchFamily="34" charset="0"/>
              <a:buChar char="•"/>
              <a:defRPr/>
            </a:pPr>
            <a:endParaRPr lang="en-US" sz="2000" b="1" dirty="0" smtClean="0"/>
          </a:p>
          <a:p>
            <a:pPr marL="800100" lvl="1" indent="-342900">
              <a:buFont typeface="Arial" panose="020B0604020202020204" pitchFamily="34" charset="0"/>
              <a:buChar char="•"/>
              <a:defRPr/>
            </a:pPr>
            <a:endParaRPr lang="en-US" sz="2000" dirty="0"/>
          </a:p>
        </p:txBody>
      </p:sp>
      <p:sp>
        <p:nvSpPr>
          <p:cNvPr id="14339" name="TextBox 4"/>
          <p:cNvSpPr txBox="1">
            <a:spLocks noChangeArrowheads="1"/>
          </p:cNvSpPr>
          <p:nvPr/>
        </p:nvSpPr>
        <p:spPr bwMode="auto">
          <a:xfrm>
            <a:off x="640696" y="1862139"/>
            <a:ext cx="2122697"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Objective Setting</a:t>
            </a:r>
            <a:endParaRPr lang="en-US" dirty="0">
              <a:solidFill>
                <a:schemeClr val="bg1"/>
              </a:solidFill>
              <a:latin typeface="+mn-lt"/>
            </a:endParaRPr>
          </a:p>
        </p:txBody>
      </p:sp>
    </p:spTree>
    <p:extLst>
      <p:ext uri="{BB962C8B-B14F-4D97-AF65-F5344CB8AC3E}">
        <p14:creationId xmlns:p14="http://schemas.microsoft.com/office/powerpoint/2010/main" val="4025279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70898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a:t>Event </a:t>
            </a:r>
            <a:r>
              <a:rPr lang="en-US" sz="2000" b="1" dirty="0" smtClean="0"/>
              <a:t>Identification </a:t>
            </a:r>
            <a:r>
              <a:rPr lang="en-US" sz="2000" dirty="0" smtClean="0"/>
              <a:t>- is to identify the potential risk event that might cause to the firm.</a:t>
            </a:r>
          </a:p>
          <a:p>
            <a:pPr marL="342900" indent="-342900" fontAlgn="auto">
              <a:spcBef>
                <a:spcPts val="0"/>
              </a:spcBef>
              <a:spcAft>
                <a:spcPts val="0"/>
              </a:spcAft>
              <a:buFont typeface="Arial" panose="020B0604020202020204" pitchFamily="34" charset="0"/>
              <a:buChar char="•"/>
              <a:defRPr/>
            </a:pPr>
            <a:r>
              <a:rPr lang="en-US" sz="2000" b="1" dirty="0" smtClean="0"/>
              <a:t>Business Risk Model Framework </a:t>
            </a:r>
            <a:r>
              <a:rPr lang="en-US" sz="2000" dirty="0" smtClean="0"/>
              <a:t>– COSO has classified the risk into four main categories.</a:t>
            </a:r>
            <a:endParaRPr lang="en-US" sz="2000" b="1"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lvl="1">
              <a:defRPr/>
            </a:pPr>
            <a:endParaRPr lang="en-US" sz="2000" dirty="0"/>
          </a:p>
          <a:p>
            <a:pPr lvl="1">
              <a:defRPr/>
            </a:pPr>
            <a:endParaRPr lang="en-US" sz="2000" dirty="0" smtClean="0"/>
          </a:p>
          <a:p>
            <a:pPr marL="800100" lvl="1" indent="-342900">
              <a:buFont typeface="Arial" panose="020B0604020202020204" pitchFamily="34" charset="0"/>
              <a:buChar char="•"/>
              <a:defRPr/>
            </a:pPr>
            <a:endParaRPr lang="en-US" sz="2000" dirty="0"/>
          </a:p>
        </p:txBody>
      </p:sp>
      <p:sp>
        <p:nvSpPr>
          <p:cNvPr id="14339" name="TextBox 4"/>
          <p:cNvSpPr txBox="1">
            <a:spLocks noChangeArrowheads="1"/>
          </p:cNvSpPr>
          <p:nvPr/>
        </p:nvSpPr>
        <p:spPr bwMode="auto">
          <a:xfrm>
            <a:off x="640696" y="1862139"/>
            <a:ext cx="2340705"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Event Identification</a:t>
            </a:r>
            <a:endParaRPr lang="en-US" dirty="0">
              <a:solidFill>
                <a:schemeClr val="bg1"/>
              </a:solidFill>
              <a:latin typeface="+mn-lt"/>
            </a:endParaRPr>
          </a:p>
        </p:txBody>
      </p:sp>
      <p:graphicFrame>
        <p:nvGraphicFramePr>
          <p:cNvPr id="6" name="Diagram 5"/>
          <p:cNvGraphicFramePr/>
          <p:nvPr>
            <p:extLst>
              <p:ext uri="{D42A27DB-BD31-4B8C-83A1-F6EECF244321}">
                <p14:modId xmlns:p14="http://schemas.microsoft.com/office/powerpoint/2010/main" val="2314547758"/>
              </p:ext>
            </p:extLst>
          </p:nvPr>
        </p:nvGraphicFramePr>
        <p:xfrm>
          <a:off x="869575" y="3220873"/>
          <a:ext cx="7632979" cy="3869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1393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0934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a:t>Risk </a:t>
            </a:r>
            <a:r>
              <a:rPr lang="en-US" sz="2000" b="1" dirty="0" smtClean="0"/>
              <a:t>Assessment</a:t>
            </a:r>
            <a:r>
              <a:rPr lang="en-US" sz="2000" dirty="0" smtClean="0"/>
              <a:t>- is to quantify and qualify the risk that can happen to the firms</a:t>
            </a:r>
          </a:p>
          <a:p>
            <a:pPr marL="342900" indent="-342900" fontAlgn="auto">
              <a:spcBef>
                <a:spcPts val="0"/>
              </a:spcBef>
              <a:spcAft>
                <a:spcPts val="0"/>
              </a:spcAft>
              <a:buFont typeface="Arial" panose="020B0604020202020204" pitchFamily="34" charset="0"/>
              <a:buChar char="•"/>
              <a:defRPr/>
            </a:pPr>
            <a:r>
              <a:rPr lang="en-US" sz="2000" dirty="0" smtClean="0"/>
              <a:t>There are three main process of the risk assessment</a:t>
            </a:r>
          </a:p>
          <a:p>
            <a:pPr marL="914400" lvl="1" indent="-457200">
              <a:buAutoNum type="arabicPeriod"/>
              <a:defRPr/>
            </a:pPr>
            <a:r>
              <a:rPr lang="en-US" sz="2000" b="1" dirty="0" smtClean="0"/>
              <a:t>Measure the impact </a:t>
            </a:r>
            <a:r>
              <a:rPr lang="en-US" sz="2000" dirty="0" smtClean="0"/>
              <a:t>– this process is to consider when the risk does occur, what is the effect to firm and how much loss will happen?</a:t>
            </a:r>
          </a:p>
          <a:p>
            <a:pPr marL="914400" lvl="1" indent="-457200">
              <a:buAutoNum type="arabicPeriod"/>
              <a:defRPr/>
            </a:pPr>
            <a:r>
              <a:rPr lang="en-US" sz="2000" b="1" dirty="0" smtClean="0"/>
              <a:t>Estimate the likelihood </a:t>
            </a:r>
            <a:r>
              <a:rPr lang="en-US" sz="2000" dirty="0" smtClean="0"/>
              <a:t>– this is to quantify the probability and the frequency of the risk that will happen.</a:t>
            </a:r>
          </a:p>
          <a:p>
            <a:pPr marL="914400" lvl="1" indent="-457200">
              <a:buAutoNum type="arabicPeriod"/>
              <a:defRPr/>
            </a:pPr>
            <a:r>
              <a:rPr lang="en-US" sz="2000" b="1" dirty="0" smtClean="0"/>
              <a:t>Provide the idea of action </a:t>
            </a:r>
            <a:r>
              <a:rPr lang="en-US" sz="2000" dirty="0" smtClean="0"/>
              <a:t>– this will recommend what the firms should act to the risk.</a:t>
            </a:r>
            <a:endParaRPr lang="en-US" sz="2000" b="1" dirty="0" smtClean="0"/>
          </a:p>
          <a:p>
            <a:pPr marL="342900" indent="-342900" fontAlgn="auto">
              <a:spcBef>
                <a:spcPts val="0"/>
              </a:spcBef>
              <a:spcAft>
                <a:spcPts val="0"/>
              </a:spcAft>
              <a:buFont typeface="Arial" panose="020B0604020202020204" pitchFamily="34" charset="0"/>
              <a:buChar char="•"/>
              <a:defRPr/>
            </a:pPr>
            <a:endParaRPr lang="en-US" sz="2000" b="1" dirty="0" smtClean="0"/>
          </a:p>
          <a:p>
            <a:pPr marL="800100" lvl="1" indent="-342900">
              <a:buFont typeface="Arial" panose="020B0604020202020204" pitchFamily="34" charset="0"/>
              <a:buChar char="•"/>
              <a:defRPr/>
            </a:pPr>
            <a:endParaRPr lang="en-US" sz="2000" dirty="0"/>
          </a:p>
        </p:txBody>
      </p:sp>
      <p:sp>
        <p:nvSpPr>
          <p:cNvPr id="14339" name="TextBox 4"/>
          <p:cNvSpPr txBox="1">
            <a:spLocks noChangeArrowheads="1"/>
          </p:cNvSpPr>
          <p:nvPr/>
        </p:nvSpPr>
        <p:spPr bwMode="auto">
          <a:xfrm>
            <a:off x="640696" y="1862139"/>
            <a:ext cx="1907895"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Risk Assessment</a:t>
            </a:r>
            <a:endParaRPr lang="en-US" dirty="0">
              <a:solidFill>
                <a:schemeClr val="bg1"/>
              </a:solidFill>
              <a:latin typeface="+mn-lt"/>
            </a:endParaRPr>
          </a:p>
        </p:txBody>
      </p:sp>
    </p:spTree>
    <p:extLst>
      <p:ext uri="{BB962C8B-B14F-4D97-AF65-F5344CB8AC3E}">
        <p14:creationId xmlns:p14="http://schemas.microsoft.com/office/powerpoint/2010/main" val="3527914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70898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a:t>Risk </a:t>
            </a:r>
            <a:r>
              <a:rPr lang="en-US" sz="2000" b="1" dirty="0" smtClean="0"/>
              <a:t>Response </a:t>
            </a:r>
            <a:r>
              <a:rPr lang="en-US" sz="2000" dirty="0" smtClean="0"/>
              <a:t>- </a:t>
            </a:r>
            <a:r>
              <a:rPr lang="en-US" sz="2000" dirty="0"/>
              <a:t>an</a:t>
            </a:r>
            <a:r>
              <a:rPr lang="en-US" sz="2000" b="1" dirty="0"/>
              <a:t> </a:t>
            </a:r>
            <a:r>
              <a:rPr lang="en-US" sz="2000" dirty="0"/>
              <a:t>effort to produce responses and specific action plans to address the risks and opportunities identified to secure the business objectives. </a:t>
            </a:r>
            <a:endParaRPr lang="en-US" sz="2000" dirty="0" smtClean="0"/>
          </a:p>
          <a:p>
            <a:pPr marL="342900" indent="-342900" fontAlgn="auto">
              <a:spcBef>
                <a:spcPts val="0"/>
              </a:spcBef>
              <a:spcAft>
                <a:spcPts val="0"/>
              </a:spcAft>
              <a:buFont typeface="Arial" panose="020B0604020202020204" pitchFamily="34" charset="0"/>
              <a:buChar char="•"/>
              <a:defRPr/>
            </a:pPr>
            <a:r>
              <a:rPr lang="en-US" sz="2000" dirty="0" smtClean="0"/>
              <a:t>The response has been classified into 4 categories.</a:t>
            </a:r>
          </a:p>
          <a:p>
            <a:pPr marL="914400" lvl="1" indent="-457200">
              <a:buFont typeface="+mj-lt"/>
              <a:buAutoNum type="arabicPeriod"/>
              <a:defRPr/>
            </a:pPr>
            <a:r>
              <a:rPr lang="en-US" sz="2000" b="1" dirty="0"/>
              <a:t>Risk Reduction </a:t>
            </a:r>
            <a:r>
              <a:rPr lang="en-US" sz="2000" dirty="0"/>
              <a:t>- the reduction of risk by distribution </a:t>
            </a:r>
            <a:r>
              <a:rPr lang="en-US" sz="2000" dirty="0" smtClean="0"/>
              <a:t>through the diversification</a:t>
            </a:r>
          </a:p>
          <a:p>
            <a:pPr marL="914400" lvl="1" indent="-457200">
              <a:buFont typeface="+mj-lt"/>
              <a:buAutoNum type="arabicPeriod"/>
              <a:defRPr/>
            </a:pPr>
            <a:r>
              <a:rPr lang="en-US" sz="2000" b="1" dirty="0"/>
              <a:t>Risk </a:t>
            </a:r>
            <a:r>
              <a:rPr lang="en-US" sz="2000" b="1" dirty="0" smtClean="0"/>
              <a:t>Removal </a:t>
            </a:r>
            <a:r>
              <a:rPr lang="en-US" sz="2000" dirty="0" smtClean="0"/>
              <a:t>- </a:t>
            </a:r>
            <a:r>
              <a:rPr lang="en-US" sz="2000" dirty="0"/>
              <a:t>is</a:t>
            </a:r>
            <a:r>
              <a:rPr lang="en-US" sz="2000" i="1" dirty="0"/>
              <a:t> </a:t>
            </a:r>
            <a:r>
              <a:rPr lang="en-US" sz="2000" dirty="0"/>
              <a:t>also known as avoidance, elimination, exclusion and termination. </a:t>
            </a:r>
            <a:endParaRPr lang="en-US" sz="2000" dirty="0" smtClean="0"/>
          </a:p>
          <a:p>
            <a:pPr marL="914400" lvl="1" indent="-457200">
              <a:buFont typeface="+mj-lt"/>
              <a:buAutoNum type="arabicPeriod"/>
              <a:defRPr/>
            </a:pPr>
            <a:r>
              <a:rPr lang="en-US" sz="2000" b="1" dirty="0"/>
              <a:t>Risk Reassignment or </a:t>
            </a:r>
            <a:r>
              <a:rPr lang="en-US" sz="2000" b="1" dirty="0" smtClean="0"/>
              <a:t>Transfer </a:t>
            </a:r>
            <a:r>
              <a:rPr lang="en-US" sz="2000" dirty="0" smtClean="0"/>
              <a:t>- </a:t>
            </a:r>
            <a:r>
              <a:rPr lang="en-US" sz="2000" dirty="0"/>
              <a:t>is the strategy adopted to move a risk onto another entity, business or </a:t>
            </a:r>
            <a:r>
              <a:rPr lang="en-US" sz="2000" dirty="0" smtClean="0"/>
              <a:t>organization</a:t>
            </a:r>
            <a:r>
              <a:rPr lang="en-US" sz="2000" dirty="0"/>
              <a:t>. </a:t>
            </a:r>
            <a:endParaRPr lang="en-US" sz="2000" dirty="0" smtClean="0"/>
          </a:p>
          <a:p>
            <a:pPr marL="914400" lvl="1" indent="-457200">
              <a:buFont typeface="+mj-lt"/>
              <a:buAutoNum type="arabicPeriod"/>
              <a:defRPr/>
            </a:pPr>
            <a:r>
              <a:rPr lang="en-US" sz="2000" b="1" dirty="0"/>
              <a:t>Risk </a:t>
            </a:r>
            <a:r>
              <a:rPr lang="en-US" sz="2000" b="1" dirty="0" smtClean="0"/>
              <a:t>Retention </a:t>
            </a:r>
            <a:r>
              <a:rPr lang="en-US" sz="2000" dirty="0" smtClean="0"/>
              <a:t>- </a:t>
            </a:r>
            <a:r>
              <a:rPr lang="en-US" sz="2000" dirty="0"/>
              <a:t>is also known as acceptance, absorption or tolerance. Risk retention is the strategy adopted when </a:t>
            </a:r>
            <a:r>
              <a:rPr lang="en-US" sz="2000" i="1" dirty="0"/>
              <a:t>either </a:t>
            </a:r>
            <a:r>
              <a:rPr lang="en-US" sz="2000" dirty="0"/>
              <a:t>it is more economic to do so </a:t>
            </a:r>
            <a:r>
              <a:rPr lang="en-US" sz="2000" i="1" dirty="0"/>
              <a:t>or </a:t>
            </a:r>
            <a:r>
              <a:rPr lang="en-US" sz="2000" dirty="0"/>
              <a:t>there is no</a:t>
            </a:r>
            <a:br>
              <a:rPr lang="en-US" sz="2000" dirty="0"/>
            </a:br>
            <a:r>
              <a:rPr lang="en-US" sz="2000" dirty="0" smtClean="0"/>
              <a:t>alternative</a:t>
            </a:r>
            <a:endParaRPr lang="en-US" sz="2000" dirty="0"/>
          </a:p>
        </p:txBody>
      </p:sp>
      <p:sp>
        <p:nvSpPr>
          <p:cNvPr id="14339" name="TextBox 4"/>
          <p:cNvSpPr txBox="1">
            <a:spLocks noChangeArrowheads="1"/>
          </p:cNvSpPr>
          <p:nvPr/>
        </p:nvSpPr>
        <p:spPr bwMode="auto">
          <a:xfrm>
            <a:off x="640696" y="1862139"/>
            <a:ext cx="1709122"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Risk </a:t>
            </a:r>
            <a:r>
              <a:rPr lang="en-US" dirty="0" smtClean="0">
                <a:solidFill>
                  <a:schemeClr val="bg1"/>
                </a:solidFill>
                <a:latin typeface="+mn-lt"/>
              </a:rPr>
              <a:t>Response</a:t>
            </a:r>
            <a:endParaRPr lang="en-US" dirty="0">
              <a:solidFill>
                <a:schemeClr val="bg1"/>
              </a:solidFill>
              <a:latin typeface="+mn-lt"/>
            </a:endParaRPr>
          </a:p>
        </p:txBody>
      </p:sp>
    </p:spTree>
    <p:extLst>
      <p:ext uri="{BB962C8B-B14F-4D97-AF65-F5344CB8AC3E}">
        <p14:creationId xmlns:p14="http://schemas.microsoft.com/office/powerpoint/2010/main" val="2271840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smtClean="0"/>
              <a:t>Agenda	</a:t>
            </a:r>
            <a:endParaRPr lang="th-TH"/>
          </a:p>
        </p:txBody>
      </p:sp>
      <p:sp>
        <p:nvSpPr>
          <p:cNvPr id="7170" name="Content Placeholder 2"/>
          <p:cNvSpPr>
            <a:spLocks noGrp="1"/>
          </p:cNvSpPr>
          <p:nvPr>
            <p:ph idx="1"/>
          </p:nvPr>
        </p:nvSpPr>
        <p:spPr>
          <a:xfrm>
            <a:off x="457199" y="2209800"/>
            <a:ext cx="8365068" cy="3916363"/>
          </a:xfrm>
        </p:spPr>
        <p:txBody>
          <a:bodyPr>
            <a:noAutofit/>
          </a:bodyPr>
          <a:lstStyle/>
          <a:p>
            <a:r>
              <a:rPr lang="en-US" sz="2400" dirty="0" smtClean="0"/>
              <a:t>What is risk management?</a:t>
            </a:r>
          </a:p>
          <a:p>
            <a:r>
              <a:rPr lang="en-US" sz="2400" dirty="0" smtClean="0"/>
              <a:t>How does risk management create value?</a:t>
            </a:r>
            <a:endParaRPr lang="en-US" dirty="0"/>
          </a:p>
          <a:p>
            <a:r>
              <a:rPr lang="en-US" sz="2400" dirty="0" smtClean="0"/>
              <a:t>COSO Risk Management Framework</a:t>
            </a:r>
          </a:p>
          <a:p>
            <a:pPr marL="0" indent="0">
              <a:buNone/>
            </a:pPr>
            <a:endParaRPr lang="en-US" sz="2400" dirty="0" smtClean="0"/>
          </a:p>
        </p:txBody>
      </p:sp>
    </p:spTree>
    <p:extLst>
      <p:ext uri="{BB962C8B-B14F-4D97-AF65-F5344CB8AC3E}">
        <p14:creationId xmlns:p14="http://schemas.microsoft.com/office/powerpoint/2010/main" val="33697091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smtClean="0"/>
              <a:t>Control Activity  </a:t>
            </a:r>
            <a:r>
              <a:rPr lang="en-US" sz="2000" dirty="0" smtClean="0"/>
              <a:t>- is to set the right people to take care, monitor and control the risk or construct the rule to ensure that all the operations will keep continue running.</a:t>
            </a:r>
          </a:p>
          <a:p>
            <a:pPr marL="342900" indent="-342900" fontAlgn="auto">
              <a:spcBef>
                <a:spcPts val="0"/>
              </a:spcBef>
              <a:spcAft>
                <a:spcPts val="0"/>
              </a:spcAft>
              <a:buFont typeface="Arial" panose="020B0604020202020204" pitchFamily="34" charset="0"/>
              <a:buChar char="•"/>
              <a:defRPr/>
            </a:pPr>
            <a:r>
              <a:rPr lang="en-US" sz="2000" b="1" dirty="0"/>
              <a:t>Information &amp; </a:t>
            </a:r>
            <a:r>
              <a:rPr lang="en-US" sz="2000" b="1" dirty="0" smtClean="0"/>
              <a:t>Communication </a:t>
            </a:r>
            <a:r>
              <a:rPr lang="en-US" sz="2000" dirty="0" smtClean="0"/>
              <a:t>– is to communicate with the outside and the inside the company. </a:t>
            </a:r>
          </a:p>
          <a:p>
            <a:pPr marL="800100" lvl="1" indent="-342900">
              <a:buFont typeface="Arial" panose="020B0604020202020204" pitchFamily="34" charset="0"/>
              <a:buChar char="•"/>
              <a:defRPr/>
            </a:pPr>
            <a:r>
              <a:rPr lang="en-US" sz="2000" b="1" dirty="0" smtClean="0"/>
              <a:t>To outside </a:t>
            </a:r>
            <a:r>
              <a:rPr lang="en-US" sz="2000" dirty="0" smtClean="0"/>
              <a:t>– To make sure that the investors or the customers can trust and do the business with the company.</a:t>
            </a:r>
          </a:p>
          <a:p>
            <a:pPr marL="800100" lvl="1" indent="-342900">
              <a:buFont typeface="Arial" panose="020B0604020202020204" pitchFamily="34" charset="0"/>
              <a:buChar char="•"/>
              <a:defRPr/>
            </a:pPr>
            <a:r>
              <a:rPr lang="en-US" sz="2000" b="1" dirty="0" smtClean="0"/>
              <a:t>To inside </a:t>
            </a:r>
            <a:r>
              <a:rPr lang="en-US" sz="2000" dirty="0" smtClean="0"/>
              <a:t>– To ensure that every employees in the term and access the knowledge, fully understand the risk and the response procedure, and willing the comply with the regulation from the top </a:t>
            </a:r>
            <a:r>
              <a:rPr lang="en-US" sz="2000" dirty="0" err="1" smtClean="0"/>
              <a:t>management.</a:t>
            </a:r>
            <a:r>
              <a:rPr lang="en-US" sz="2000" dirty="0" err="1" smtClean="0">
                <a:solidFill>
                  <a:schemeClr val="bg1"/>
                </a:solidFill>
              </a:rPr>
              <a:t>Information</a:t>
            </a:r>
            <a:r>
              <a:rPr lang="en-US" sz="2000" dirty="0" smtClean="0">
                <a:solidFill>
                  <a:schemeClr val="bg1"/>
                </a:solidFill>
              </a:rPr>
              <a:t> </a:t>
            </a:r>
            <a:r>
              <a:rPr lang="en-US" sz="2000" dirty="0">
                <a:solidFill>
                  <a:schemeClr val="bg1"/>
                </a:solidFill>
              </a:rPr>
              <a:t>&amp; Communication</a:t>
            </a:r>
            <a:endParaRPr lang="en-US" sz="2000" b="1" dirty="0" smtClean="0"/>
          </a:p>
          <a:p>
            <a:pPr marL="342900" indent="-342900" fontAlgn="auto">
              <a:spcBef>
                <a:spcPts val="0"/>
              </a:spcBef>
              <a:spcAft>
                <a:spcPts val="0"/>
              </a:spcAft>
              <a:buFont typeface="Arial" panose="020B0604020202020204" pitchFamily="34" charset="0"/>
              <a:buChar char="•"/>
              <a:defRPr/>
            </a:pPr>
            <a:endParaRPr lang="en-US" sz="2000" dirty="0"/>
          </a:p>
        </p:txBody>
      </p:sp>
      <p:sp>
        <p:nvSpPr>
          <p:cNvPr id="14339" name="TextBox 4"/>
          <p:cNvSpPr txBox="1">
            <a:spLocks noChangeArrowheads="1"/>
          </p:cNvSpPr>
          <p:nvPr/>
        </p:nvSpPr>
        <p:spPr bwMode="auto">
          <a:xfrm>
            <a:off x="640696" y="1862139"/>
            <a:ext cx="5881738"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Control Activity and Information &amp; Communication</a:t>
            </a:r>
            <a:endParaRPr lang="en-US" dirty="0">
              <a:solidFill>
                <a:schemeClr val="bg1"/>
              </a:solidFill>
              <a:latin typeface="+mn-lt"/>
            </a:endParaRPr>
          </a:p>
        </p:txBody>
      </p:sp>
    </p:spTree>
    <p:extLst>
      <p:ext uri="{BB962C8B-B14F-4D97-AF65-F5344CB8AC3E}">
        <p14:creationId xmlns:p14="http://schemas.microsoft.com/office/powerpoint/2010/main" val="3227186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dirty="0" smtClean="0">
                <a:latin typeface="+mn-lt"/>
              </a:rPr>
              <a:t>References</a:t>
            </a:r>
            <a:endParaRPr lang="th-TH" dirty="0">
              <a:latin typeface="+mn-lt"/>
            </a:endParaRPr>
          </a:p>
        </p:txBody>
      </p:sp>
      <p:sp>
        <p:nvSpPr>
          <p:cNvPr id="3" name="Content Placeholder 2"/>
          <p:cNvSpPr>
            <a:spLocks noGrp="1"/>
          </p:cNvSpPr>
          <p:nvPr>
            <p:ph idx="1"/>
          </p:nvPr>
        </p:nvSpPr>
        <p:spPr>
          <a:xfrm>
            <a:off x="457199" y="2209800"/>
            <a:ext cx="8397585" cy="3916363"/>
          </a:xfrm>
        </p:spPr>
        <p:txBody>
          <a:bodyPr rtlCol="0">
            <a:normAutofit/>
          </a:bodyPr>
          <a:lstStyle/>
          <a:p>
            <a:pPr marL="0" lvl="1" indent="0" fontAlgn="auto">
              <a:spcBef>
                <a:spcPts val="1200"/>
              </a:spcBef>
              <a:spcAft>
                <a:spcPts val="200"/>
              </a:spcAft>
              <a:buSzPct val="100000"/>
              <a:buNone/>
              <a:defRPr/>
            </a:pPr>
            <a:endParaRPr lang="en-US" dirty="0"/>
          </a:p>
          <a:p>
            <a:pPr marL="285750" lvl="1" indent="-285750">
              <a:spcBef>
                <a:spcPts val="1200"/>
              </a:spcBef>
              <a:spcAft>
                <a:spcPts val="200"/>
              </a:spcAft>
              <a:defRPr/>
            </a:pPr>
            <a:r>
              <a:rPr lang="en-US" dirty="0" smtClean="0"/>
              <a:t>Risk </a:t>
            </a:r>
            <a:r>
              <a:rPr lang="en-US" dirty="0"/>
              <a:t>Management and Derivatives, Rene M. </a:t>
            </a:r>
            <a:r>
              <a:rPr lang="en-US" dirty="0" err="1" smtClean="0"/>
              <a:t>Stulz</a:t>
            </a:r>
            <a:r>
              <a:rPr lang="en-US" dirty="0" smtClean="0"/>
              <a:t>, Chapter 3</a:t>
            </a:r>
          </a:p>
          <a:p>
            <a:pPr marL="285750" lvl="1" indent="-285750">
              <a:spcBef>
                <a:spcPts val="1200"/>
              </a:spcBef>
              <a:spcAft>
                <a:spcPts val="200"/>
              </a:spcAft>
              <a:defRPr/>
            </a:pPr>
            <a:r>
              <a:rPr lang="en-US" dirty="0" smtClean="0"/>
              <a:t>Fundamental of risk management and derivatives, </a:t>
            </a:r>
            <a:r>
              <a:rPr lang="en-US" dirty="0" err="1"/>
              <a:t>Kittiphun</a:t>
            </a:r>
            <a:r>
              <a:rPr lang="en-US" dirty="0"/>
              <a:t> </a:t>
            </a:r>
            <a:r>
              <a:rPr lang="en-US" dirty="0" err="1" smtClean="0"/>
              <a:t>Khongsawatkiat,Chapter</a:t>
            </a:r>
            <a:r>
              <a:rPr lang="en-US" dirty="0"/>
              <a:t> </a:t>
            </a:r>
            <a:r>
              <a:rPr lang="en-US" dirty="0" smtClean="0"/>
              <a:t>1-2,6</a:t>
            </a:r>
            <a:r>
              <a:rPr lang="en-US" sz="1800" dirty="0" smtClean="0"/>
              <a:t>    </a:t>
            </a:r>
            <a:endParaRPr lang="en-US" sz="1800" cap="all" dirty="0" smtClean="0"/>
          </a:p>
        </p:txBody>
      </p:sp>
    </p:spTree>
    <p:extLst>
      <p:ext uri="{BB962C8B-B14F-4D97-AF65-F5344CB8AC3E}">
        <p14:creationId xmlns:p14="http://schemas.microsoft.com/office/powerpoint/2010/main" val="3262061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dirty="0" smtClean="0">
                <a:latin typeface="+mn-lt"/>
              </a:rPr>
              <a:t>Term Project</a:t>
            </a:r>
            <a:endParaRPr lang="th-TH" dirty="0">
              <a:latin typeface="+mn-lt"/>
            </a:endParaRPr>
          </a:p>
        </p:txBody>
      </p:sp>
      <p:sp>
        <p:nvSpPr>
          <p:cNvPr id="3" name="Content Placeholder 2"/>
          <p:cNvSpPr>
            <a:spLocks noGrp="1"/>
          </p:cNvSpPr>
          <p:nvPr>
            <p:ph idx="1"/>
          </p:nvPr>
        </p:nvSpPr>
        <p:spPr>
          <a:xfrm>
            <a:off x="457199" y="2209800"/>
            <a:ext cx="8397585" cy="3916363"/>
          </a:xfrm>
        </p:spPr>
        <p:txBody>
          <a:bodyPr vert="horz" lIns="91440" tIns="45720" rIns="91440" bIns="45720" rtlCol="0">
            <a:normAutofit/>
          </a:bodyPr>
          <a:lstStyle/>
          <a:p>
            <a:pPr marL="0" indent="0">
              <a:buFont typeface="Arial" pitchFamily="34" charset="0"/>
              <a:buNone/>
            </a:pPr>
            <a:r>
              <a:rPr lang="en-US" sz="1800" dirty="0" smtClean="0"/>
              <a:t>Select </a:t>
            </a:r>
            <a:r>
              <a:rPr lang="en-US" sz="1800" dirty="0"/>
              <a:t>the firm name for the </a:t>
            </a:r>
            <a:r>
              <a:rPr lang="en-US" sz="1800" dirty="0" smtClean="0"/>
              <a:t>project</a:t>
            </a:r>
            <a:endParaRPr lang="en-GB" sz="1800" dirty="0"/>
          </a:p>
          <a:p>
            <a:pPr marL="0" indent="0">
              <a:buFont typeface="Arial" pitchFamily="34" charset="0"/>
              <a:buNone/>
            </a:pPr>
            <a:r>
              <a:rPr lang="en-US" sz="1800" b="1" dirty="0"/>
              <a:t>Part1 Introduction Company profile</a:t>
            </a:r>
            <a:endParaRPr lang="en-GB" sz="1800" b="1" dirty="0"/>
          </a:p>
          <a:p>
            <a:pPr marL="0" indent="0">
              <a:buFont typeface="Arial" pitchFamily="34" charset="0"/>
              <a:buNone/>
            </a:pPr>
            <a:r>
              <a:rPr lang="en-US" sz="1800" dirty="0"/>
              <a:t>Describe the profile and operation of firm.</a:t>
            </a:r>
            <a:endParaRPr lang="en-GB" sz="1800" dirty="0"/>
          </a:p>
          <a:p>
            <a:pPr marL="0" indent="0">
              <a:buFont typeface="Arial" pitchFamily="34" charset="0"/>
              <a:buNone/>
            </a:pPr>
            <a:r>
              <a:rPr lang="en-US" sz="1800" dirty="0"/>
              <a:t> </a:t>
            </a:r>
            <a:endParaRPr lang="en-GB" sz="1800" dirty="0"/>
          </a:p>
          <a:p>
            <a:pPr marL="0" indent="0">
              <a:buFont typeface="Arial" pitchFamily="34" charset="0"/>
              <a:buNone/>
            </a:pPr>
            <a:r>
              <a:rPr lang="en-US" sz="1800" b="1" dirty="0"/>
              <a:t>Part 2 Company Financial Analysis (Vertical analysis)</a:t>
            </a:r>
            <a:endParaRPr lang="en-GB" sz="1800" b="1" dirty="0"/>
          </a:p>
          <a:p>
            <a:r>
              <a:rPr lang="en-US" sz="1800" dirty="0"/>
              <a:t>Perform financial analysis </a:t>
            </a:r>
            <a:r>
              <a:rPr lang="en-US" sz="1800" dirty="0" smtClean="0"/>
              <a:t>by:</a:t>
            </a:r>
            <a:endParaRPr lang="en-GB" sz="1800" dirty="0" smtClean="0"/>
          </a:p>
          <a:p>
            <a:pPr lvl="1"/>
            <a:r>
              <a:rPr lang="en-US" dirty="0" smtClean="0"/>
              <a:t>Calculating </a:t>
            </a:r>
            <a:r>
              <a:rPr lang="en-US" dirty="0"/>
              <a:t>financial </a:t>
            </a:r>
            <a:r>
              <a:rPr lang="en-US" dirty="0" smtClean="0"/>
              <a:t>ratios</a:t>
            </a:r>
            <a:endParaRPr lang="en-GB" dirty="0" smtClean="0"/>
          </a:p>
          <a:p>
            <a:pPr lvl="1"/>
            <a:r>
              <a:rPr lang="en-US" dirty="0" smtClean="0"/>
              <a:t>Writing </a:t>
            </a:r>
            <a:r>
              <a:rPr lang="en-US" dirty="0"/>
              <a:t>financial analysis report</a:t>
            </a:r>
            <a:r>
              <a:rPr lang="en-US" dirty="0" smtClean="0"/>
              <a:t>.</a:t>
            </a:r>
            <a:endParaRPr lang="en-GB" dirty="0"/>
          </a:p>
        </p:txBody>
      </p:sp>
    </p:spTree>
    <p:extLst>
      <p:ext uri="{BB962C8B-B14F-4D97-AF65-F5344CB8AC3E}">
        <p14:creationId xmlns:p14="http://schemas.microsoft.com/office/powerpoint/2010/main" val="5489219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Project</a:t>
            </a:r>
          </a:p>
        </p:txBody>
      </p:sp>
      <p:sp>
        <p:nvSpPr>
          <p:cNvPr id="3" name="Content Placeholder 2"/>
          <p:cNvSpPr>
            <a:spLocks noGrp="1"/>
          </p:cNvSpPr>
          <p:nvPr>
            <p:ph idx="1"/>
          </p:nvPr>
        </p:nvSpPr>
        <p:spPr>
          <a:xfrm>
            <a:off x="457199" y="2209800"/>
            <a:ext cx="8398934" cy="3916363"/>
          </a:xfrm>
        </p:spPr>
        <p:txBody>
          <a:bodyPr>
            <a:normAutofit fontScale="70000" lnSpcReduction="20000"/>
          </a:bodyPr>
          <a:lstStyle/>
          <a:p>
            <a:pPr marL="0" indent="0">
              <a:buFont typeface="Arial" pitchFamily="34" charset="0"/>
              <a:buNone/>
            </a:pPr>
            <a:r>
              <a:rPr lang="en-US" sz="1800" b="1" dirty="0"/>
              <a:t>Part 3 Perform Risk Analysis (time series analysis)</a:t>
            </a:r>
            <a:endParaRPr lang="en-GB" sz="1800" b="1" dirty="0"/>
          </a:p>
          <a:p>
            <a:r>
              <a:rPr lang="en-US" sz="1800" dirty="0"/>
              <a:t>Market </a:t>
            </a:r>
            <a:r>
              <a:rPr lang="en-US" sz="1800" dirty="0" smtClean="0"/>
              <a:t>Risk</a:t>
            </a:r>
            <a:endParaRPr lang="en-GB" sz="1800" dirty="0" smtClean="0"/>
          </a:p>
          <a:p>
            <a:pPr lvl="1"/>
            <a:r>
              <a:rPr lang="en-US" dirty="0" smtClean="0"/>
              <a:t>Act </a:t>
            </a:r>
            <a:r>
              <a:rPr lang="en-US" dirty="0"/>
              <a:t>as investors of the firm and measure market risk of the firm </a:t>
            </a:r>
            <a:r>
              <a:rPr lang="en-US" dirty="0" smtClean="0"/>
              <a:t>stock</a:t>
            </a:r>
            <a:endParaRPr lang="en-GB" dirty="0" smtClean="0"/>
          </a:p>
          <a:p>
            <a:pPr lvl="1"/>
            <a:r>
              <a:rPr lang="en-US" dirty="0" smtClean="0"/>
              <a:t>Explain </a:t>
            </a:r>
            <a:r>
              <a:rPr lang="en-US" dirty="0"/>
              <a:t>result and suggest a proper risk management technique.</a:t>
            </a:r>
            <a:endParaRPr lang="en-GB" dirty="0"/>
          </a:p>
          <a:p>
            <a:r>
              <a:rPr lang="en-US" sz="1800" dirty="0"/>
              <a:t>Credit </a:t>
            </a:r>
            <a:r>
              <a:rPr lang="en-US" sz="1800" dirty="0" smtClean="0"/>
              <a:t>Risk</a:t>
            </a:r>
            <a:endParaRPr lang="en-GB" sz="1800" dirty="0" smtClean="0"/>
          </a:p>
          <a:p>
            <a:pPr lvl="1"/>
            <a:r>
              <a:rPr lang="en-US" dirty="0" smtClean="0"/>
              <a:t>Act </a:t>
            </a:r>
            <a:r>
              <a:rPr lang="en-US" dirty="0"/>
              <a:t>as lender of the firm and assesses firm credit </a:t>
            </a:r>
            <a:r>
              <a:rPr lang="en-US" dirty="0" smtClean="0"/>
              <a:t>risk </a:t>
            </a:r>
            <a:endParaRPr lang="en-GB" dirty="0"/>
          </a:p>
          <a:p>
            <a:pPr lvl="1"/>
            <a:r>
              <a:rPr lang="en-US" dirty="0" smtClean="0"/>
              <a:t>Quantify the firm credit risk</a:t>
            </a:r>
            <a:endParaRPr lang="en-GB" dirty="0"/>
          </a:p>
          <a:p>
            <a:pPr lvl="1"/>
            <a:r>
              <a:rPr lang="en-US" dirty="0" smtClean="0"/>
              <a:t>Explain result</a:t>
            </a:r>
            <a:endParaRPr lang="en-GB" dirty="0" smtClean="0"/>
          </a:p>
          <a:p>
            <a:pPr lvl="1"/>
            <a:r>
              <a:rPr lang="en-US" dirty="0" smtClean="0"/>
              <a:t>Make </a:t>
            </a:r>
            <a:r>
              <a:rPr lang="en-US" dirty="0"/>
              <a:t>a decision as a lender whether or not to grant new loan to the firm.</a:t>
            </a:r>
            <a:endParaRPr lang="en-GB" dirty="0"/>
          </a:p>
          <a:p>
            <a:r>
              <a:rPr lang="en-US" sz="1800" dirty="0"/>
              <a:t>Operational </a:t>
            </a:r>
            <a:r>
              <a:rPr lang="en-US" sz="1800" dirty="0" smtClean="0"/>
              <a:t>Risk</a:t>
            </a:r>
            <a:endParaRPr lang="en-GB" sz="1800" dirty="0" smtClean="0"/>
          </a:p>
          <a:p>
            <a:pPr lvl="1"/>
            <a:r>
              <a:rPr lang="en-US" dirty="0" smtClean="0"/>
              <a:t>Look </a:t>
            </a:r>
            <a:r>
              <a:rPr lang="en-US" dirty="0"/>
              <a:t>through the firm operation and management to identify any potential operational risk that could occur to the </a:t>
            </a:r>
            <a:r>
              <a:rPr lang="en-US" dirty="0" smtClean="0"/>
              <a:t>firm.</a:t>
            </a:r>
            <a:endParaRPr lang="en-GB" dirty="0" smtClean="0"/>
          </a:p>
          <a:p>
            <a:pPr lvl="1"/>
            <a:r>
              <a:rPr lang="en-US" dirty="0" smtClean="0"/>
              <a:t>Measure </a:t>
            </a:r>
            <a:r>
              <a:rPr lang="en-US" dirty="0"/>
              <a:t>the expected loss and gives risk control framework.</a:t>
            </a:r>
            <a:endParaRPr lang="en-GB" dirty="0"/>
          </a:p>
          <a:p>
            <a:r>
              <a:rPr lang="en-US" sz="1800" dirty="0"/>
              <a:t>Others (if available</a:t>
            </a:r>
            <a:r>
              <a:rPr lang="en-US" sz="1800" dirty="0" smtClean="0"/>
              <a:t>)</a:t>
            </a:r>
            <a:endParaRPr lang="en-GB" sz="1800" dirty="0" smtClean="0"/>
          </a:p>
        </p:txBody>
      </p:sp>
    </p:spTree>
    <p:extLst>
      <p:ext uri="{BB962C8B-B14F-4D97-AF65-F5344CB8AC3E}">
        <p14:creationId xmlns:p14="http://schemas.microsoft.com/office/powerpoint/2010/main" val="291138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457199" y="597520"/>
            <a:ext cx="6508377" cy="633760"/>
          </a:xfrm>
        </p:spPr>
        <p:txBody>
          <a:bodyPr/>
          <a:lstStyle/>
          <a:p>
            <a:r>
              <a:rPr lang="en-US" dirty="0"/>
              <a:t>What is risk management?</a:t>
            </a:r>
            <a:endParaRPr lang="th-TH" dirty="0"/>
          </a:p>
        </p:txBody>
      </p:sp>
      <p:sp>
        <p:nvSpPr>
          <p:cNvPr id="4" name="TextBox 3"/>
          <p:cNvSpPr txBox="1"/>
          <p:nvPr/>
        </p:nvSpPr>
        <p:spPr>
          <a:xfrm>
            <a:off x="457199" y="2037775"/>
            <a:ext cx="8397585" cy="295465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sz="2400" dirty="0"/>
          </a:p>
          <a:p>
            <a:pPr fontAlgn="auto">
              <a:spcBef>
                <a:spcPts val="0"/>
              </a:spcBef>
              <a:spcAft>
                <a:spcPts val="0"/>
              </a:spcAft>
              <a:defRPr/>
            </a:pPr>
            <a:r>
              <a:rPr lang="en-US" dirty="0"/>
              <a:t>Risk is the chance of unexpected </a:t>
            </a:r>
            <a:r>
              <a:rPr lang="en-US" dirty="0" smtClean="0"/>
              <a:t>events to occur, which cause </a:t>
            </a:r>
            <a:r>
              <a:rPr lang="en-US" dirty="0"/>
              <a:t>the variability of the </a:t>
            </a:r>
            <a:r>
              <a:rPr lang="en-US" dirty="0" smtClean="0"/>
              <a:t>asset</a:t>
            </a:r>
            <a:r>
              <a:rPr lang="en-US" dirty="0"/>
              <a:t>/</a:t>
            </a:r>
            <a:r>
              <a:rPr lang="en-US" dirty="0" smtClean="0"/>
              <a:t>liability </a:t>
            </a:r>
            <a:r>
              <a:rPr lang="en-US" dirty="0"/>
              <a:t>price and/or </a:t>
            </a:r>
            <a:r>
              <a:rPr lang="en-US" dirty="0" smtClean="0"/>
              <a:t>earnings.</a:t>
            </a:r>
            <a:endParaRPr lang="en-US" dirty="0"/>
          </a:p>
          <a:p>
            <a:pPr fontAlgn="auto">
              <a:spcBef>
                <a:spcPts val="0"/>
              </a:spcBef>
              <a:spcAft>
                <a:spcPts val="0"/>
              </a:spcAft>
              <a:defRPr/>
            </a:pPr>
            <a:endParaRPr lang="en-US" dirty="0"/>
          </a:p>
          <a:p>
            <a:pPr fontAlgn="auto">
              <a:spcBef>
                <a:spcPts val="0"/>
              </a:spcBef>
              <a:spcAft>
                <a:spcPts val="0"/>
              </a:spcAft>
              <a:defRPr/>
            </a:pPr>
            <a:r>
              <a:rPr lang="en-US" dirty="0"/>
              <a:t>For example</a:t>
            </a:r>
          </a:p>
          <a:p>
            <a:pPr marL="285750" indent="-285750" fontAlgn="auto">
              <a:spcBef>
                <a:spcPts val="0"/>
              </a:spcBef>
              <a:spcAft>
                <a:spcPts val="0"/>
              </a:spcAft>
              <a:buFont typeface="Arial" panose="020B0604020202020204" pitchFamily="34" charset="0"/>
              <a:buChar char="•"/>
              <a:defRPr/>
            </a:pPr>
            <a:r>
              <a:rPr lang="en-US" dirty="0"/>
              <a:t>1971: Fixed exchange rate system broke down.</a:t>
            </a:r>
          </a:p>
          <a:p>
            <a:pPr marL="285750" indent="-285750" fontAlgn="auto">
              <a:spcBef>
                <a:spcPts val="0"/>
              </a:spcBef>
              <a:spcAft>
                <a:spcPts val="0"/>
              </a:spcAft>
              <a:buFont typeface="Arial" panose="020B0604020202020204" pitchFamily="34" charset="0"/>
              <a:buChar char="•"/>
              <a:defRPr/>
            </a:pPr>
            <a:r>
              <a:rPr lang="en-US" dirty="0"/>
              <a:t>1989: Japanese stock market bubble deflated</a:t>
            </a:r>
          </a:p>
          <a:p>
            <a:pPr marL="285750" indent="-285750" fontAlgn="auto">
              <a:spcBef>
                <a:spcPts val="0"/>
              </a:spcBef>
              <a:spcAft>
                <a:spcPts val="0"/>
              </a:spcAft>
              <a:buFont typeface="Arial" panose="020B0604020202020204" pitchFamily="34" charset="0"/>
              <a:buChar char="•"/>
              <a:defRPr/>
            </a:pPr>
            <a:r>
              <a:rPr lang="en-US" dirty="0"/>
              <a:t>1997: Asian contagion decimated Asian equity markets. (Tom Yum Gum crisis</a:t>
            </a:r>
            <a:r>
              <a:rPr lang="en-US" dirty="0" smtClean="0"/>
              <a:t>)</a:t>
            </a:r>
            <a:endParaRPr lang="en-US" dirty="0"/>
          </a:p>
          <a:p>
            <a:pPr marL="285750" indent="-285750" fontAlgn="auto">
              <a:spcBef>
                <a:spcPts val="0"/>
              </a:spcBef>
              <a:spcAft>
                <a:spcPts val="0"/>
              </a:spcAft>
              <a:buFont typeface="Arial" panose="020B0604020202020204" pitchFamily="34" charset="0"/>
              <a:buChar char="•"/>
              <a:defRPr/>
            </a:pPr>
            <a:r>
              <a:rPr lang="en-US" dirty="0"/>
              <a:t>2007: Credit Crisis. (Sub Prime Crisis</a:t>
            </a:r>
            <a:r>
              <a:rPr lang="en-US" dirty="0" smtClean="0"/>
              <a:t>)</a:t>
            </a:r>
          </a:p>
        </p:txBody>
      </p:sp>
      <p:sp>
        <p:nvSpPr>
          <p:cNvPr id="8195" name="TextBox 4"/>
          <p:cNvSpPr txBox="1">
            <a:spLocks noChangeArrowheads="1"/>
          </p:cNvSpPr>
          <p:nvPr/>
        </p:nvSpPr>
        <p:spPr bwMode="auto">
          <a:xfrm>
            <a:off x="620059" y="1852039"/>
            <a:ext cx="1802296"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What is “Risk”?</a:t>
            </a:r>
          </a:p>
        </p:txBody>
      </p:sp>
      <p:sp>
        <p:nvSpPr>
          <p:cNvPr id="6" name="TextBox 5"/>
          <p:cNvSpPr txBox="1"/>
          <p:nvPr/>
        </p:nvSpPr>
        <p:spPr>
          <a:xfrm>
            <a:off x="457198" y="5326778"/>
            <a:ext cx="8397585" cy="132343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sz="2000" dirty="0"/>
          </a:p>
          <a:p>
            <a:pPr fontAlgn="auto">
              <a:spcBef>
                <a:spcPts val="0"/>
              </a:spcBef>
              <a:spcAft>
                <a:spcPts val="0"/>
              </a:spcAft>
              <a:defRPr/>
            </a:pPr>
            <a:r>
              <a:rPr lang="en-US" sz="2000" dirty="0"/>
              <a:t>Risk Management is the process of planning, assessing, and minimizing the loss that </a:t>
            </a:r>
            <a:r>
              <a:rPr lang="en-US" sz="2000" dirty="0" smtClean="0"/>
              <a:t>could occur from the unexpected changes.</a:t>
            </a:r>
            <a:endParaRPr lang="en-US" sz="2000" dirty="0"/>
          </a:p>
        </p:txBody>
      </p:sp>
      <p:sp>
        <p:nvSpPr>
          <p:cNvPr id="8197" name="TextBox 6"/>
          <p:cNvSpPr txBox="1">
            <a:spLocks noChangeArrowheads="1"/>
          </p:cNvSpPr>
          <p:nvPr/>
        </p:nvSpPr>
        <p:spPr bwMode="auto">
          <a:xfrm>
            <a:off x="647699" y="5141040"/>
            <a:ext cx="3425337"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What is “</a:t>
            </a:r>
            <a:r>
              <a:rPr lang="en-US" altLang="ja-JP" dirty="0">
                <a:solidFill>
                  <a:schemeClr val="bg1"/>
                </a:solidFill>
                <a:latin typeface="+mn-lt"/>
              </a:rPr>
              <a:t>Risk Management</a:t>
            </a:r>
            <a:r>
              <a:rPr lang="en-US" dirty="0">
                <a:solidFill>
                  <a:schemeClr val="bg1"/>
                </a:solidFill>
                <a:latin typeface="+mn-lt"/>
              </a:rPr>
              <a:t>”</a:t>
            </a:r>
            <a:r>
              <a:rPr lang="en-US" altLang="ja-JP" dirty="0">
                <a:solidFill>
                  <a:schemeClr val="bg1"/>
                </a:solidFill>
                <a:latin typeface="+mn-lt"/>
              </a:rPr>
              <a:t>?</a:t>
            </a:r>
            <a:endParaRPr lang="en-US" dirty="0">
              <a:solidFill>
                <a:schemeClr val="bg1"/>
              </a:solidFill>
              <a:latin typeface="+mn-lt"/>
            </a:endParaRPr>
          </a:p>
        </p:txBody>
      </p:sp>
    </p:spTree>
    <p:extLst>
      <p:ext uri="{BB962C8B-B14F-4D97-AF65-F5344CB8AC3E}">
        <p14:creationId xmlns:p14="http://schemas.microsoft.com/office/powerpoint/2010/main" val="3458783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smtClean="0">
                <a:solidFill>
                  <a:schemeClr val="tx1">
                    <a:lumMod val="85000"/>
                    <a:lumOff val="15000"/>
                  </a:schemeClr>
                </a:solidFill>
                <a:ea typeface="+mj-ea"/>
                <a:cs typeface="+mj-cs"/>
              </a:rPr>
              <a:t>How Risk Management Create Value?</a:t>
            </a:r>
            <a:endParaRPr lang="th-TH" dirty="0">
              <a:solidFill>
                <a:schemeClr val="tx1">
                  <a:lumMod val="85000"/>
                  <a:lumOff val="15000"/>
                </a:schemeClr>
              </a:solidFill>
              <a:ea typeface="+mj-ea"/>
              <a:cs typeface="+mj-cs"/>
            </a:endParaRPr>
          </a:p>
        </p:txBody>
      </p:sp>
      <p:sp>
        <p:nvSpPr>
          <p:cNvPr id="4" name="TextBox 3"/>
          <p:cNvSpPr txBox="1"/>
          <p:nvPr/>
        </p:nvSpPr>
        <p:spPr>
          <a:xfrm>
            <a:off x="457199" y="2047876"/>
            <a:ext cx="8397585" cy="452431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dirty="0"/>
          </a:p>
          <a:p>
            <a:pPr fontAlgn="auto">
              <a:spcBef>
                <a:spcPts val="0"/>
              </a:spcBef>
              <a:spcAft>
                <a:spcPts val="0"/>
              </a:spcAft>
              <a:defRPr/>
            </a:pPr>
            <a:r>
              <a:rPr lang="en-US" dirty="0"/>
              <a:t>“Bankruptcy Cost” is the cost the company might have to pay for filing for bankruptcy and renegotiate debt. </a:t>
            </a:r>
            <a:endParaRPr lang="en-US" dirty="0" smtClean="0"/>
          </a:p>
          <a:p>
            <a:pPr fontAlgn="auto">
              <a:spcBef>
                <a:spcPts val="0"/>
              </a:spcBef>
              <a:spcAft>
                <a:spcPts val="0"/>
              </a:spcAft>
              <a:defRPr/>
            </a:pPr>
            <a:endParaRPr lang="en-US" dirty="0"/>
          </a:p>
          <a:p>
            <a:pPr fontAlgn="auto">
              <a:spcBef>
                <a:spcPts val="0"/>
              </a:spcBef>
              <a:spcAft>
                <a:spcPts val="0"/>
              </a:spcAft>
              <a:defRPr/>
            </a:pPr>
            <a:r>
              <a:rPr lang="en-US" dirty="0" smtClean="0"/>
              <a:t>For </a:t>
            </a:r>
            <a:r>
              <a:rPr lang="en-US" dirty="0"/>
              <a:t>example, the cost of hiring lawyers, incur court costs, and financial advisors. </a:t>
            </a:r>
            <a:endParaRPr lang="en-US" dirty="0" smtClean="0"/>
          </a:p>
          <a:p>
            <a:pPr fontAlgn="auto">
              <a:spcBef>
                <a:spcPts val="0"/>
              </a:spcBef>
              <a:spcAft>
                <a:spcPts val="0"/>
              </a:spcAft>
              <a:defRPr/>
            </a:pPr>
            <a:endParaRPr lang="en-US" dirty="0"/>
          </a:p>
          <a:p>
            <a:pPr fontAlgn="auto">
              <a:spcBef>
                <a:spcPts val="0"/>
              </a:spcBef>
              <a:spcAft>
                <a:spcPts val="0"/>
              </a:spcAft>
              <a:defRPr/>
            </a:pPr>
            <a:r>
              <a:rPr lang="en-US" dirty="0" smtClean="0"/>
              <a:t>The </a:t>
            </a:r>
            <a:r>
              <a:rPr lang="en-US" dirty="0"/>
              <a:t>firm’s claimholders will fully get the cash flow if the firm does not have the bankruptcy cost. Therefore, the firm’s value will be</a:t>
            </a:r>
          </a:p>
          <a:p>
            <a:pPr fontAlgn="auto">
              <a:spcBef>
                <a:spcPts val="0"/>
              </a:spcBef>
              <a:spcAft>
                <a:spcPts val="0"/>
              </a:spcAft>
              <a:defRPr/>
            </a:pPr>
            <a:endParaRPr lang="en-US" dirty="0"/>
          </a:p>
          <a:p>
            <a:pPr fontAlgn="auto">
              <a:spcBef>
                <a:spcPts val="0"/>
              </a:spcBef>
              <a:spcAft>
                <a:spcPts val="0"/>
              </a:spcAft>
              <a:defRPr/>
            </a:pPr>
            <a:r>
              <a:rPr lang="en-US" dirty="0"/>
              <a:t>	</a:t>
            </a:r>
            <a:r>
              <a:rPr lang="en-US" dirty="0" smtClean="0"/>
              <a:t>	</a:t>
            </a:r>
            <a:r>
              <a:rPr lang="en-US" b="1" dirty="0" smtClean="0"/>
              <a:t>Value </a:t>
            </a:r>
            <a:r>
              <a:rPr lang="en-US" b="1" dirty="0"/>
              <a:t>of Firm = PV</a:t>
            </a:r>
            <a:r>
              <a:rPr lang="en-US" b="1" dirty="0" smtClean="0"/>
              <a:t>(Cash </a:t>
            </a:r>
            <a:r>
              <a:rPr lang="en-US" b="1" dirty="0"/>
              <a:t>Flow)  – PV(Bankruptcy Cost)</a:t>
            </a:r>
          </a:p>
          <a:p>
            <a:pPr fontAlgn="auto">
              <a:spcBef>
                <a:spcPts val="0"/>
              </a:spcBef>
              <a:spcAft>
                <a:spcPts val="0"/>
              </a:spcAft>
              <a:defRPr/>
            </a:pPr>
            <a:endParaRPr lang="en-US" b="1" dirty="0"/>
          </a:p>
          <a:p>
            <a:pPr fontAlgn="auto">
              <a:spcBef>
                <a:spcPts val="0"/>
              </a:spcBef>
              <a:spcAft>
                <a:spcPts val="0"/>
              </a:spcAft>
              <a:defRPr/>
            </a:pPr>
            <a:r>
              <a:rPr lang="en-US" dirty="0"/>
              <a:t>If the risk can be hedged the gain from risk management will be </a:t>
            </a:r>
          </a:p>
          <a:p>
            <a:pPr fontAlgn="auto">
              <a:spcBef>
                <a:spcPts val="0"/>
              </a:spcBef>
              <a:spcAft>
                <a:spcPts val="0"/>
              </a:spcAft>
              <a:defRPr/>
            </a:pPr>
            <a:endParaRPr lang="en-US" dirty="0"/>
          </a:p>
          <a:p>
            <a:pPr>
              <a:defRPr/>
            </a:pPr>
            <a:r>
              <a:rPr lang="en-US" b="1" dirty="0" smtClean="0"/>
              <a:t>Gain </a:t>
            </a:r>
            <a:r>
              <a:rPr lang="en-US" b="1" dirty="0"/>
              <a:t>from risk management </a:t>
            </a:r>
            <a:r>
              <a:rPr lang="en-US" b="1" dirty="0" smtClean="0"/>
              <a:t>= </a:t>
            </a:r>
            <a:r>
              <a:rPr lang="en-US" b="1" dirty="0"/>
              <a:t>Value of hedged firm </a:t>
            </a:r>
            <a:r>
              <a:rPr lang="en-US" b="1" dirty="0" smtClean="0"/>
              <a:t>– </a:t>
            </a:r>
            <a:r>
              <a:rPr lang="en-US" b="1" dirty="0"/>
              <a:t>Value of </a:t>
            </a:r>
            <a:r>
              <a:rPr lang="en-US" b="1" dirty="0" err="1"/>
              <a:t>unhedged</a:t>
            </a:r>
            <a:endParaRPr lang="en-US" b="1" dirty="0"/>
          </a:p>
          <a:p>
            <a:pPr fontAlgn="auto">
              <a:spcBef>
                <a:spcPts val="0"/>
              </a:spcBef>
              <a:spcAft>
                <a:spcPts val="0"/>
              </a:spcAft>
              <a:defRPr/>
            </a:pPr>
            <a:r>
              <a:rPr lang="en-US" b="1" dirty="0" smtClean="0"/>
              <a:t>																	firm</a:t>
            </a:r>
            <a:endParaRPr lang="en-US" dirty="0"/>
          </a:p>
        </p:txBody>
      </p:sp>
      <p:sp>
        <p:nvSpPr>
          <p:cNvPr id="10243" name="TextBox 4"/>
          <p:cNvSpPr txBox="1">
            <a:spLocks noChangeArrowheads="1"/>
          </p:cNvSpPr>
          <p:nvPr/>
        </p:nvSpPr>
        <p:spPr bwMode="auto">
          <a:xfrm>
            <a:off x="657629" y="1862139"/>
            <a:ext cx="3365024"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Decreasing Bankruptcy Cost</a:t>
            </a:r>
          </a:p>
        </p:txBody>
      </p:sp>
    </p:spTree>
    <p:extLst>
      <p:ext uri="{BB962C8B-B14F-4D97-AF65-F5344CB8AC3E}">
        <p14:creationId xmlns:p14="http://schemas.microsoft.com/office/powerpoint/2010/main" val="1808411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smtClean="0">
                <a:solidFill>
                  <a:schemeClr val="tx1">
                    <a:lumMod val="85000"/>
                    <a:lumOff val="15000"/>
                  </a:schemeClr>
                </a:solidFill>
                <a:ea typeface="+mj-ea"/>
                <a:cs typeface="+mj-cs"/>
              </a:rPr>
              <a:t>How Risk Management Create Value?</a:t>
            </a:r>
            <a:endParaRPr lang="th-TH" dirty="0">
              <a:solidFill>
                <a:schemeClr val="tx1">
                  <a:lumMod val="85000"/>
                  <a:lumOff val="15000"/>
                </a:schemeClr>
              </a:solidFill>
              <a:ea typeface="+mj-ea"/>
              <a:cs typeface="+mj-cs"/>
            </a:endParaRPr>
          </a:p>
        </p:txBody>
      </p:sp>
      <p:sp>
        <p:nvSpPr>
          <p:cNvPr id="4" name="TextBox 3"/>
          <p:cNvSpPr txBox="1"/>
          <p:nvPr/>
        </p:nvSpPr>
        <p:spPr>
          <a:xfrm>
            <a:off x="457199" y="2047875"/>
            <a:ext cx="8414982" cy="452431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dirty="0"/>
          </a:p>
          <a:p>
            <a:pPr fontAlgn="auto">
              <a:spcBef>
                <a:spcPts val="0"/>
              </a:spcBef>
              <a:spcAft>
                <a:spcPts val="0"/>
              </a:spcAft>
              <a:defRPr/>
            </a:pPr>
            <a:r>
              <a:rPr lang="en-US" dirty="0"/>
              <a:t>Assuming Pure Gold has the expected cash flow of $350 million and the interest rate is 5 %. The cost of bankruptcy is $20 m and the probability of bankruptcy is 0.077. Thus, the value of Pure Gold will be</a:t>
            </a:r>
          </a:p>
          <a:p>
            <a:pPr fontAlgn="auto">
              <a:spcBef>
                <a:spcPts val="0"/>
              </a:spcBef>
              <a:spcAft>
                <a:spcPts val="0"/>
              </a:spcAft>
              <a:defRPr/>
            </a:pPr>
            <a:endParaRPr lang="en-US" dirty="0"/>
          </a:p>
          <a:p>
            <a:pPr fontAlgn="auto">
              <a:spcBef>
                <a:spcPts val="0"/>
              </a:spcBef>
              <a:spcAft>
                <a:spcPts val="0"/>
              </a:spcAft>
              <a:defRPr/>
            </a:pPr>
            <a:r>
              <a:rPr lang="en-US" dirty="0"/>
              <a:t>	</a:t>
            </a:r>
            <a:r>
              <a:rPr lang="en-US" b="1" dirty="0" smtClean="0"/>
              <a:t>Value </a:t>
            </a:r>
            <a:r>
              <a:rPr lang="en-US" b="1" dirty="0"/>
              <a:t>of Pure Gold </a:t>
            </a:r>
            <a:r>
              <a:rPr lang="en-US" dirty="0" smtClean="0"/>
              <a:t>	= </a:t>
            </a:r>
            <a:r>
              <a:rPr lang="en-US" dirty="0"/>
              <a:t>PV($350 m,0.05) – PV($20mx0.077,0.05)</a:t>
            </a:r>
          </a:p>
          <a:p>
            <a:pPr fontAlgn="auto">
              <a:spcBef>
                <a:spcPts val="0"/>
              </a:spcBef>
              <a:spcAft>
                <a:spcPts val="0"/>
              </a:spcAft>
              <a:defRPr/>
            </a:pPr>
            <a:r>
              <a:rPr lang="en-US" dirty="0"/>
              <a:t>					</a:t>
            </a:r>
            <a:r>
              <a:rPr lang="en-US" dirty="0" smtClean="0"/>
              <a:t> 	= </a:t>
            </a:r>
            <a:r>
              <a:rPr lang="en-US" dirty="0"/>
              <a:t>$333.33 m - $1.47 m</a:t>
            </a:r>
          </a:p>
          <a:p>
            <a:pPr fontAlgn="auto">
              <a:spcBef>
                <a:spcPts val="0"/>
              </a:spcBef>
              <a:spcAft>
                <a:spcPts val="0"/>
              </a:spcAft>
              <a:defRPr/>
            </a:pPr>
            <a:r>
              <a:rPr lang="en-US" dirty="0"/>
              <a:t>                 		</a:t>
            </a:r>
            <a:r>
              <a:rPr lang="en-US" dirty="0" smtClean="0"/>
              <a:t>		= </a:t>
            </a:r>
            <a:r>
              <a:rPr lang="en-US" dirty="0"/>
              <a:t>$331.83 m</a:t>
            </a:r>
          </a:p>
          <a:p>
            <a:pPr fontAlgn="auto">
              <a:spcBef>
                <a:spcPts val="0"/>
              </a:spcBef>
              <a:spcAft>
                <a:spcPts val="0"/>
              </a:spcAft>
              <a:defRPr/>
            </a:pPr>
            <a:endParaRPr lang="en-US" dirty="0" smtClean="0"/>
          </a:p>
          <a:p>
            <a:pPr fontAlgn="auto">
              <a:spcBef>
                <a:spcPts val="0"/>
              </a:spcBef>
              <a:spcAft>
                <a:spcPts val="0"/>
              </a:spcAft>
              <a:defRPr/>
            </a:pPr>
            <a:r>
              <a:rPr lang="en-US" dirty="0" smtClean="0"/>
              <a:t>If </a:t>
            </a:r>
            <a:r>
              <a:rPr lang="en-US" dirty="0"/>
              <a:t>the gold price can be hedged and Pure gold can use the financial instrument to reduce the probability of getting bankrupt to be 0.05. The firm value of Pure Gold will be improve. </a:t>
            </a:r>
          </a:p>
          <a:p>
            <a:pPr fontAlgn="auto">
              <a:spcBef>
                <a:spcPts val="0"/>
              </a:spcBef>
              <a:spcAft>
                <a:spcPts val="0"/>
              </a:spcAft>
              <a:defRPr/>
            </a:pPr>
            <a:endParaRPr lang="en-US" dirty="0"/>
          </a:p>
          <a:p>
            <a:pPr fontAlgn="auto">
              <a:spcBef>
                <a:spcPts val="0"/>
              </a:spcBef>
              <a:spcAft>
                <a:spcPts val="0"/>
              </a:spcAft>
              <a:defRPr/>
            </a:pPr>
            <a:r>
              <a:rPr lang="en-US" dirty="0"/>
              <a:t>	</a:t>
            </a:r>
            <a:r>
              <a:rPr lang="en-US" b="1" dirty="0" smtClean="0"/>
              <a:t>Value </a:t>
            </a:r>
            <a:r>
              <a:rPr lang="en-US" b="1" dirty="0"/>
              <a:t>of Pure Gold </a:t>
            </a:r>
            <a:r>
              <a:rPr lang="en-US" dirty="0" smtClean="0"/>
              <a:t>	= </a:t>
            </a:r>
            <a:r>
              <a:rPr lang="en-US" dirty="0"/>
              <a:t>PV($350 m,0.05) – PV($20mx0.05,0.05)</a:t>
            </a:r>
          </a:p>
          <a:p>
            <a:pPr fontAlgn="auto">
              <a:spcBef>
                <a:spcPts val="0"/>
              </a:spcBef>
              <a:spcAft>
                <a:spcPts val="0"/>
              </a:spcAft>
              <a:defRPr/>
            </a:pPr>
            <a:r>
              <a:rPr lang="en-US" dirty="0"/>
              <a:t>						</a:t>
            </a:r>
            <a:r>
              <a:rPr lang="en-US" dirty="0" smtClean="0"/>
              <a:t>= </a:t>
            </a:r>
            <a:r>
              <a:rPr lang="en-US" dirty="0"/>
              <a:t>$333.33 m - $0.95 m</a:t>
            </a:r>
          </a:p>
          <a:p>
            <a:pPr fontAlgn="auto">
              <a:spcBef>
                <a:spcPts val="0"/>
              </a:spcBef>
              <a:spcAft>
                <a:spcPts val="0"/>
              </a:spcAft>
              <a:defRPr/>
            </a:pPr>
            <a:r>
              <a:rPr lang="en-US" dirty="0"/>
              <a:t>                 				</a:t>
            </a:r>
            <a:r>
              <a:rPr lang="en-US" dirty="0" smtClean="0"/>
              <a:t>= </a:t>
            </a:r>
            <a:r>
              <a:rPr lang="en-US" dirty="0"/>
              <a:t>$332.38 </a:t>
            </a:r>
            <a:r>
              <a:rPr lang="en-US" dirty="0" smtClean="0"/>
              <a:t>m</a:t>
            </a:r>
            <a:endParaRPr lang="en-US" dirty="0"/>
          </a:p>
        </p:txBody>
      </p:sp>
      <p:sp>
        <p:nvSpPr>
          <p:cNvPr id="11267" name="TextBox 4"/>
          <p:cNvSpPr txBox="1">
            <a:spLocks noChangeArrowheads="1"/>
          </p:cNvSpPr>
          <p:nvPr/>
        </p:nvSpPr>
        <p:spPr bwMode="auto">
          <a:xfrm>
            <a:off x="657630" y="1862139"/>
            <a:ext cx="2391099"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Example: Pure Gold</a:t>
            </a:r>
          </a:p>
        </p:txBody>
      </p:sp>
    </p:spTree>
    <p:extLst>
      <p:ext uri="{BB962C8B-B14F-4D97-AF65-F5344CB8AC3E}">
        <p14:creationId xmlns:p14="http://schemas.microsoft.com/office/powerpoint/2010/main" val="575624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smtClean="0">
                <a:solidFill>
                  <a:schemeClr val="tx1">
                    <a:lumMod val="85000"/>
                    <a:lumOff val="15000"/>
                  </a:schemeClr>
                </a:solidFill>
                <a:ea typeface="+mj-ea"/>
                <a:cs typeface="+mj-cs"/>
              </a:rPr>
              <a:t>How Risk Management Create Value?</a:t>
            </a:r>
            <a:endParaRPr lang="th-TH" dirty="0">
              <a:solidFill>
                <a:schemeClr val="tx1">
                  <a:lumMod val="85000"/>
                  <a:lumOff val="15000"/>
                </a:schemeClr>
              </a:solidFill>
              <a:ea typeface="+mj-ea"/>
              <a:cs typeface="+mj-cs"/>
            </a:endParaRPr>
          </a:p>
        </p:txBody>
      </p:sp>
      <p:sp>
        <p:nvSpPr>
          <p:cNvPr id="4" name="TextBox 3"/>
          <p:cNvSpPr txBox="1"/>
          <p:nvPr/>
        </p:nvSpPr>
        <p:spPr>
          <a:xfrm>
            <a:off x="457199" y="2047876"/>
            <a:ext cx="8380189" cy="37856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sz="2400" dirty="0"/>
          </a:p>
          <a:p>
            <a:pPr fontAlgn="auto">
              <a:spcBef>
                <a:spcPts val="0"/>
              </a:spcBef>
              <a:spcAft>
                <a:spcPts val="0"/>
              </a:spcAft>
              <a:defRPr/>
            </a:pPr>
            <a:r>
              <a:rPr lang="en-US" dirty="0"/>
              <a:t>In finance, the most popular method of valuation the firm is Free Cash Flow Model</a:t>
            </a:r>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r>
              <a:rPr lang="en-US" dirty="0"/>
              <a:t>From the equation above, the factors that </a:t>
            </a:r>
            <a:r>
              <a:rPr lang="en-US" dirty="0" smtClean="0"/>
              <a:t>affect </a:t>
            </a:r>
            <a:r>
              <a:rPr lang="en-US" dirty="0"/>
              <a:t>the firm value are:</a:t>
            </a:r>
          </a:p>
          <a:p>
            <a:pPr marL="285750" indent="-285750" fontAlgn="auto">
              <a:spcBef>
                <a:spcPts val="0"/>
              </a:spcBef>
              <a:spcAft>
                <a:spcPts val="0"/>
              </a:spcAft>
              <a:buFont typeface="Arial" panose="020B0604020202020204" pitchFamily="34" charset="0"/>
              <a:buChar char="•"/>
              <a:defRPr/>
            </a:pPr>
            <a:r>
              <a:rPr lang="en-US" dirty="0"/>
              <a:t>Cash Flow</a:t>
            </a:r>
          </a:p>
          <a:p>
            <a:pPr marL="285750" indent="-285750" fontAlgn="auto">
              <a:spcBef>
                <a:spcPts val="0"/>
              </a:spcBef>
              <a:spcAft>
                <a:spcPts val="0"/>
              </a:spcAft>
              <a:buFont typeface="Arial" panose="020B0604020202020204" pitchFamily="34" charset="0"/>
              <a:buChar char="•"/>
              <a:defRPr/>
            </a:pPr>
            <a:r>
              <a:rPr lang="en-US" dirty="0"/>
              <a:t>Weight Average Cost of Capital (WACC)</a:t>
            </a:r>
          </a:p>
          <a:p>
            <a:pPr marL="285750" indent="-285750" fontAlgn="auto">
              <a:spcBef>
                <a:spcPts val="0"/>
              </a:spcBef>
              <a:spcAft>
                <a:spcPts val="0"/>
              </a:spcAft>
              <a:buFont typeface="Arial" panose="020B0604020202020204" pitchFamily="34" charset="0"/>
              <a:buChar char="•"/>
              <a:defRPr/>
            </a:pPr>
            <a:r>
              <a:rPr lang="en-US" dirty="0" smtClean="0"/>
              <a:t>Long-term Growth</a:t>
            </a:r>
            <a:endParaRPr lang="en-US" dirty="0"/>
          </a:p>
        </p:txBody>
      </p:sp>
      <p:sp>
        <p:nvSpPr>
          <p:cNvPr id="12291" name="TextBox 4"/>
          <p:cNvSpPr txBox="1">
            <a:spLocks noChangeArrowheads="1"/>
          </p:cNvSpPr>
          <p:nvPr/>
        </p:nvSpPr>
        <p:spPr bwMode="auto">
          <a:xfrm>
            <a:off x="623763" y="1862139"/>
            <a:ext cx="4714076"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Optimal Weight Average Cost of Capital</a:t>
            </a:r>
          </a:p>
        </p:txBody>
      </p:sp>
      <p:pic>
        <p:nvPicPr>
          <p:cNvPr id="12292" name="Picture 6"/>
          <p:cNvPicPr>
            <a:picLocks noChangeAspect="1"/>
          </p:cNvPicPr>
          <p:nvPr/>
        </p:nvPicPr>
        <p:blipFill>
          <a:blip r:embed="rId2">
            <a:extLst>
              <a:ext uri="{28A0092B-C50C-407E-A947-70E740481C1C}">
                <a14:useLocalDpi xmlns:a14="http://schemas.microsoft.com/office/drawing/2010/main" val="0"/>
              </a:ext>
            </a:extLst>
          </a:blip>
          <a:srcRect b="48921"/>
          <a:stretch>
            <a:fillRect/>
          </a:stretch>
        </p:blipFill>
        <p:spPr bwMode="auto">
          <a:xfrm>
            <a:off x="2174554" y="3206210"/>
            <a:ext cx="3885728" cy="104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1626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9" y="2047875"/>
            <a:ext cx="8380189" cy="37856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fontAlgn="auto">
              <a:spcBef>
                <a:spcPts val="0"/>
              </a:spcBef>
              <a:spcAft>
                <a:spcPts val="0"/>
              </a:spcAft>
              <a:buFont typeface="Arial" panose="020B0604020202020204" pitchFamily="34" charset="0"/>
              <a:buChar char="•"/>
              <a:defRPr/>
            </a:pPr>
            <a:endParaRPr lang="en-US" sz="2000" dirty="0"/>
          </a:p>
          <a:p>
            <a:pPr marL="285750" indent="-285750" fontAlgn="auto">
              <a:spcBef>
                <a:spcPts val="0"/>
              </a:spcBef>
              <a:spcAft>
                <a:spcPts val="0"/>
              </a:spcAft>
              <a:buFont typeface="Arial" panose="020B0604020202020204" pitchFamily="34" charset="0"/>
              <a:buChar char="•"/>
              <a:defRPr/>
            </a:pPr>
            <a:r>
              <a:rPr lang="en-US" sz="2000" dirty="0"/>
              <a:t>For Formula of WACC:</a:t>
            </a:r>
          </a:p>
          <a:p>
            <a:pPr marL="285750" indent="-285750" fontAlgn="auto">
              <a:spcBef>
                <a:spcPts val="0"/>
              </a:spcBef>
              <a:spcAft>
                <a:spcPts val="0"/>
              </a:spcAft>
              <a:buFont typeface="Arial" panose="020B0604020202020204" pitchFamily="34" charset="0"/>
              <a:buChar char="•"/>
              <a:defRPr/>
            </a:pPr>
            <a:endParaRPr lang="en-US" sz="2000" b="1" dirty="0"/>
          </a:p>
          <a:p>
            <a:pPr fontAlgn="auto">
              <a:spcBef>
                <a:spcPts val="0"/>
              </a:spcBef>
              <a:spcAft>
                <a:spcPts val="0"/>
              </a:spcAft>
              <a:defRPr/>
            </a:pPr>
            <a:r>
              <a:rPr lang="en-US" sz="2000" b="1" dirty="0" smtClean="0"/>
              <a:t>		WACC </a:t>
            </a:r>
            <a:r>
              <a:rPr lang="en-US" sz="2000" b="1" dirty="0"/>
              <a:t>= Weight of Debt x Cost of Debt x (1-Tax) </a:t>
            </a:r>
            <a:endParaRPr lang="en-US" sz="2000" b="1" dirty="0" smtClean="0"/>
          </a:p>
          <a:p>
            <a:pPr fontAlgn="auto">
              <a:spcBef>
                <a:spcPts val="0"/>
              </a:spcBef>
              <a:spcAft>
                <a:spcPts val="0"/>
              </a:spcAft>
              <a:defRPr/>
            </a:pPr>
            <a:r>
              <a:rPr lang="en-US" sz="2000" b="1" dirty="0"/>
              <a:t>	</a:t>
            </a:r>
            <a:r>
              <a:rPr lang="en-US" sz="2000" b="1" dirty="0" smtClean="0"/>
              <a:t>				+ </a:t>
            </a:r>
            <a:r>
              <a:rPr lang="en-US" sz="2000" b="1" dirty="0"/>
              <a:t>Weight of Equity x Cost of Equity</a:t>
            </a:r>
          </a:p>
          <a:p>
            <a:pPr marL="285750" indent="-285750" fontAlgn="auto">
              <a:spcBef>
                <a:spcPts val="0"/>
              </a:spcBef>
              <a:spcAft>
                <a:spcPts val="0"/>
              </a:spcAft>
              <a:buFont typeface="Arial" panose="020B0604020202020204" pitchFamily="34" charset="0"/>
              <a:buChar char="•"/>
              <a:defRPr/>
            </a:pPr>
            <a:endParaRPr lang="en-US" sz="2000" dirty="0"/>
          </a:p>
          <a:p>
            <a:pPr fontAlgn="auto">
              <a:spcBef>
                <a:spcPts val="0"/>
              </a:spcBef>
              <a:spcAft>
                <a:spcPts val="0"/>
              </a:spcAft>
              <a:defRPr/>
            </a:pPr>
            <a:endParaRPr lang="en-US" sz="2000" dirty="0"/>
          </a:p>
          <a:p>
            <a:pPr marL="285750" indent="-285750" fontAlgn="auto">
              <a:spcBef>
                <a:spcPts val="0"/>
              </a:spcBef>
              <a:spcAft>
                <a:spcPts val="0"/>
              </a:spcAft>
              <a:buFont typeface="Arial" panose="020B0604020202020204" pitchFamily="34" charset="0"/>
              <a:buChar char="•"/>
              <a:defRPr/>
            </a:pPr>
            <a:r>
              <a:rPr lang="en-US" sz="2000" dirty="0"/>
              <a:t>Cost of debt will depend on the credit risk premium of the firm.</a:t>
            </a:r>
          </a:p>
          <a:p>
            <a:pPr marL="285750" indent="-285750" fontAlgn="auto">
              <a:spcBef>
                <a:spcPts val="0"/>
              </a:spcBef>
              <a:spcAft>
                <a:spcPts val="0"/>
              </a:spcAft>
              <a:buFont typeface="Arial" panose="020B0604020202020204" pitchFamily="34" charset="0"/>
              <a:buChar char="•"/>
              <a:defRPr/>
            </a:pPr>
            <a:r>
              <a:rPr lang="en-US" sz="2000" dirty="0"/>
              <a:t>Cost of equity will depend on the market expectation of the firm or the risk of the firm comparing to the market (</a:t>
            </a:r>
            <a:r>
              <a:rPr lang="el-GR" sz="2000" dirty="0"/>
              <a:t>β</a:t>
            </a:r>
            <a:r>
              <a:rPr lang="en-US" sz="2000" dirty="0"/>
              <a:t> Beta)</a:t>
            </a:r>
          </a:p>
          <a:p>
            <a:pPr marL="285750" indent="-285750" fontAlgn="auto">
              <a:spcBef>
                <a:spcPts val="0"/>
              </a:spcBef>
              <a:spcAft>
                <a:spcPts val="0"/>
              </a:spcAft>
              <a:buFont typeface="Arial" panose="020B0604020202020204" pitchFamily="34" charset="0"/>
              <a:buChar char="•"/>
              <a:defRPr/>
            </a:pPr>
            <a:r>
              <a:rPr lang="en-US" sz="2000" dirty="0"/>
              <a:t>Thus, the lower </a:t>
            </a:r>
            <a:r>
              <a:rPr lang="en-US" sz="2000" dirty="0" smtClean="0"/>
              <a:t>WACC, the higher </a:t>
            </a:r>
            <a:r>
              <a:rPr lang="en-US" sz="2000" dirty="0"/>
              <a:t>the firm value.</a:t>
            </a:r>
          </a:p>
          <a:p>
            <a:pPr fontAlgn="auto">
              <a:spcBef>
                <a:spcPts val="0"/>
              </a:spcBef>
              <a:spcAft>
                <a:spcPts val="0"/>
              </a:spcAft>
              <a:defRPr/>
            </a:pPr>
            <a:r>
              <a:rPr lang="en-US" sz="2000" dirty="0"/>
              <a:t>			</a:t>
            </a:r>
          </a:p>
        </p:txBody>
      </p:sp>
      <p:sp>
        <p:nvSpPr>
          <p:cNvPr id="13315" name="TextBox 4"/>
          <p:cNvSpPr txBox="1">
            <a:spLocks noChangeArrowheads="1"/>
          </p:cNvSpPr>
          <p:nvPr/>
        </p:nvSpPr>
        <p:spPr bwMode="auto">
          <a:xfrm>
            <a:off x="581613" y="1862139"/>
            <a:ext cx="4729860"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a:solidFill>
                  <a:schemeClr val="bg1"/>
                </a:solidFill>
                <a:latin typeface="+mn-lt"/>
              </a:rPr>
              <a:t>Optimal Weight Average Cost of Capital</a:t>
            </a:r>
          </a:p>
        </p:txBody>
      </p:sp>
      <p:sp>
        <p:nvSpPr>
          <p:cNvPr id="5" name="Title 1"/>
          <p:cNvSpPr txBox="1">
            <a:spLocks/>
          </p:cNvSpPr>
          <p:nvPr/>
        </p:nvSpPr>
        <p:spPr>
          <a:xfrm>
            <a:off x="457199" y="342900"/>
            <a:ext cx="6508377" cy="1143000"/>
          </a:xfrm>
          <a:prstGeom prst="rect">
            <a:avLst/>
          </a:prstGeom>
        </p:spPr>
        <p:txBody>
          <a:bodyPr vert="horz" lIns="91440" tIns="45720" rIns="91440" bIns="45720" rtlCol="0" anchor="b" anchorCtr="0">
            <a:normAutofit fontScale="97500" lnSpcReduction="10000"/>
          </a:bodyPr>
          <a:lstStyle>
            <a:lvl1pPr algn="l" defTabSz="914400" rtl="0" eaLnBrk="1" latinLnBrk="0" hangingPunct="1">
              <a:spcBef>
                <a:spcPct val="0"/>
              </a:spcBef>
              <a:buNone/>
              <a:defRPr sz="3600" kern="1200">
                <a:solidFill>
                  <a:schemeClr val="accent1"/>
                </a:solidFill>
                <a:latin typeface="+mj-lt"/>
                <a:ea typeface="+mj-ea"/>
                <a:cs typeface="+mj-cs"/>
              </a:defRPr>
            </a:lvl1pPr>
          </a:lstStyle>
          <a:p>
            <a:pPr>
              <a:defRPr/>
            </a:pPr>
            <a:r>
              <a:rPr lang="en-US" smtClean="0">
                <a:solidFill>
                  <a:schemeClr val="tx1">
                    <a:lumMod val="85000"/>
                    <a:lumOff val="15000"/>
                  </a:schemeClr>
                </a:solidFill>
              </a:rPr>
              <a:t>How Risk Management Create Value?</a:t>
            </a:r>
            <a:endParaRPr lang="th-TH" dirty="0">
              <a:solidFill>
                <a:schemeClr val="tx1">
                  <a:lumMod val="85000"/>
                  <a:lumOff val="15000"/>
                </a:schemeClr>
              </a:solidFill>
            </a:endParaRPr>
          </a:p>
        </p:txBody>
      </p:sp>
    </p:spTree>
    <p:extLst>
      <p:ext uri="{BB962C8B-B14F-4D97-AF65-F5344CB8AC3E}">
        <p14:creationId xmlns:p14="http://schemas.microsoft.com/office/powerpoint/2010/main" val="2513691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smtClean="0">
                <a:solidFill>
                  <a:schemeClr val="tx1">
                    <a:lumMod val="85000"/>
                    <a:lumOff val="15000"/>
                  </a:schemeClr>
                </a:solidFill>
                <a:ea typeface="+mj-ea"/>
                <a:cs typeface="+mj-cs"/>
              </a:rPr>
              <a:t>How Risk Management Create Value?</a:t>
            </a:r>
            <a:endParaRPr lang="th-TH" dirty="0">
              <a:solidFill>
                <a:schemeClr val="tx1">
                  <a:lumMod val="85000"/>
                  <a:lumOff val="15000"/>
                </a:schemeClr>
              </a:solidFill>
              <a:ea typeface="+mj-ea"/>
              <a:cs typeface="+mj-cs"/>
            </a:endParaRPr>
          </a:p>
        </p:txBody>
      </p:sp>
      <p:sp>
        <p:nvSpPr>
          <p:cNvPr id="4" name="TextBox 3"/>
          <p:cNvSpPr txBox="1"/>
          <p:nvPr/>
        </p:nvSpPr>
        <p:spPr>
          <a:xfrm>
            <a:off x="457199" y="2047876"/>
            <a:ext cx="8380189" cy="470898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a:t>Debt overhang</a:t>
            </a:r>
          </a:p>
          <a:p>
            <a:pPr marL="800100" lvl="1" indent="-342900" fontAlgn="auto">
              <a:spcBef>
                <a:spcPts val="0"/>
              </a:spcBef>
              <a:spcAft>
                <a:spcPts val="0"/>
              </a:spcAft>
              <a:buFont typeface="Arial" panose="020B0604020202020204" pitchFamily="34" charset="0"/>
              <a:buChar char="•"/>
              <a:defRPr/>
            </a:pPr>
            <a:r>
              <a:rPr lang="en-US" sz="2000" dirty="0" smtClean="0"/>
              <a:t>Firms </a:t>
            </a:r>
            <a:r>
              <a:rPr lang="en-US" sz="2000" dirty="0"/>
              <a:t>might </a:t>
            </a:r>
            <a:r>
              <a:rPr lang="en-US" sz="2000" dirty="0" smtClean="0"/>
              <a:t>hold </a:t>
            </a:r>
            <a:r>
              <a:rPr lang="en-US" sz="2000" dirty="0"/>
              <a:t>high amount of </a:t>
            </a:r>
            <a:r>
              <a:rPr lang="en-US" sz="2000" dirty="0" smtClean="0"/>
              <a:t>debt, </a:t>
            </a:r>
            <a:r>
              <a:rPr lang="en-US" sz="2000" dirty="0"/>
              <a:t>which forces </a:t>
            </a:r>
            <a:r>
              <a:rPr lang="en-US" sz="2000" dirty="0" smtClean="0"/>
              <a:t>them to  face with </a:t>
            </a:r>
            <a:r>
              <a:rPr lang="en-US" sz="2000" dirty="0"/>
              <a:t>the difficulty of raising fund.</a:t>
            </a:r>
          </a:p>
          <a:p>
            <a:pPr marL="800100" lvl="1" indent="-342900" fontAlgn="auto">
              <a:spcBef>
                <a:spcPts val="0"/>
              </a:spcBef>
              <a:spcAft>
                <a:spcPts val="0"/>
              </a:spcAft>
              <a:buFont typeface="Arial" panose="020B0604020202020204" pitchFamily="34" charset="0"/>
              <a:buChar char="•"/>
              <a:defRPr/>
            </a:pPr>
            <a:r>
              <a:rPr lang="en-US" sz="2000" dirty="0"/>
              <a:t>The debt overhang will prevent the equity holders to invest in the profitable project.</a:t>
            </a:r>
          </a:p>
          <a:p>
            <a:pPr marL="800100" lvl="1" indent="-342900" fontAlgn="auto">
              <a:spcBef>
                <a:spcPts val="0"/>
              </a:spcBef>
              <a:spcAft>
                <a:spcPts val="0"/>
              </a:spcAft>
              <a:buFont typeface="Arial" panose="020B0604020202020204" pitchFamily="34" charset="0"/>
              <a:buChar char="•"/>
              <a:defRPr/>
            </a:pPr>
            <a:r>
              <a:rPr lang="en-US" sz="2000" dirty="0"/>
              <a:t>Risk management can help firms to avoid debt overhang and estimates the risk from the investment.</a:t>
            </a:r>
          </a:p>
          <a:p>
            <a:pPr marL="342900" indent="-342900" fontAlgn="auto">
              <a:spcBef>
                <a:spcPts val="0"/>
              </a:spcBef>
              <a:spcAft>
                <a:spcPts val="0"/>
              </a:spcAft>
              <a:buFont typeface="Arial" panose="020B0604020202020204" pitchFamily="34" charset="0"/>
              <a:buChar char="•"/>
              <a:defRPr/>
            </a:pPr>
            <a:r>
              <a:rPr lang="en-US" sz="2000" b="1" dirty="0"/>
              <a:t>Information </a:t>
            </a:r>
            <a:r>
              <a:rPr lang="en-US" sz="2000" b="1" dirty="0" smtClean="0"/>
              <a:t>asymmetries </a:t>
            </a:r>
            <a:r>
              <a:rPr lang="en-US" sz="2000" b="1" dirty="0"/>
              <a:t>and agency costs of managerial discretion</a:t>
            </a:r>
          </a:p>
          <a:p>
            <a:pPr marL="800100" lvl="1" indent="-342900" fontAlgn="auto">
              <a:spcBef>
                <a:spcPts val="0"/>
              </a:spcBef>
              <a:spcAft>
                <a:spcPts val="0"/>
              </a:spcAft>
              <a:buFont typeface="Arial" panose="020B0604020202020204" pitchFamily="34" charset="0"/>
              <a:buChar char="•"/>
              <a:defRPr/>
            </a:pPr>
            <a:r>
              <a:rPr lang="en-US" sz="2000" dirty="0"/>
              <a:t>Agency cost is the costs that associated when management opportunity </a:t>
            </a:r>
            <a:r>
              <a:rPr lang="en-US" sz="2000" dirty="0" smtClean="0"/>
              <a:t>to invest in </a:t>
            </a:r>
            <a:r>
              <a:rPr lang="en-US" sz="2000" dirty="0"/>
              <a:t>unprofitable projects.</a:t>
            </a:r>
          </a:p>
          <a:p>
            <a:pPr marL="800100" lvl="1" indent="-342900" fontAlgn="auto">
              <a:spcBef>
                <a:spcPts val="0"/>
              </a:spcBef>
              <a:spcAft>
                <a:spcPts val="0"/>
              </a:spcAft>
              <a:buFont typeface="Arial" panose="020B0604020202020204" pitchFamily="34" charset="0"/>
              <a:buChar char="•"/>
              <a:defRPr/>
            </a:pPr>
            <a:r>
              <a:rPr lang="en-US" sz="2000" dirty="0"/>
              <a:t>Risk management can </a:t>
            </a:r>
            <a:r>
              <a:rPr lang="en-US" sz="2000" dirty="0" smtClean="0"/>
              <a:t>gain confidence from </a:t>
            </a:r>
            <a:r>
              <a:rPr lang="en-US" sz="2000" dirty="0"/>
              <a:t>outside investors by lower agency cost. 			</a:t>
            </a:r>
          </a:p>
          <a:p>
            <a:pPr fontAlgn="auto">
              <a:spcBef>
                <a:spcPts val="0"/>
              </a:spcBef>
              <a:spcAft>
                <a:spcPts val="0"/>
              </a:spcAft>
              <a:defRPr/>
            </a:pPr>
            <a:endParaRPr lang="en-US" sz="2000" dirty="0"/>
          </a:p>
        </p:txBody>
      </p:sp>
      <p:sp>
        <p:nvSpPr>
          <p:cNvPr id="14339" name="TextBox 4"/>
          <p:cNvSpPr txBox="1">
            <a:spLocks noChangeArrowheads="1"/>
          </p:cNvSpPr>
          <p:nvPr/>
        </p:nvSpPr>
        <p:spPr bwMode="auto">
          <a:xfrm>
            <a:off x="640696" y="1862139"/>
            <a:ext cx="5981125"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a:solidFill>
                  <a:schemeClr val="bg1"/>
                </a:solidFill>
                <a:latin typeface="+mn-lt"/>
              </a:rPr>
              <a:t>Risk </a:t>
            </a:r>
            <a:r>
              <a:rPr lang="en-US" dirty="0" smtClean="0">
                <a:solidFill>
                  <a:schemeClr val="bg1"/>
                </a:solidFill>
                <a:latin typeface="+mn-lt"/>
              </a:rPr>
              <a:t>Management</a:t>
            </a:r>
            <a:r>
              <a:rPr lang="en-US" dirty="0">
                <a:solidFill>
                  <a:schemeClr val="bg1"/>
                </a:solidFill>
                <a:latin typeface="+mn-lt"/>
              </a:rPr>
              <a:t>, Financial </a:t>
            </a:r>
            <a:r>
              <a:rPr lang="en-US" dirty="0" smtClean="0">
                <a:solidFill>
                  <a:schemeClr val="bg1"/>
                </a:solidFill>
                <a:latin typeface="+mn-lt"/>
              </a:rPr>
              <a:t>Distress </a:t>
            </a:r>
            <a:r>
              <a:rPr lang="en-US" dirty="0">
                <a:solidFill>
                  <a:schemeClr val="bg1"/>
                </a:solidFill>
                <a:latin typeface="+mn-lt"/>
              </a:rPr>
              <a:t>and Investment</a:t>
            </a:r>
          </a:p>
        </p:txBody>
      </p:sp>
    </p:spTree>
    <p:extLst>
      <p:ext uri="{BB962C8B-B14F-4D97-AF65-F5344CB8AC3E}">
        <p14:creationId xmlns:p14="http://schemas.microsoft.com/office/powerpoint/2010/main" val="2048785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rtlCol="0">
            <a:normAutofit fontScale="90000"/>
          </a:bodyPr>
          <a:lstStyle/>
          <a:p>
            <a:pPr fontAlgn="auto">
              <a:spcAft>
                <a:spcPts val="0"/>
              </a:spcAft>
              <a:defRPr/>
            </a:pPr>
            <a:r>
              <a:rPr lang="en-US" dirty="0">
                <a:solidFill>
                  <a:schemeClr val="tx1">
                    <a:lumMod val="85000"/>
                    <a:lumOff val="15000"/>
                  </a:schemeClr>
                </a:solidFill>
              </a:rPr>
              <a:t>COSO Risk Management Framework</a:t>
            </a:r>
          </a:p>
        </p:txBody>
      </p:sp>
      <p:sp>
        <p:nvSpPr>
          <p:cNvPr id="4" name="TextBox 3"/>
          <p:cNvSpPr txBox="1"/>
          <p:nvPr/>
        </p:nvSpPr>
        <p:spPr>
          <a:xfrm>
            <a:off x="457199" y="2047876"/>
            <a:ext cx="8380189" cy="470898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fontAlgn="auto">
              <a:spcBef>
                <a:spcPts val="0"/>
              </a:spcBef>
              <a:spcAft>
                <a:spcPts val="0"/>
              </a:spcAft>
              <a:buFont typeface="Arial" panose="020B0604020202020204" pitchFamily="34" charset="0"/>
              <a:buChar char="•"/>
              <a:defRPr/>
            </a:pPr>
            <a:endParaRPr lang="en-US" sz="2000" b="1" dirty="0"/>
          </a:p>
          <a:p>
            <a:pPr marL="342900" indent="-342900" fontAlgn="auto">
              <a:spcBef>
                <a:spcPts val="0"/>
              </a:spcBef>
              <a:spcAft>
                <a:spcPts val="0"/>
              </a:spcAft>
              <a:buFont typeface="Arial" panose="020B0604020202020204" pitchFamily="34" charset="0"/>
              <a:buChar char="•"/>
              <a:defRPr/>
            </a:pPr>
            <a:r>
              <a:rPr lang="en-US" sz="2000" b="1" dirty="0" smtClean="0"/>
              <a:t>COSO stands for Committee of Sponsoring Organization</a:t>
            </a:r>
            <a:endParaRPr lang="en-US" sz="2000" dirty="0"/>
          </a:p>
          <a:p>
            <a:pPr marL="800100" lvl="1" indent="-342900">
              <a:buFont typeface="Arial" panose="020B0604020202020204" pitchFamily="34" charset="0"/>
              <a:buChar char="•"/>
              <a:defRPr/>
            </a:pPr>
            <a:r>
              <a:rPr lang="en-US" sz="2000" dirty="0" smtClean="0"/>
              <a:t>COSO is initiated by five private sector organizations in the vary areas such as finance, auditing, and accounting.</a:t>
            </a:r>
          </a:p>
          <a:p>
            <a:pPr lvl="1">
              <a:defRPr/>
            </a:pPr>
            <a:endParaRPr lang="en-US" sz="2000" dirty="0" smtClean="0"/>
          </a:p>
          <a:p>
            <a:pPr marL="800100" lvl="1" indent="-342900">
              <a:buFont typeface="Arial" panose="020B0604020202020204" pitchFamily="34" charset="0"/>
              <a:buChar char="•"/>
              <a:defRPr/>
            </a:pPr>
            <a:r>
              <a:rPr lang="en-US" sz="2000" dirty="0" smtClean="0"/>
              <a:t>The main private sectors are AAA, AICPA, FEI, IMA and IIA.</a:t>
            </a:r>
          </a:p>
          <a:p>
            <a:pPr lvl="1">
              <a:defRPr/>
            </a:pPr>
            <a:endParaRPr lang="en-US" sz="2000" dirty="0" smtClean="0"/>
          </a:p>
          <a:p>
            <a:pPr marL="800100" lvl="1" indent="-342900">
              <a:buFont typeface="Arial" panose="020B0604020202020204" pitchFamily="34" charset="0"/>
              <a:buChar char="•"/>
              <a:defRPr/>
            </a:pPr>
            <a:r>
              <a:rPr lang="en-US" sz="2000" dirty="0" smtClean="0"/>
              <a:t>Its objective is to create and provide the effective internal control and enterprise risk management framework in order to enhance the performance and governance of the firms.</a:t>
            </a:r>
          </a:p>
          <a:p>
            <a:pPr marL="800100" lvl="1" indent="-342900">
              <a:buFont typeface="Arial" panose="020B0604020202020204" pitchFamily="34" charset="0"/>
              <a:buChar char="•"/>
              <a:defRPr/>
            </a:pPr>
            <a:endParaRPr lang="en-US" sz="2000" dirty="0" smtClean="0"/>
          </a:p>
          <a:p>
            <a:pPr marL="800100" lvl="1" indent="-342900">
              <a:buFont typeface="Arial" panose="020B0604020202020204" pitchFamily="34" charset="0"/>
              <a:buChar char="•"/>
              <a:defRPr/>
            </a:pPr>
            <a:r>
              <a:rPr lang="en-US" sz="2000" dirty="0" smtClean="0"/>
              <a:t>The well known framework presented by COSO are </a:t>
            </a:r>
          </a:p>
          <a:p>
            <a:pPr marL="1257300" lvl="2" indent="-342900">
              <a:buFont typeface="Arial" panose="020B0604020202020204" pitchFamily="34" charset="0"/>
              <a:buChar char="•"/>
              <a:defRPr/>
            </a:pPr>
            <a:r>
              <a:rPr lang="en-US" sz="2000" dirty="0" smtClean="0"/>
              <a:t>Internal Control Framework</a:t>
            </a:r>
          </a:p>
          <a:p>
            <a:pPr marL="1257300" lvl="2" indent="-342900">
              <a:buFont typeface="Arial" panose="020B0604020202020204" pitchFamily="34" charset="0"/>
              <a:buChar char="•"/>
              <a:defRPr/>
            </a:pPr>
            <a:r>
              <a:rPr lang="en-US" sz="2000" dirty="0" smtClean="0"/>
              <a:t>Enterprise Risk Management Framework</a:t>
            </a:r>
          </a:p>
          <a:p>
            <a:pPr marL="800100" lvl="1" indent="-342900">
              <a:buFont typeface="Arial" panose="020B0604020202020204" pitchFamily="34" charset="0"/>
              <a:buChar char="•"/>
              <a:defRPr/>
            </a:pPr>
            <a:endParaRPr lang="en-US" sz="2000" dirty="0"/>
          </a:p>
        </p:txBody>
      </p:sp>
      <p:sp>
        <p:nvSpPr>
          <p:cNvPr id="14339" name="TextBox 4"/>
          <p:cNvSpPr txBox="1">
            <a:spLocks noChangeArrowheads="1"/>
          </p:cNvSpPr>
          <p:nvPr/>
        </p:nvSpPr>
        <p:spPr bwMode="auto">
          <a:xfrm>
            <a:off x="640696" y="1862139"/>
            <a:ext cx="1887055" cy="3693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dirty="0" smtClean="0">
                <a:solidFill>
                  <a:schemeClr val="bg1"/>
                </a:solidFill>
                <a:latin typeface="+mn-lt"/>
              </a:rPr>
              <a:t>What is COSO?</a:t>
            </a:r>
            <a:endParaRPr lang="en-US" dirty="0">
              <a:solidFill>
                <a:schemeClr val="bg1"/>
              </a:solidFill>
              <a:latin typeface="+mn-lt"/>
            </a:endParaRPr>
          </a:p>
        </p:txBody>
      </p:sp>
    </p:spTree>
    <p:extLst>
      <p:ext uri="{BB962C8B-B14F-4D97-AF65-F5344CB8AC3E}">
        <p14:creationId xmlns:p14="http://schemas.microsoft.com/office/powerpoint/2010/main" val="200881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Plaza.thmx</Template>
  <TotalTime>178</TotalTime>
  <Words>1338</Words>
  <Application>Microsoft Office PowerPoint</Application>
  <PresentationFormat>On-screen Show (4:3)</PresentationFormat>
  <Paragraphs>272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Plaza</vt:lpstr>
      <vt:lpstr>FIN4811 Risk Management</vt:lpstr>
      <vt:lpstr>Agenda </vt:lpstr>
      <vt:lpstr>What is risk management?</vt:lpstr>
      <vt:lpstr>How Risk Management Create Value?</vt:lpstr>
      <vt:lpstr>How Risk Management Create Value?</vt:lpstr>
      <vt:lpstr>How Risk Management Create Value?</vt:lpstr>
      <vt:lpstr>PowerPoint Presentation</vt:lpstr>
      <vt:lpstr>How Risk Management Create Value?</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COSO Risk Management Framework</vt:lpstr>
      <vt:lpstr>References</vt:lpstr>
      <vt:lpstr>Term Project</vt:lpstr>
      <vt:lpstr>Term Project</vt:lpstr>
    </vt:vector>
  </TitlesOfParts>
  <Company>Assumption University of Thailand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FIN4811 Risk Management</dc:title>
  <dc:creator>Sirikarn Jeanchutima</dc:creator>
  <cp:lastModifiedBy>ณัฐนันท์ บวรสันติสุทธิ์</cp:lastModifiedBy>
  <cp:revision>29</cp:revision>
  <dcterms:created xsi:type="dcterms:W3CDTF">2015-08-12T13:34:01Z</dcterms:created>
  <dcterms:modified xsi:type="dcterms:W3CDTF">2017-03-02T06:45:53Z</dcterms:modified>
</cp:coreProperties>
</file>