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0"/>
  </p:notesMasterIdLst>
  <p:handoutMasterIdLst>
    <p:handoutMasterId r:id="rId41"/>
  </p:handoutMasterIdLst>
  <p:sldIdLst>
    <p:sldId id="370" r:id="rId2"/>
    <p:sldId id="371" r:id="rId3"/>
    <p:sldId id="307" r:id="rId4"/>
    <p:sldId id="385" r:id="rId5"/>
    <p:sldId id="414" r:id="rId6"/>
    <p:sldId id="415" r:id="rId7"/>
    <p:sldId id="388" r:id="rId8"/>
    <p:sldId id="412" r:id="rId9"/>
    <p:sldId id="413" r:id="rId10"/>
    <p:sldId id="416" r:id="rId11"/>
    <p:sldId id="389" r:id="rId12"/>
    <p:sldId id="390" r:id="rId13"/>
    <p:sldId id="417" r:id="rId14"/>
    <p:sldId id="391" r:id="rId15"/>
    <p:sldId id="393" r:id="rId16"/>
    <p:sldId id="418" r:id="rId17"/>
    <p:sldId id="419" r:id="rId18"/>
    <p:sldId id="420" r:id="rId19"/>
    <p:sldId id="421" r:id="rId20"/>
    <p:sldId id="422" r:id="rId21"/>
    <p:sldId id="423" r:id="rId22"/>
    <p:sldId id="424" r:id="rId23"/>
    <p:sldId id="425" r:id="rId24"/>
    <p:sldId id="396" r:id="rId25"/>
    <p:sldId id="426" r:id="rId26"/>
    <p:sldId id="427" r:id="rId27"/>
    <p:sldId id="428" r:id="rId28"/>
    <p:sldId id="429" r:id="rId29"/>
    <p:sldId id="430" r:id="rId30"/>
    <p:sldId id="433" r:id="rId31"/>
    <p:sldId id="434" r:id="rId32"/>
    <p:sldId id="435" r:id="rId33"/>
    <p:sldId id="438" r:id="rId34"/>
    <p:sldId id="440" r:id="rId35"/>
    <p:sldId id="441" r:id="rId36"/>
    <p:sldId id="439" r:id="rId37"/>
    <p:sldId id="436" r:id="rId38"/>
    <p:sldId id="437"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9DBC91-5E12-D041-9AF4-8DEF4187FEDE}" type="datetimeFigureOut">
              <a:rPr lang="en-US" smtClean="0"/>
              <a:pPr/>
              <a:t>8/11/2017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555A23-8C65-B14E-A73A-AC6887073BE8}" type="slidenum">
              <a:rPr lang="en-US" smtClean="0"/>
              <a:pPr/>
              <a:t>‹#›</a:t>
            </a:fld>
            <a:endParaRPr lang="en-US"/>
          </a:p>
        </p:txBody>
      </p:sp>
    </p:spTree>
    <p:extLst>
      <p:ext uri="{BB962C8B-B14F-4D97-AF65-F5344CB8AC3E}">
        <p14:creationId xmlns:p14="http://schemas.microsoft.com/office/powerpoint/2010/main" val="11463719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01C12-8E02-824F-A2A6-51F57AEDC3AB}" type="datetimeFigureOut">
              <a:rPr lang="en-US" smtClean="0"/>
              <a:pPr/>
              <a:t>8/11/2017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872F7C-35CE-604B-BA53-CF1192051D16}" type="slidenum">
              <a:rPr lang="en-US" smtClean="0"/>
              <a:pPr/>
              <a:t>‹#›</a:t>
            </a:fld>
            <a:endParaRPr lang="en-US"/>
          </a:p>
        </p:txBody>
      </p:sp>
    </p:spTree>
    <p:extLst>
      <p:ext uri="{BB962C8B-B14F-4D97-AF65-F5344CB8AC3E}">
        <p14:creationId xmlns:p14="http://schemas.microsoft.com/office/powerpoint/2010/main" val="282947264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9FF23581-6065-EE4F-A5AD-A787D540182E}" type="datetime1">
              <a:rPr lang="en-US" smtClean="0"/>
              <a:t>8/11/2017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EEDB00C-1813-DC47-B766-647C43962121}"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FF864319-52B9-CD43-A171-F753B856A9D2}"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4D9C054-AA08-A946-9493-47156E69B89C}" type="datetime1">
              <a:rPr lang="en-US" smtClean="0"/>
              <a:t>8/11/2017</a:t>
            </a:fld>
            <a:endParaRPr lang="en-US"/>
          </a:p>
        </p:txBody>
      </p:sp>
      <p:sp>
        <p:nvSpPr>
          <p:cNvPr id="4" name="Footer Placeholder 3"/>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5" name="Slide Number Placeholder 4"/>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4DFC3927-E7AF-5042-B137-54B018261A2E}" type="datetime1">
              <a:rPr lang="en-US" smtClean="0"/>
              <a:t>8/11/2017</a:t>
            </a:fld>
            <a:endParaRPr lang="en-US"/>
          </a:p>
        </p:txBody>
      </p:sp>
      <p:sp>
        <p:nvSpPr>
          <p:cNvPr id="3" name="Footer Placeholder 2"/>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4" name="Slide Number Placeholder 3"/>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C4E956-52A5-B340-BC96-CE70DCF76119}"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85695577-FE5F-B547-A2B8-624E1520565C}" type="datetime1">
              <a:rPr lang="en-US" smtClean="0"/>
              <a:t>8/11/2017</a:t>
            </a:fld>
            <a:endParaRPr lang="en-US"/>
          </a:p>
        </p:txBody>
      </p:sp>
      <p:sp>
        <p:nvSpPr>
          <p:cNvPr id="6" name="Footer Placeholder 5"/>
          <p:cNvSpPr>
            <a:spLocks noGrp="1"/>
          </p:cNvSpPr>
          <p:nvPr>
            <p:ph type="ftr" sz="quarter" idx="11"/>
          </p:nvPr>
        </p:nvSpPr>
        <p:spPr>
          <a:xfrm>
            <a:off x="174812" y="6356350"/>
            <a:ext cx="3863788"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DAD65-D339-2A46-A922-027C7DB69879}"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EE134C-BB0B-7645-8B04-78348BE735D8}"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DF4CD32-C2C5-C442-942C-AFBC9558B73D}" type="datetime1">
              <a:rPr lang="en-US" smtClean="0"/>
              <a:t>8/11/2017</a:t>
            </a:fld>
            <a:endParaRPr lang="en-US"/>
          </a:p>
        </p:txBody>
      </p:sp>
      <p:sp>
        <p:nvSpPr>
          <p:cNvPr id="5" name="Footer Placeholder 4"/>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089BD77-9919-3F44-A7D9-68586C309F0D}" type="datetime1">
              <a:rPr lang="en-US" smtClean="0"/>
              <a:t>8/11/2017</a:t>
            </a:fld>
            <a:endParaRPr lang="en-US"/>
          </a:p>
        </p:txBody>
      </p:sp>
      <p:sp>
        <p:nvSpPr>
          <p:cNvPr id="5" name="Footer Placeholder 4"/>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943618C7-4764-704A-ADAF-94B5A6A7F274}" type="datetime1">
              <a:rPr lang="en-US" smtClean="0"/>
              <a:t>8/11/2017</a:t>
            </a:fld>
            <a:endParaRPr lang="en-US"/>
          </a:p>
        </p:txBody>
      </p:sp>
      <p:sp>
        <p:nvSpPr>
          <p:cNvPr id="5" name="Footer Placeholder 4"/>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615C9E3F-88ED-D447-A619-30AA96355296}" type="datetime1">
              <a:rPr lang="en-US" smtClean="0"/>
              <a:t>8/11/2017</a:t>
            </a:fld>
            <a:endParaRPr lang="en-US"/>
          </a:p>
        </p:txBody>
      </p:sp>
      <p:sp>
        <p:nvSpPr>
          <p:cNvPr id="5" name="Footer Placeholder 4"/>
          <p:cNvSpPr>
            <a:spLocks noGrp="1"/>
          </p:cNvSpPr>
          <p:nvPr>
            <p:ph type="ftr" sz="quarter" idx="11"/>
          </p:nvPr>
        </p:nvSpPr>
        <p:spPr>
          <a:xfrm>
            <a:off x="3213847" y="6356350"/>
            <a:ext cx="4734112"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CE087974-F827-A348-903F-6096B486A2E8}" type="datetime1">
              <a:rPr lang="en-US" smtClean="0"/>
              <a:t>8/11/2017</a:t>
            </a:fld>
            <a:endParaRPr lang="en-US"/>
          </a:p>
        </p:txBody>
      </p:sp>
      <p:sp>
        <p:nvSpPr>
          <p:cNvPr id="5" name="Footer Placeholder 4"/>
          <p:cNvSpPr>
            <a:spLocks noGrp="1"/>
          </p:cNvSpPr>
          <p:nvPr>
            <p:ph type="ftr" sz="quarter" idx="11"/>
          </p:nvPr>
        </p:nvSpPr>
        <p:spPr>
          <a:xfrm>
            <a:off x="2178423" y="6356350"/>
            <a:ext cx="4926852"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331694" y="361016"/>
            <a:ext cx="506506" cy="365125"/>
          </a:xfrm>
        </p:spPr>
        <p:txBody>
          <a:body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50AEA23B-1D11-684F-A114-F97745127814}" type="datetime1">
              <a:rPr lang="en-US" smtClean="0"/>
              <a:t>8/11/2017</a:t>
            </a:fld>
            <a:endParaRPr lang="en-US"/>
          </a:p>
        </p:txBody>
      </p:sp>
      <p:sp>
        <p:nvSpPr>
          <p:cNvPr id="5" name="Footer Placeholder 4"/>
          <p:cNvSpPr>
            <a:spLocks noGrp="1"/>
          </p:cNvSpPr>
          <p:nvPr>
            <p:ph type="ftr" sz="quarter" idx="11"/>
          </p:nvPr>
        </p:nvSpPr>
        <p:spPr>
          <a:xfrm>
            <a:off x="174812" y="6356350"/>
            <a:ext cx="5311588"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8518C57-61F1-984F-B811-61162FBA356D}"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FB896AD-4B70-9A49-A664-11FF705DE645}" type="datetime1">
              <a:rPr lang="en-US" smtClean="0"/>
              <a:t>8/11/2017</a:t>
            </a:fld>
            <a:endParaRPr lang="en-US"/>
          </a:p>
        </p:txBody>
      </p:sp>
      <p:sp>
        <p:nvSpPr>
          <p:cNvPr id="8" name="Footer Placeholder 7"/>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9" name="Slide Number Placeholder 8"/>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587C72BB-6186-C54B-8EA6-2434146D5893}"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118167B7-F59D-1148-A236-DA450704810F}" type="datetime1">
              <a:rPr lang="en-US" smtClean="0"/>
              <a:t>8/11/2017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0BA16B03-8BC0-5548-AF3E-5E738E3AC4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hf hdr="0" dt="0"/>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782839" y="1461375"/>
            <a:ext cx="6393408" cy="1398494"/>
          </a:xfrm>
        </p:spPr>
        <p:txBody>
          <a:bodyPr>
            <a:normAutofit fontScale="90000"/>
          </a:bodyPr>
          <a:lstStyle/>
          <a:p>
            <a:pPr algn="ctr"/>
            <a:r>
              <a:rPr lang="en-US" dirty="0" smtClean="0"/>
              <a:t>FIN4811</a:t>
            </a:r>
            <a:br>
              <a:rPr lang="en-US" dirty="0" smtClean="0"/>
            </a:br>
            <a:r>
              <a:rPr lang="en-US" dirty="0" smtClean="0"/>
              <a:t>Risk Management</a:t>
            </a:r>
            <a:endParaRPr lang="th-TH" dirty="0"/>
          </a:p>
        </p:txBody>
      </p:sp>
      <p:sp>
        <p:nvSpPr>
          <p:cNvPr id="6" name="Title 1"/>
          <p:cNvSpPr txBox="1">
            <a:spLocks/>
          </p:cNvSpPr>
          <p:nvPr/>
        </p:nvSpPr>
        <p:spPr>
          <a:xfrm>
            <a:off x="313136" y="3369213"/>
            <a:ext cx="7393483" cy="1398494"/>
          </a:xfrm>
          <a:prstGeom prst="rect">
            <a:avLst/>
          </a:prstGeom>
        </p:spPr>
        <p:txBody>
          <a:bodyPr vert="horz" lIns="91440" tIns="45720" rIns="91440" bIns="45720" rtlCol="0" anchor="b" anchorCtr="0">
            <a:normAutofit fontScale="97500" lnSpcReduction="10000"/>
          </a:bodyPr>
          <a:lstStyle>
            <a:lvl1pPr algn="r" defTabSz="914400" rtl="0" eaLnBrk="1" latinLnBrk="0" hangingPunct="1">
              <a:spcBef>
                <a:spcPct val="0"/>
              </a:spcBef>
              <a:buNone/>
              <a:defRPr sz="4600" b="0" kern="1200" cap="none" baseline="0">
                <a:solidFill>
                  <a:schemeClr val="accent1"/>
                </a:solidFill>
                <a:latin typeface="+mj-lt"/>
                <a:ea typeface="+mj-ea"/>
                <a:cs typeface="+mj-cs"/>
              </a:defRPr>
            </a:lvl1pPr>
          </a:lstStyle>
          <a:p>
            <a:pPr algn="ctr"/>
            <a:r>
              <a:rPr lang="en-US">
                <a:solidFill>
                  <a:schemeClr val="accent6"/>
                </a:solidFill>
              </a:rPr>
              <a:t>Chapter </a:t>
            </a:r>
            <a:r>
              <a:rPr lang="en-US" smtClean="0">
                <a:solidFill>
                  <a:schemeClr val="accent6"/>
                </a:solidFill>
              </a:rPr>
              <a:t>Eight</a:t>
            </a:r>
            <a:endParaRPr lang="en-US" dirty="0" smtClean="0">
              <a:solidFill>
                <a:schemeClr val="accent6"/>
              </a:solidFill>
            </a:endParaRPr>
          </a:p>
          <a:p>
            <a:pPr algn="ctr"/>
            <a:r>
              <a:rPr lang="en-US" dirty="0" smtClean="0">
                <a:solidFill>
                  <a:schemeClr val="accent6"/>
                </a:solidFill>
              </a:rPr>
              <a:t>Credit Risk</a:t>
            </a:r>
            <a:endParaRPr lang="en-US" dirty="0">
              <a:solidFill>
                <a:schemeClr val="accent6"/>
              </a:solidFill>
            </a:endParaRPr>
          </a:p>
        </p:txBody>
      </p:sp>
      <p:sp>
        <p:nvSpPr>
          <p:cNvPr id="3" name="TextBox 2"/>
          <p:cNvSpPr txBox="1"/>
          <p:nvPr/>
        </p:nvSpPr>
        <p:spPr>
          <a:xfrm>
            <a:off x="1117599" y="5740400"/>
            <a:ext cx="5926667" cy="584776"/>
          </a:xfrm>
          <a:prstGeom prst="rect">
            <a:avLst/>
          </a:prstGeom>
          <a:noFill/>
        </p:spPr>
        <p:txBody>
          <a:bodyPr wrap="square" rtlCol="0">
            <a:spAutoFit/>
          </a:bodyPr>
          <a:lstStyle/>
          <a:p>
            <a:pPr algn="ctr"/>
            <a:r>
              <a:rPr lang="en-US" sz="3200" dirty="0" err="1" smtClean="0"/>
              <a:t>Nattanan</a:t>
            </a:r>
            <a:r>
              <a:rPr lang="en-US" sz="3200" dirty="0" smtClean="0"/>
              <a:t> </a:t>
            </a:r>
            <a:r>
              <a:rPr lang="en-US" sz="3200" dirty="0" err="1" smtClean="0"/>
              <a:t>Bovornsantisuth</a:t>
            </a:r>
            <a:endParaRPr lang="en-US" sz="3200" dirty="0"/>
          </a:p>
        </p:txBody>
      </p:sp>
      <p:sp>
        <p:nvSpPr>
          <p:cNvPr id="4" name="Slide Number Placeholder 3"/>
          <p:cNvSpPr>
            <a:spLocks noGrp="1"/>
          </p:cNvSpPr>
          <p:nvPr>
            <p:ph type="sldNum" sz="quarter" idx="12"/>
          </p:nvPr>
        </p:nvSpPr>
        <p:spPr/>
        <p:txBody>
          <a:bodyPr/>
          <a:lstStyle/>
          <a:p>
            <a:fld id="{0BA16B03-8BC0-5548-AF3E-5E738E3AC4BB}" type="slidenum">
              <a:rPr lang="en-US" smtClean="0"/>
              <a:t>1</a:t>
            </a:fld>
            <a:endParaRPr lang="en-US" dirty="0"/>
          </a:p>
        </p:txBody>
      </p:sp>
      <p:sp>
        <p:nvSpPr>
          <p:cNvPr id="2" name="Footer Placeholder 1"/>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Tree>
    <p:extLst>
      <p:ext uri="{BB962C8B-B14F-4D97-AF65-F5344CB8AC3E}">
        <p14:creationId xmlns:p14="http://schemas.microsoft.com/office/powerpoint/2010/main" val="1273021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b="1" i="1" dirty="0" smtClean="0"/>
              <a:t>Probability of Default (PD) </a:t>
            </a:r>
            <a:r>
              <a:rPr lang="en-US" sz="1800" dirty="0" smtClean="0"/>
              <a:t>is the likelihood that counterparty will be unable to pay back debt or face with the credit events.</a:t>
            </a:r>
          </a:p>
          <a:p>
            <a:r>
              <a:rPr lang="en-US" sz="1800" dirty="0"/>
              <a:t>The </a:t>
            </a:r>
            <a:r>
              <a:rPr lang="en-US" sz="1800" dirty="0" smtClean="0"/>
              <a:t>conditional probability is </a:t>
            </a:r>
            <a:r>
              <a:rPr lang="en-US" sz="1800" dirty="0"/>
              <a:t>the probability of default for a certain time period conditional on no earlier default</a:t>
            </a:r>
          </a:p>
          <a:p>
            <a:r>
              <a:rPr lang="en-US" sz="1800" dirty="0"/>
              <a:t>The unconditional default probability is the probability of default for a certain time period  as seen at time zero</a:t>
            </a:r>
          </a:p>
          <a:p>
            <a:r>
              <a:rPr lang="en-US" sz="1800" dirty="0" smtClean="0"/>
              <a:t>There are several way to estimate  PD for example</a:t>
            </a:r>
          </a:p>
          <a:p>
            <a:pPr lvl="1"/>
            <a:r>
              <a:rPr lang="en-US" sz="1600" b="1" dirty="0" smtClean="0"/>
              <a:t>Actuarial Method </a:t>
            </a:r>
            <a:r>
              <a:rPr lang="en-US" sz="1600" dirty="0" smtClean="0"/>
              <a:t>– Using historical default data and its own financial characteristic such as </a:t>
            </a:r>
            <a:r>
              <a:rPr lang="en-US" sz="1600" dirty="0"/>
              <a:t>Altman </a:t>
            </a:r>
            <a:r>
              <a:rPr lang="en-US" sz="1600" dirty="0" smtClean="0"/>
              <a:t>Z-score and </a:t>
            </a:r>
            <a:r>
              <a:rPr lang="en-US" sz="1600" dirty="0"/>
              <a:t>Credit Scoring </a:t>
            </a:r>
            <a:r>
              <a:rPr lang="en-US" sz="1600" dirty="0" smtClean="0"/>
              <a:t>card</a:t>
            </a:r>
          </a:p>
          <a:p>
            <a:pPr lvl="1"/>
            <a:r>
              <a:rPr lang="en-US" sz="1600" b="1" dirty="0" smtClean="0"/>
              <a:t>Market Price Method </a:t>
            </a:r>
            <a:r>
              <a:rPr lang="en-US" sz="1600" dirty="0" smtClean="0"/>
              <a:t>– PD will be inferred for  traded price or credit derivative “risk-neutral” such as KMV model</a:t>
            </a:r>
          </a:p>
          <a:p>
            <a:pPr marL="228600" lvl="1" indent="0">
              <a:buNone/>
            </a:pPr>
            <a:r>
              <a:rPr lang="en-US" sz="2200" dirty="0" smtClean="0"/>
              <a:t> </a:t>
            </a:r>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10</a:t>
            </a:fld>
            <a:endParaRPr lang="en-US"/>
          </a:p>
        </p:txBody>
      </p:sp>
      <p:sp>
        <p:nvSpPr>
          <p:cNvPr id="6" name="TextBox 4"/>
          <p:cNvSpPr txBox="1">
            <a:spLocks noChangeArrowheads="1"/>
          </p:cNvSpPr>
          <p:nvPr/>
        </p:nvSpPr>
        <p:spPr bwMode="auto">
          <a:xfrm>
            <a:off x="620059" y="1668553"/>
            <a:ext cx="3300904"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Probability of Default</a:t>
            </a:r>
            <a:endParaRPr lang="en-US" sz="2400" dirty="0">
              <a:solidFill>
                <a:schemeClr val="bg1"/>
              </a:solidFill>
              <a:latin typeface="+mn-lt"/>
            </a:endParaRPr>
          </a:p>
        </p:txBody>
      </p:sp>
    </p:spTree>
    <p:extLst>
      <p:ext uri="{BB962C8B-B14F-4D97-AF65-F5344CB8AC3E}">
        <p14:creationId xmlns:p14="http://schemas.microsoft.com/office/powerpoint/2010/main" val="404382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dirty="0"/>
              <a:t>Credit ratings </a:t>
            </a:r>
            <a:r>
              <a:rPr lang="en-US" dirty="0" smtClean="0"/>
              <a:t>is to evaluate of the creditworthiness given by rating agency such as Moody, Standard and Poor, and Fitch.</a:t>
            </a:r>
          </a:p>
          <a:p>
            <a:r>
              <a:rPr lang="en-US" dirty="0" smtClean="0"/>
              <a:t>Generally, the interpretation of rating is implied the Probability of Default.</a:t>
            </a:r>
          </a:p>
          <a:p>
            <a:r>
              <a:rPr lang="en-US" dirty="0" smtClean="0"/>
              <a:t>The rating agency will use the ratio from the account of financial statement to assign the rating.</a:t>
            </a:r>
          </a:p>
          <a:p>
            <a:r>
              <a:rPr lang="en-US" dirty="0" smtClean="0"/>
              <a:t>Rating will be classified into two level which are</a:t>
            </a:r>
          </a:p>
          <a:p>
            <a:pPr lvl="1"/>
            <a:r>
              <a:rPr lang="en-US" dirty="0" smtClean="0"/>
              <a:t>Investment Grade</a:t>
            </a:r>
          </a:p>
          <a:p>
            <a:pPr lvl="1"/>
            <a:r>
              <a:rPr lang="en-US" dirty="0" smtClean="0"/>
              <a:t>Speculative Grade</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endParaRPr lang="en-US" dirty="0"/>
          </a:p>
          <a:p>
            <a:pPr marL="0" indent="0">
              <a:buNone/>
            </a:pPr>
            <a:r>
              <a:rPr lang="en-US" dirty="0"/>
              <a:t/>
            </a:r>
            <a:br>
              <a:rPr lang="en-US" dirty="0"/>
            </a:br>
            <a:r>
              <a:rPr lang="en-US" dirty="0"/>
              <a:t/>
            </a:r>
            <a:br>
              <a:rPr lang="en-US" dirty="0"/>
            </a:br>
            <a:r>
              <a:rPr lang="en-US" dirty="0"/>
              <a:t/>
            </a:r>
            <a:br>
              <a:rPr lang="en-US" dirty="0"/>
            </a:br>
            <a:r>
              <a:rPr lang="en-US" sz="1400" dirty="0"/>
              <a:t>	</a:t>
            </a:r>
            <a:r>
              <a:rPr lang="en-US" sz="1800" dirty="0"/>
              <a:t>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11</a:t>
            </a:fld>
            <a:endParaRPr lang="en-US"/>
          </a:p>
        </p:txBody>
      </p:sp>
      <p:sp>
        <p:nvSpPr>
          <p:cNvPr id="6" name="TextBox 4"/>
          <p:cNvSpPr txBox="1">
            <a:spLocks noChangeArrowheads="1"/>
          </p:cNvSpPr>
          <p:nvPr/>
        </p:nvSpPr>
        <p:spPr bwMode="auto">
          <a:xfrm>
            <a:off x="620059" y="1668553"/>
            <a:ext cx="223170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Credit Rating </a:t>
            </a:r>
            <a:endParaRPr lang="en-US" sz="2400" dirty="0">
              <a:solidFill>
                <a:schemeClr val="bg1"/>
              </a:solidFill>
              <a:latin typeface="+mn-lt"/>
            </a:endParaRPr>
          </a:p>
        </p:txBody>
      </p:sp>
    </p:spTree>
    <p:extLst>
      <p:ext uri="{BB962C8B-B14F-4D97-AF65-F5344CB8AC3E}">
        <p14:creationId xmlns:p14="http://schemas.microsoft.com/office/powerpoint/2010/main" val="1922245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endParaRPr lang="en-US" dirty="0"/>
          </a:p>
          <a:p>
            <a:pPr marL="0" indent="0">
              <a:buNone/>
            </a:pPr>
            <a:r>
              <a:rPr lang="en-US" dirty="0"/>
              <a:t/>
            </a:r>
            <a:br>
              <a:rPr lang="en-US" dirty="0"/>
            </a:br>
            <a:r>
              <a:rPr lang="en-US" dirty="0"/>
              <a:t/>
            </a:r>
            <a:br>
              <a:rPr lang="en-US" dirty="0"/>
            </a:br>
            <a:r>
              <a:rPr lang="en-US" dirty="0"/>
              <a:t/>
            </a:r>
            <a:br>
              <a:rPr lang="en-US" dirty="0"/>
            </a:br>
            <a:r>
              <a:rPr lang="en-US" sz="1400" dirty="0"/>
              <a:t>	</a:t>
            </a:r>
            <a:r>
              <a:rPr lang="en-US" sz="1800" dirty="0"/>
              <a:t>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12</a:t>
            </a:fld>
            <a:endParaRPr lang="en-US"/>
          </a:p>
        </p:txBody>
      </p:sp>
      <p:sp>
        <p:nvSpPr>
          <p:cNvPr id="6" name="TextBox 4"/>
          <p:cNvSpPr txBox="1">
            <a:spLocks noChangeArrowheads="1"/>
          </p:cNvSpPr>
          <p:nvPr/>
        </p:nvSpPr>
        <p:spPr bwMode="auto">
          <a:xfrm>
            <a:off x="620059" y="1668553"/>
            <a:ext cx="205216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Credit rating</a:t>
            </a:r>
            <a:endParaRPr lang="en-US" sz="2400" dirty="0">
              <a:solidFill>
                <a:schemeClr val="bg1"/>
              </a:solidFill>
              <a:latin typeface="+mn-lt"/>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3380" y="2535614"/>
            <a:ext cx="5580366" cy="3521362"/>
          </a:xfrm>
          <a:prstGeom prst="rect">
            <a:avLst/>
          </a:prstGeom>
        </p:spPr>
      </p:pic>
    </p:spTree>
    <p:extLst>
      <p:ext uri="{BB962C8B-B14F-4D97-AF65-F5344CB8AC3E}">
        <p14:creationId xmlns:p14="http://schemas.microsoft.com/office/powerpoint/2010/main" val="1211529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sz="1400" dirty="0" smtClean="0"/>
              <a:t>Source http</a:t>
            </a:r>
            <a:r>
              <a:rPr lang="en-US" sz="1400" dirty="0"/>
              <a:t>://www.wsj.com/articles/SB10001424052970203914304576630742911364206</a:t>
            </a:r>
            <a:r>
              <a:rPr lang="en-US" dirty="0"/>
              <a:t/>
            </a:r>
            <a:br>
              <a:rPr lang="en-US" dirty="0"/>
            </a:br>
            <a:r>
              <a:rPr lang="en-US" dirty="0" smtClean="0"/>
              <a:t/>
            </a:r>
            <a:br>
              <a:rPr lang="en-US" dirty="0" smtClean="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smtClean="0"/>
              <a:t/>
            </a:r>
            <a:br>
              <a:rPr lang="en-US" dirty="0" smtClean="0"/>
            </a:br>
            <a:r>
              <a:rPr lang="en-US" dirty="0"/>
              <a:t/>
            </a:r>
            <a:br>
              <a:rPr lang="en-US" dirty="0"/>
            </a:br>
            <a:r>
              <a:rPr lang="en-US" dirty="0"/>
              <a:t/>
            </a:r>
            <a:br>
              <a:rPr lang="en-US" dirty="0"/>
            </a:br>
            <a:r>
              <a:rPr lang="en-US" dirty="0" smtClean="0"/>
              <a:t> </a:t>
            </a:r>
            <a:r>
              <a:rPr lang="en-US" dirty="0"/>
              <a:t/>
            </a:r>
            <a:br>
              <a:rPr lang="en-US" dirty="0"/>
            </a:br>
            <a:r>
              <a:rPr lang="en-US" dirty="0"/>
              <a:t/>
            </a:r>
            <a:br>
              <a:rPr lang="en-US" dirty="0"/>
            </a:br>
            <a:r>
              <a:rPr lang="en-US" dirty="0"/>
              <a:t/>
            </a:r>
            <a:br>
              <a:rPr lang="en-US" dirty="0"/>
            </a:br>
            <a:r>
              <a:rPr lang="en-US" dirty="0"/>
              <a:t/>
            </a:r>
            <a:br>
              <a:rPr lang="en-US" dirty="0"/>
            </a:br>
            <a:endParaRPr lang="en-US" dirty="0" smtClean="0"/>
          </a:p>
          <a:p>
            <a:endParaRPr lang="en-US" dirty="0"/>
          </a:p>
          <a:p>
            <a:pPr marL="0" indent="0">
              <a:buNone/>
            </a:pPr>
            <a:r>
              <a:rPr lang="en-US" dirty="0"/>
              <a:t/>
            </a:r>
            <a:br>
              <a:rPr lang="en-US" dirty="0"/>
            </a:br>
            <a:r>
              <a:rPr lang="en-US" dirty="0"/>
              <a:t/>
            </a:r>
            <a:br>
              <a:rPr lang="en-US" dirty="0"/>
            </a:br>
            <a:r>
              <a:rPr lang="en-US" dirty="0"/>
              <a:t/>
            </a:r>
            <a:br>
              <a:rPr lang="en-US" dirty="0"/>
            </a:br>
            <a:r>
              <a:rPr lang="en-US" sz="1400" dirty="0"/>
              <a:t>	</a:t>
            </a:r>
            <a:r>
              <a:rPr lang="en-US" sz="1800" dirty="0"/>
              <a:t>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13</a:t>
            </a:fld>
            <a:endParaRPr lang="en-US"/>
          </a:p>
        </p:txBody>
      </p:sp>
      <p:sp>
        <p:nvSpPr>
          <p:cNvPr id="6" name="TextBox 4"/>
          <p:cNvSpPr txBox="1">
            <a:spLocks noChangeArrowheads="1"/>
          </p:cNvSpPr>
          <p:nvPr/>
        </p:nvSpPr>
        <p:spPr bwMode="auto">
          <a:xfrm>
            <a:off x="620059" y="1668553"/>
            <a:ext cx="2146742"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Credit Rating</a:t>
            </a:r>
            <a:endParaRPr lang="en-US" sz="2400" dirty="0">
              <a:solidFill>
                <a:schemeClr val="bg1"/>
              </a:solidFill>
              <a:latin typeface="+mn-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059" y="2305050"/>
            <a:ext cx="8032622" cy="3488870"/>
          </a:xfrm>
          <a:prstGeom prst="rect">
            <a:avLst/>
          </a:prstGeom>
        </p:spPr>
      </p:pic>
    </p:spTree>
    <p:extLst>
      <p:ext uri="{BB962C8B-B14F-4D97-AF65-F5344CB8AC3E}">
        <p14:creationId xmlns:p14="http://schemas.microsoft.com/office/powerpoint/2010/main" val="247050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dirty="0" smtClean="0"/>
              <a:t>Historical Default probability is </a:t>
            </a:r>
            <a:r>
              <a:rPr lang="en-US" dirty="0"/>
              <a:t>typical of the data that is produced by rating agencies. It shows </a:t>
            </a:r>
            <a:r>
              <a:rPr lang="en-US" dirty="0" smtClean="0"/>
              <a:t>the default </a:t>
            </a:r>
            <a:r>
              <a:rPr lang="en-US" dirty="0"/>
              <a:t>experience through time of companies that started with a certain credit rating.</a:t>
            </a:r>
            <a:br>
              <a:rPr lang="en-US" dirty="0"/>
            </a:br>
            <a:r>
              <a:rPr lang="en-US" dirty="0"/>
              <a:t/>
            </a:r>
            <a:br>
              <a:rPr lang="en-US" dirty="0"/>
            </a:b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endParaRPr lang="en-US" dirty="0"/>
          </a:p>
          <a:p>
            <a:pPr marL="0" indent="0">
              <a:buNone/>
            </a:pPr>
            <a:r>
              <a:rPr lang="en-US" dirty="0"/>
              <a:t/>
            </a:r>
            <a:br>
              <a:rPr lang="en-US" dirty="0"/>
            </a:br>
            <a:r>
              <a:rPr lang="en-US" dirty="0"/>
              <a:t/>
            </a:r>
            <a:br>
              <a:rPr lang="en-US" dirty="0"/>
            </a:br>
            <a:r>
              <a:rPr lang="en-US" dirty="0"/>
              <a:t/>
            </a:r>
            <a:br>
              <a:rPr lang="en-US" dirty="0"/>
            </a:br>
            <a:r>
              <a:rPr lang="en-US" sz="1400" dirty="0"/>
              <a:t>	</a:t>
            </a:r>
            <a:r>
              <a:rPr lang="en-US" sz="1800" dirty="0"/>
              <a:t>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14</a:t>
            </a:fld>
            <a:endParaRPr lang="en-US"/>
          </a:p>
        </p:txBody>
      </p:sp>
      <p:sp>
        <p:nvSpPr>
          <p:cNvPr id="6" name="TextBox 4"/>
          <p:cNvSpPr txBox="1">
            <a:spLocks noChangeArrowheads="1"/>
          </p:cNvSpPr>
          <p:nvPr/>
        </p:nvSpPr>
        <p:spPr bwMode="auto">
          <a:xfrm>
            <a:off x="620059" y="1668553"/>
            <a:ext cx="5328703"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HISTORICAL DEFAULT PROBABILITIES</a:t>
            </a:r>
          </a:p>
        </p:txBody>
      </p:sp>
      <p:pic>
        <p:nvPicPr>
          <p:cNvPr id="8" name="Picture 7"/>
          <p:cNvPicPr>
            <a:picLocks noChangeAspect="1"/>
          </p:cNvPicPr>
          <p:nvPr/>
        </p:nvPicPr>
        <p:blipFill rotWithShape="1">
          <a:blip r:embed="rId2"/>
          <a:srcRect l="23777" t="34282" r="21679" b="28591"/>
          <a:stretch/>
        </p:blipFill>
        <p:spPr>
          <a:xfrm>
            <a:off x="775077" y="3492653"/>
            <a:ext cx="7096837" cy="2715905"/>
          </a:xfrm>
          <a:prstGeom prst="rect">
            <a:avLst/>
          </a:prstGeom>
        </p:spPr>
      </p:pic>
    </p:spTree>
    <p:extLst>
      <p:ext uri="{BB962C8B-B14F-4D97-AF65-F5344CB8AC3E}">
        <p14:creationId xmlns:p14="http://schemas.microsoft.com/office/powerpoint/2010/main" val="2485186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For example, Table 19.1 shows that a bond with an initial Moody’s credit rating </a:t>
            </a:r>
            <a:r>
              <a:rPr lang="en-US" sz="1800" dirty="0" smtClean="0"/>
              <a:t>of Baa </a:t>
            </a:r>
            <a:r>
              <a:rPr lang="en-US" sz="1800" dirty="0"/>
              <a:t>has a 0.174% chance of defaulting by the end of the first year, a 0.504% </a:t>
            </a:r>
            <a:r>
              <a:rPr lang="en-US" sz="1800" dirty="0" smtClean="0"/>
              <a:t>chance </a:t>
            </a:r>
            <a:r>
              <a:rPr lang="en-US" sz="1800" dirty="0"/>
              <a:t>of defaulting by the end of the second year, and so on</a:t>
            </a:r>
            <a:r>
              <a:rPr lang="en-US" sz="1800" dirty="0" smtClean="0"/>
              <a:t>.</a:t>
            </a:r>
          </a:p>
          <a:p>
            <a:r>
              <a:rPr lang="en-US" sz="1800" dirty="0"/>
              <a:t>The probability of a </a:t>
            </a:r>
            <a:r>
              <a:rPr lang="en-US" sz="1800" dirty="0" smtClean="0"/>
              <a:t>bond defaulting </a:t>
            </a:r>
            <a:r>
              <a:rPr lang="en-US" sz="1800" dirty="0"/>
              <a:t>during a particular year can be calculated from the table. For example</a:t>
            </a:r>
            <a:r>
              <a:rPr lang="en-US" sz="1800" dirty="0" smtClean="0"/>
              <a:t>, </a:t>
            </a:r>
            <a:r>
              <a:rPr lang="en-US" sz="1800" dirty="0"/>
              <a:t>the probability that a bond initially rated Baa will default during the second year </a:t>
            </a:r>
            <a:r>
              <a:rPr lang="en-US" sz="1800" dirty="0" smtClean="0"/>
              <a:t>of </a:t>
            </a:r>
            <a:r>
              <a:rPr lang="en-US" sz="1800" dirty="0"/>
              <a:t>its life is 0.504 − 0.174 = 0.330</a:t>
            </a:r>
            <a:r>
              <a:rPr lang="en-US" sz="1800" dirty="0" smtClean="0"/>
              <a:t>%.</a:t>
            </a:r>
          </a:p>
          <a:p>
            <a:r>
              <a:rPr lang="en-US" sz="1800" dirty="0"/>
              <a:t>Table 19.1 shows that, for investment grade bonds, the probability of default </a:t>
            </a:r>
            <a:r>
              <a:rPr lang="en-US" sz="1800" dirty="0" smtClean="0"/>
              <a:t>in </a:t>
            </a:r>
            <a:r>
              <a:rPr lang="en-US" sz="1800" dirty="0"/>
              <a:t>a year tends to be an increasing function of time</a:t>
            </a:r>
            <a:r>
              <a:rPr lang="en-US" sz="1800" dirty="0" smtClean="0"/>
              <a:t>.</a:t>
            </a:r>
            <a:r>
              <a:rPr lang="en-US" sz="1800" dirty="0"/>
              <a:t> This is because </a:t>
            </a:r>
            <a:r>
              <a:rPr lang="en-US" sz="1800" dirty="0" smtClean="0"/>
              <a:t>the </a:t>
            </a:r>
            <a:r>
              <a:rPr lang="en-US" sz="1800" dirty="0"/>
              <a:t>bond issuer is initially considered to be creditworthy and the more time that </a:t>
            </a:r>
            <a:r>
              <a:rPr lang="en-US" sz="1800" dirty="0" smtClean="0"/>
              <a:t>elapses, </a:t>
            </a:r>
            <a:r>
              <a:rPr lang="en-US" sz="1800" dirty="0"/>
              <a:t>the greater the possibility that its financial health will decline.</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15</a:t>
            </a:fld>
            <a:endParaRPr lang="en-US"/>
          </a:p>
        </p:txBody>
      </p:sp>
      <p:sp>
        <p:nvSpPr>
          <p:cNvPr id="6" name="TextBox 4"/>
          <p:cNvSpPr txBox="1">
            <a:spLocks noChangeArrowheads="1"/>
          </p:cNvSpPr>
          <p:nvPr/>
        </p:nvSpPr>
        <p:spPr bwMode="auto">
          <a:xfrm>
            <a:off x="620059" y="1668553"/>
            <a:ext cx="5328703"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HISTORICAL DEFAULT PROBABILITIES</a:t>
            </a:r>
          </a:p>
        </p:txBody>
      </p:sp>
    </p:spTree>
    <p:extLst>
      <p:ext uri="{BB962C8B-B14F-4D97-AF65-F5344CB8AC3E}">
        <p14:creationId xmlns:p14="http://schemas.microsoft.com/office/powerpoint/2010/main" val="41200241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Normally, unconditional PD will be defined as how much chance of the firm is to be default within the given period of time. </a:t>
            </a:r>
          </a:p>
          <a:p>
            <a:r>
              <a:rPr lang="en-US" sz="1800" dirty="0" smtClean="0"/>
              <a:t>On the other hands, conditional PD will find the probability the firm can survive until the time T.  The default will happen at least at time T.</a:t>
            </a:r>
          </a:p>
          <a:p>
            <a:r>
              <a:rPr lang="en-US" sz="1800" dirty="0" smtClean="0"/>
              <a:t>In order to do that we apply </a:t>
            </a:r>
            <a:r>
              <a:rPr lang="en-US" sz="1800" b="1" i="1" dirty="0" smtClean="0"/>
              <a:t>Survival Analysis </a:t>
            </a:r>
            <a:r>
              <a:rPr lang="en-US" sz="1800" dirty="0" smtClean="0"/>
              <a:t>to find the conditional probability .</a:t>
            </a:r>
          </a:p>
          <a:p>
            <a:r>
              <a:rPr lang="en-US" sz="1800" dirty="0" smtClean="0"/>
              <a:t>There are two main functions that have been used.</a:t>
            </a:r>
          </a:p>
          <a:p>
            <a:pPr lvl="1"/>
            <a:r>
              <a:rPr lang="en-US" sz="1600" dirty="0" smtClean="0"/>
              <a:t> </a:t>
            </a:r>
            <a:r>
              <a:rPr lang="en-US" dirty="0" smtClean="0"/>
              <a:t>Survival Function </a:t>
            </a:r>
          </a:p>
          <a:p>
            <a:pPr lvl="1"/>
            <a:r>
              <a:rPr lang="en-US" sz="1400" dirty="0"/>
              <a:t> </a:t>
            </a:r>
            <a:r>
              <a:rPr lang="en-US" dirty="0"/>
              <a:t>Hazard Rate</a:t>
            </a:r>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16</a:t>
            </a:fld>
            <a:endParaRPr lang="en-US"/>
          </a:p>
        </p:txBody>
      </p:sp>
      <p:sp>
        <p:nvSpPr>
          <p:cNvPr id="6" name="TextBox 4"/>
          <p:cNvSpPr txBox="1">
            <a:spLocks noChangeArrowheads="1"/>
          </p:cNvSpPr>
          <p:nvPr/>
        </p:nvSpPr>
        <p:spPr bwMode="auto">
          <a:xfrm>
            <a:off x="620059" y="1668553"/>
            <a:ext cx="512351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Conditional Probability of Default</a:t>
            </a:r>
            <a:endParaRPr lang="en-US" sz="2400" dirty="0">
              <a:solidFill>
                <a:schemeClr val="bg1"/>
              </a:solidFill>
              <a:latin typeface="+mn-lt"/>
            </a:endParaRPr>
          </a:p>
        </p:txBody>
      </p:sp>
    </p:spTree>
    <p:extLst>
      <p:ext uri="{BB962C8B-B14F-4D97-AF65-F5344CB8AC3E}">
        <p14:creationId xmlns:p14="http://schemas.microsoft.com/office/powerpoint/2010/main" val="822128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F(t</a:t>
                </a:r>
                <a:r>
                  <a:rPr lang="en-US" sz="1800" dirty="0"/>
                  <a:t>) denote the probability </a:t>
                </a:r>
                <a:r>
                  <a:rPr lang="en-US" sz="1800" dirty="0" smtClean="0"/>
                  <a:t>of </a:t>
                </a:r>
                <a:r>
                  <a:rPr lang="en-GB" sz="1800" dirty="0" smtClean="0"/>
                  <a:t>default </a:t>
                </a:r>
                <a:r>
                  <a:rPr lang="en-GB" sz="1800" dirty="0"/>
                  <a:t>until t</a:t>
                </a:r>
                <a:r>
                  <a:rPr lang="en-GB" sz="1800" dirty="0" smtClean="0"/>
                  <a:t>.</a:t>
                </a:r>
              </a:p>
              <a:p>
                <a:pPr marL="0" indent="0">
                  <a:buNone/>
                </a:pPr>
                <a:r>
                  <a:rPr lang="en-GB" sz="1800" dirty="0" smtClean="0"/>
                  <a:t>			</a:t>
                </a:r>
                <a:r>
                  <a:rPr lang="en-GB" sz="1800" dirty="0"/>
                  <a:t>F(t) = </a:t>
                </a:r>
                <a:r>
                  <a:rPr lang="en-GB" sz="1800" dirty="0" err="1" smtClean="0"/>
                  <a:t>Pr</a:t>
                </a:r>
                <a:r>
                  <a:rPr lang="en-GB" sz="1800" dirty="0" smtClean="0"/>
                  <a:t>(t </a:t>
                </a:r>
                <a:r>
                  <a:rPr lang="en-GB" sz="1800" dirty="0"/>
                  <a:t>&lt; </a:t>
                </a:r>
                <a:r>
                  <a:rPr lang="en-GB" sz="1800" dirty="0" smtClean="0"/>
                  <a:t>T) , t ≥ 0 </a:t>
                </a:r>
                <a:endParaRPr lang="en-GB" sz="1800" dirty="0"/>
              </a:p>
              <a:p>
                <a:r>
                  <a:rPr lang="en-US" sz="1800" dirty="0" smtClean="0"/>
                  <a:t>S(t</a:t>
                </a:r>
                <a:r>
                  <a:rPr lang="en-US" sz="1800" dirty="0"/>
                  <a:t>) denote the probability </a:t>
                </a:r>
                <a:r>
                  <a:rPr lang="en-US" sz="1800" dirty="0" smtClean="0"/>
                  <a:t>that the firm can be survived  </a:t>
                </a:r>
                <a:r>
                  <a:rPr lang="en-GB" sz="1800" dirty="0" smtClean="0"/>
                  <a:t>until </a:t>
                </a:r>
                <a:r>
                  <a:rPr lang="en-GB" sz="1800" dirty="0"/>
                  <a:t>t</a:t>
                </a:r>
                <a:r>
                  <a:rPr lang="en-GB" sz="1800" dirty="0" smtClean="0"/>
                  <a:t>.</a:t>
                </a:r>
              </a:p>
              <a:p>
                <a:pPr marL="0" indent="0">
                  <a:buNone/>
                </a:pPr>
                <a:r>
                  <a:rPr lang="en-GB" sz="1800" dirty="0" smtClean="0"/>
                  <a:t>			S(t</a:t>
                </a:r>
                <a:r>
                  <a:rPr lang="en-GB" sz="1800" dirty="0"/>
                  <a:t>) = </a:t>
                </a:r>
                <a:r>
                  <a:rPr lang="en-GB" sz="1800" dirty="0" err="1" smtClean="0"/>
                  <a:t>Pr</a:t>
                </a:r>
                <a:r>
                  <a:rPr lang="en-GB" sz="1800" dirty="0" smtClean="0"/>
                  <a:t>(</a:t>
                </a:r>
                <a:r>
                  <a:rPr lang="en-GB" sz="1800" dirty="0"/>
                  <a:t>T</a:t>
                </a:r>
                <a:r>
                  <a:rPr lang="en-GB" sz="1800" dirty="0" smtClean="0"/>
                  <a:t> </a:t>
                </a:r>
                <a:r>
                  <a:rPr lang="en-GB" sz="1800" dirty="0"/>
                  <a:t>≥</a:t>
                </a:r>
                <a:r>
                  <a:rPr lang="en-GB" sz="1800" dirty="0" smtClean="0"/>
                  <a:t> t) </a:t>
                </a:r>
                <a:r>
                  <a:rPr lang="en-GB" sz="1800" dirty="0"/>
                  <a:t>, t ≥ 0 </a:t>
                </a:r>
              </a:p>
              <a:p>
                <a:r>
                  <a:rPr lang="en-GB" sz="1800" dirty="0" smtClean="0"/>
                  <a:t>Thus the relation of Survival function is that</a:t>
                </a:r>
              </a:p>
              <a:p>
                <a:pPr marL="0" indent="0">
                  <a:buNone/>
                </a:pPr>
                <a:r>
                  <a:rPr lang="en-GB" sz="1800" dirty="0"/>
                  <a:t>	</a:t>
                </a:r>
                <a:r>
                  <a:rPr lang="en-GB" sz="1800" dirty="0" smtClean="0"/>
                  <a:t>		  F(t) = 1- S(t)</a:t>
                </a:r>
                <a:endParaRPr lang="en-GB" sz="1600" dirty="0"/>
              </a:p>
              <a:p>
                <a:r>
                  <a:rPr lang="en-GB" sz="1800" dirty="0" smtClean="0"/>
                  <a:t>Since S(t) = </a:t>
                </a:r>
                <a14:m>
                  <m:oMath xmlns:m="http://schemas.openxmlformats.org/officeDocument/2006/math">
                    <m:sSup>
                      <m:sSupPr>
                        <m:ctrlPr>
                          <a:rPr lang="en-GB" sz="1800" i="1">
                            <a:latin typeface="Cambria Math"/>
                          </a:rPr>
                        </m:ctrlPr>
                      </m:sSupPr>
                      <m:e>
                        <m:r>
                          <m:rPr>
                            <m:nor/>
                          </m:rPr>
                          <a:rPr lang="en-GB" sz="1800"/>
                          <m:t>e</m:t>
                        </m:r>
                      </m:e>
                      <m:sup>
                        <m:r>
                          <m:rPr>
                            <m:nor/>
                          </m:rPr>
                          <a:rPr lang="en-GB" sz="1800"/>
                          <m:t>−</m:t>
                        </m:r>
                        <m:r>
                          <m:rPr>
                            <m:sty m:val="p"/>
                          </m:rPr>
                          <a:rPr lang="el-GR" sz="1800" i="1" smtClean="0">
                            <a:latin typeface="Cambria Math"/>
                            <a:ea typeface="Cambria Math"/>
                          </a:rPr>
                          <m:t>λ</m:t>
                        </m:r>
                        <m:r>
                          <m:rPr>
                            <m:nor/>
                          </m:rPr>
                          <a:rPr lang="en-GB" sz="1800"/>
                          <m:t>t</m:t>
                        </m:r>
                      </m:sup>
                    </m:sSup>
                  </m:oMath>
                </a14:m>
                <a:r>
                  <a:rPr lang="th-TH" sz="1800" dirty="0" smtClean="0"/>
                  <a:t> </a:t>
                </a:r>
                <a:r>
                  <a:rPr lang="en-GB" sz="1800" dirty="0" smtClean="0"/>
                  <a:t> That formula would be</a:t>
                </a:r>
              </a:p>
              <a:p>
                <a:pPr marL="0" indent="0">
                  <a:buNone/>
                </a:pPr>
                <a:r>
                  <a:rPr lang="en-GB" sz="1800" dirty="0"/>
                  <a:t>	</a:t>
                </a:r>
                <a:r>
                  <a:rPr lang="en-GB" sz="1800" dirty="0" smtClean="0"/>
                  <a:t>		  F(t</a:t>
                </a:r>
                <a:r>
                  <a:rPr lang="en-GB" sz="1800" dirty="0"/>
                  <a:t>) = 1- </a:t>
                </a:r>
                <a14:m>
                  <m:oMath xmlns:m="http://schemas.openxmlformats.org/officeDocument/2006/math">
                    <m:sSup>
                      <m:sSupPr>
                        <m:ctrlPr>
                          <a:rPr lang="en-GB" sz="1800" i="1">
                            <a:latin typeface="Cambria Math"/>
                          </a:rPr>
                        </m:ctrlPr>
                      </m:sSupPr>
                      <m:e>
                        <m:r>
                          <m:rPr>
                            <m:nor/>
                          </m:rPr>
                          <a:rPr lang="en-GB" sz="1800"/>
                          <m:t>e</m:t>
                        </m:r>
                      </m:e>
                      <m:sup>
                        <m:r>
                          <m:rPr>
                            <m:nor/>
                          </m:rPr>
                          <a:rPr lang="en-GB" sz="1800"/>
                          <m:t>−</m:t>
                        </m:r>
                        <m:r>
                          <m:rPr>
                            <m:sty m:val="p"/>
                          </m:rPr>
                          <a:rPr lang="el-GR" sz="1800" i="1">
                            <a:latin typeface="Cambria Math"/>
                            <a:ea typeface="Cambria Math"/>
                          </a:rPr>
                          <m:t>λ</m:t>
                        </m:r>
                        <m:r>
                          <m:rPr>
                            <m:nor/>
                          </m:rPr>
                          <a:rPr lang="en-GB" sz="1800"/>
                          <m:t>t</m:t>
                        </m:r>
                      </m:sup>
                    </m:sSup>
                  </m:oMath>
                </a14:m>
                <a:r>
                  <a:rPr lang="en-GB" sz="1600" dirty="0" smtClean="0"/>
                  <a:t>   ; </a:t>
                </a:r>
                <a14:m>
                  <m:oMath xmlns:m="http://schemas.openxmlformats.org/officeDocument/2006/math">
                    <m:r>
                      <m:rPr>
                        <m:sty m:val="p"/>
                      </m:rPr>
                      <a:rPr lang="el-GR" sz="1600" i="1">
                        <a:latin typeface="Cambria Math"/>
                        <a:ea typeface="Cambria Math"/>
                      </a:rPr>
                      <m:t>λ</m:t>
                    </m:r>
                  </m:oMath>
                </a14:m>
                <a:r>
                  <a:rPr lang="en-GB" sz="1600" dirty="0" smtClean="0"/>
                  <a:t> is </a:t>
                </a:r>
                <a:r>
                  <a:rPr lang="en-GB" sz="1600" b="1" i="1" dirty="0" smtClean="0"/>
                  <a:t>Hazard rate</a:t>
                </a:r>
              </a:p>
              <a:p>
                <a:pPr marL="0" indent="0">
                  <a:buNone/>
                </a:pPr>
                <a:endParaRPr lang="en-GB" sz="1600" dirty="0"/>
              </a:p>
              <a:p>
                <a:pPr marL="0" indent="0">
                  <a:buNone/>
                </a:pPr>
                <a:r>
                  <a:rPr lang="th-TH" sz="1800" dirty="0"/>
                  <a:t>	</a:t>
                </a:r>
              </a:p>
              <a:p>
                <a:endParaRPr lang="en-GB" sz="1800" dirty="0" smtClean="0"/>
              </a:p>
              <a:p>
                <a:endParaRPr lang="en-GB" sz="1800" dirty="0" smtClean="0"/>
              </a:p>
              <a:p>
                <a:endParaRPr lang="en-GB" sz="1800" dirty="0"/>
              </a:p>
              <a:p>
                <a:endParaRPr lang="en-GB" sz="1800"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2"/>
                <a:stretch>
                  <a:fillRect l="-219" t="-417"/>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17</a:t>
            </a:fld>
            <a:endParaRPr lang="en-US"/>
          </a:p>
        </p:txBody>
      </p:sp>
      <p:sp>
        <p:nvSpPr>
          <p:cNvPr id="6" name="TextBox 4"/>
          <p:cNvSpPr txBox="1">
            <a:spLocks noChangeArrowheads="1"/>
          </p:cNvSpPr>
          <p:nvPr/>
        </p:nvSpPr>
        <p:spPr bwMode="auto">
          <a:xfrm>
            <a:off x="620059" y="1668553"/>
            <a:ext cx="273825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Survival Function </a:t>
            </a:r>
            <a:endParaRPr lang="en-US" sz="2400" dirty="0">
              <a:solidFill>
                <a:schemeClr val="bg1"/>
              </a:solidFill>
              <a:latin typeface="+mn-lt"/>
            </a:endParaRPr>
          </a:p>
        </p:txBody>
      </p:sp>
    </p:spTree>
    <p:extLst>
      <p:ext uri="{BB962C8B-B14F-4D97-AF65-F5344CB8AC3E}">
        <p14:creationId xmlns:p14="http://schemas.microsoft.com/office/powerpoint/2010/main" val="1574556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GB" sz="1800" b="1" i="1" dirty="0" smtClean="0"/>
                  <a:t>Hazard Rate</a:t>
                </a:r>
                <a:r>
                  <a:rPr lang="en-GB" sz="1800" dirty="0" smtClean="0"/>
                  <a:t> means the rate of the event occurred  at time t given that there is no event that happened before time t.</a:t>
                </a:r>
              </a:p>
              <a:p>
                <a:r>
                  <a:rPr lang="en-GB" sz="1800" b="1" i="1" dirty="0" smtClean="0"/>
                  <a:t>Hazard Rate </a:t>
                </a:r>
                <a:r>
                  <a:rPr lang="en-GB" sz="1800" dirty="0" smtClean="0"/>
                  <a:t>explain the default rate but the </a:t>
                </a:r>
                <a:r>
                  <a:rPr lang="en-GB" sz="1800" b="1" i="1" dirty="0" smtClean="0"/>
                  <a:t>Survival Function </a:t>
                </a:r>
                <a:r>
                  <a:rPr lang="en-GB" sz="1800" dirty="0" smtClean="0"/>
                  <a:t>give the value of the firm will not default.</a:t>
                </a:r>
              </a:p>
              <a:p>
                <a:r>
                  <a:rPr lang="en-GB" sz="1800" dirty="0" smtClean="0"/>
                  <a:t>Therefore, the hazard rate has negative correlation with the survival function.</a:t>
                </a:r>
              </a:p>
              <a:p>
                <a:r>
                  <a:rPr lang="en-GB" sz="1600" dirty="0" smtClean="0"/>
                  <a:t>The relationship of hazard rate can be expressed in the formula below.</a:t>
                </a:r>
              </a:p>
              <a:p>
                <a:pPr marL="0" indent="0">
                  <a:buNone/>
                </a:pPr>
                <a:endParaRPr lang="en-GB" sz="1600" dirty="0" smtClean="0"/>
              </a:p>
              <a:p>
                <a:pPr marL="0" indent="0">
                  <a:buNone/>
                </a:pPr>
                <a14:m>
                  <m:oMathPara xmlns:m="http://schemas.openxmlformats.org/officeDocument/2006/math">
                    <m:oMathParaPr>
                      <m:jc m:val="centerGroup"/>
                    </m:oMathParaPr>
                    <m:oMath xmlns:m="http://schemas.openxmlformats.org/officeDocument/2006/math">
                      <m:r>
                        <m:rPr>
                          <m:nor/>
                        </m:rPr>
                        <a:rPr lang="el-GR" sz="2400" i="0">
                          <a:latin typeface="+mj-lt"/>
                          <a:ea typeface="Cambria Math"/>
                        </a:rPr>
                        <m:t>λ</m:t>
                      </m:r>
                      <m:r>
                        <m:rPr>
                          <m:nor/>
                        </m:rPr>
                        <a:rPr lang="en-GB" sz="2400" b="0" i="0" smtClean="0">
                          <a:latin typeface="+mj-lt"/>
                          <a:ea typeface="Cambria Math"/>
                        </a:rPr>
                        <m:t> </m:t>
                      </m:r>
                      <m:r>
                        <m:rPr>
                          <m:nor/>
                        </m:rPr>
                        <a:rPr lang="en-GB" i="0" smtClean="0">
                          <a:latin typeface="+mj-lt"/>
                        </a:rPr>
                        <m:t>=</m:t>
                      </m:r>
                      <m:r>
                        <m:rPr>
                          <m:nor/>
                        </m:rPr>
                        <a:rPr lang="en-GB" b="0" i="0" smtClean="0">
                          <a:latin typeface="+mj-lt"/>
                        </a:rPr>
                        <m:t> −</m:t>
                      </m:r>
                      <m:r>
                        <m:rPr>
                          <m:nor/>
                        </m:rPr>
                        <a:rPr lang="en-GB" b="0" i="0" smtClean="0">
                          <a:latin typeface="+mj-lt"/>
                        </a:rPr>
                        <m:t>ln</m:t>
                      </m:r>
                      <m:r>
                        <m:rPr>
                          <m:nor/>
                        </m:rPr>
                        <a:rPr lang="en-GB" b="0" i="0" smtClean="0">
                          <a:latin typeface="+mj-lt"/>
                        </a:rPr>
                        <m:t>(</m:t>
                      </m:r>
                      <m:r>
                        <m:rPr>
                          <m:nor/>
                        </m:rPr>
                        <a:rPr lang="en-GB" b="0" i="0" smtClean="0">
                          <a:latin typeface="+mj-lt"/>
                        </a:rPr>
                        <m:t>S</m:t>
                      </m:r>
                      <m:r>
                        <m:rPr>
                          <m:nor/>
                        </m:rPr>
                        <a:rPr lang="en-GB" b="0" i="0" smtClean="0">
                          <a:latin typeface="+mj-lt"/>
                        </a:rPr>
                        <m:t>(</m:t>
                      </m:r>
                      <m:r>
                        <m:rPr>
                          <m:nor/>
                        </m:rPr>
                        <a:rPr lang="en-GB" b="0" i="0" smtClean="0">
                          <a:latin typeface="+mj-lt"/>
                        </a:rPr>
                        <m:t>t</m:t>
                      </m:r>
                      <m:r>
                        <m:rPr>
                          <m:nor/>
                        </m:rPr>
                        <a:rPr lang="en-GB" b="0" i="0" smtClean="0">
                          <a:latin typeface="+mj-lt"/>
                        </a:rPr>
                        <m:t>))</m:t>
                      </m:r>
                    </m:oMath>
                  </m:oMathPara>
                </a14:m>
                <a:endParaRPr lang="en-GB" sz="2400" dirty="0">
                  <a:latin typeface="+mj-lt"/>
                </a:endParaRPr>
              </a:p>
              <a:p>
                <a:pPr marL="0" indent="0">
                  <a:buNone/>
                </a:pPr>
                <a:r>
                  <a:rPr lang="th-TH" sz="1800" dirty="0"/>
                  <a:t>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2"/>
                <a:stretch>
                  <a:fillRect l="-219" t="-417" r="-731"/>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18</a:t>
            </a:fld>
            <a:endParaRPr lang="en-US"/>
          </a:p>
        </p:txBody>
      </p:sp>
      <p:sp>
        <p:nvSpPr>
          <p:cNvPr id="6" name="TextBox 4"/>
          <p:cNvSpPr txBox="1">
            <a:spLocks noChangeArrowheads="1"/>
          </p:cNvSpPr>
          <p:nvPr/>
        </p:nvSpPr>
        <p:spPr bwMode="auto">
          <a:xfrm>
            <a:off x="620059" y="1668553"/>
            <a:ext cx="203773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Hazard Rate</a:t>
            </a:r>
            <a:endParaRPr lang="en-US" sz="2400" dirty="0">
              <a:solidFill>
                <a:schemeClr val="bg1"/>
              </a:solidFill>
              <a:latin typeface="+mn-lt"/>
            </a:endParaRPr>
          </a:p>
        </p:txBody>
      </p:sp>
    </p:spTree>
    <p:extLst>
      <p:ext uri="{BB962C8B-B14F-4D97-AF65-F5344CB8AC3E}">
        <p14:creationId xmlns:p14="http://schemas.microsoft.com/office/powerpoint/2010/main" val="33041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GB" sz="1800" b="1" i="1" dirty="0" smtClean="0"/>
              <a:t>Hazard Rate </a:t>
            </a:r>
            <a:r>
              <a:rPr lang="en-GB" sz="1800" dirty="0" smtClean="0"/>
              <a:t>can be explain in a graph under the various assumption.</a:t>
            </a:r>
          </a:p>
          <a:p>
            <a:pPr marL="0" indent="0">
              <a:buNone/>
            </a:pPr>
            <a:endParaRPr lang="en-GB" sz="2400" dirty="0">
              <a:latin typeface="+mj-lt"/>
            </a:endParaRPr>
          </a:p>
          <a:p>
            <a:pPr marL="0" indent="0">
              <a:buNone/>
            </a:pPr>
            <a:r>
              <a:rPr lang="th-TH" sz="1800" dirty="0"/>
              <a:t>	</a:t>
            </a:r>
            <a:endParaRPr lang="en-US"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19</a:t>
            </a:fld>
            <a:endParaRPr lang="en-US"/>
          </a:p>
        </p:txBody>
      </p:sp>
      <p:sp>
        <p:nvSpPr>
          <p:cNvPr id="6" name="TextBox 4"/>
          <p:cNvSpPr txBox="1">
            <a:spLocks noChangeArrowheads="1"/>
          </p:cNvSpPr>
          <p:nvPr/>
        </p:nvSpPr>
        <p:spPr bwMode="auto">
          <a:xfrm>
            <a:off x="620059" y="1668553"/>
            <a:ext cx="203773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Hazard Rate</a:t>
            </a:r>
            <a:endParaRPr lang="en-US" sz="2400" dirty="0">
              <a:solidFill>
                <a:schemeClr val="bg1"/>
              </a:solidFill>
              <a:latin typeface="+mn-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059" y="3002684"/>
            <a:ext cx="4213155" cy="249757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8884" y="3002683"/>
            <a:ext cx="3770844" cy="2497572"/>
          </a:xfrm>
          <a:prstGeom prst="rect">
            <a:avLst/>
          </a:prstGeom>
        </p:spPr>
      </p:pic>
      <p:sp>
        <p:nvSpPr>
          <p:cNvPr id="9" name="TextBox 8"/>
          <p:cNvSpPr txBox="1"/>
          <p:nvPr/>
        </p:nvSpPr>
        <p:spPr>
          <a:xfrm>
            <a:off x="1828800" y="5749636"/>
            <a:ext cx="1552028" cy="369332"/>
          </a:xfrm>
          <a:prstGeom prst="rect">
            <a:avLst/>
          </a:prstGeom>
          <a:noFill/>
        </p:spPr>
        <p:txBody>
          <a:bodyPr wrap="none" rtlCol="0">
            <a:spAutoFit/>
          </a:bodyPr>
          <a:lstStyle/>
          <a:p>
            <a:r>
              <a:rPr lang="en-GB" dirty="0" smtClean="0"/>
              <a:t>Exponential </a:t>
            </a:r>
            <a:endParaRPr lang="th-TH" dirty="0"/>
          </a:p>
        </p:txBody>
      </p:sp>
      <p:sp>
        <p:nvSpPr>
          <p:cNvPr id="10" name="TextBox 9"/>
          <p:cNvSpPr txBox="1"/>
          <p:nvPr/>
        </p:nvSpPr>
        <p:spPr>
          <a:xfrm>
            <a:off x="5498875" y="5735781"/>
            <a:ext cx="2210862" cy="369332"/>
          </a:xfrm>
          <a:prstGeom prst="rect">
            <a:avLst/>
          </a:prstGeom>
          <a:noFill/>
        </p:spPr>
        <p:txBody>
          <a:bodyPr wrap="none" rtlCol="0">
            <a:spAutoFit/>
          </a:bodyPr>
          <a:lstStyle/>
          <a:p>
            <a:r>
              <a:rPr lang="en-GB" dirty="0" smtClean="0"/>
              <a:t>Increasing </a:t>
            </a:r>
            <a:r>
              <a:rPr lang="en-GB" dirty="0" err="1"/>
              <a:t>Weibull</a:t>
            </a:r>
            <a:endParaRPr lang="th-TH" dirty="0"/>
          </a:p>
        </p:txBody>
      </p:sp>
    </p:spTree>
    <p:extLst>
      <p:ext uri="{BB962C8B-B14F-4D97-AF65-F5344CB8AC3E}">
        <p14:creationId xmlns:p14="http://schemas.microsoft.com/office/powerpoint/2010/main" val="1581262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r>
              <a:rPr lang="en-US" dirty="0" smtClean="0"/>
              <a:t>Agenda	</a:t>
            </a:r>
            <a:endParaRPr lang="th-TH" dirty="0"/>
          </a:p>
        </p:txBody>
      </p:sp>
      <p:sp>
        <p:nvSpPr>
          <p:cNvPr id="7170" name="Content Placeholder 2"/>
          <p:cNvSpPr>
            <a:spLocks noGrp="1"/>
          </p:cNvSpPr>
          <p:nvPr>
            <p:ph idx="1"/>
          </p:nvPr>
        </p:nvSpPr>
        <p:spPr>
          <a:xfrm>
            <a:off x="457199" y="2209800"/>
            <a:ext cx="8365068" cy="3916363"/>
          </a:xfrm>
        </p:spPr>
        <p:txBody>
          <a:bodyPr>
            <a:noAutofit/>
          </a:bodyPr>
          <a:lstStyle/>
          <a:p>
            <a:pPr lvl="1"/>
            <a:r>
              <a:rPr lang="en-US" sz="2000" dirty="0" smtClean="0"/>
              <a:t>Definition</a:t>
            </a:r>
          </a:p>
          <a:p>
            <a:pPr lvl="1"/>
            <a:r>
              <a:rPr lang="en-US" sz="2000" dirty="0" smtClean="0"/>
              <a:t>Credit Loss Distribution</a:t>
            </a:r>
          </a:p>
          <a:p>
            <a:pPr lvl="1"/>
            <a:r>
              <a:rPr lang="en-US" sz="2000" dirty="0" smtClean="0"/>
              <a:t>Expected Loss</a:t>
            </a:r>
          </a:p>
          <a:p>
            <a:pPr lvl="2"/>
            <a:r>
              <a:rPr lang="en-US" sz="2000" dirty="0" smtClean="0"/>
              <a:t>Probability of Default</a:t>
            </a:r>
          </a:p>
          <a:p>
            <a:pPr lvl="2"/>
            <a:r>
              <a:rPr lang="en-US" sz="2000" dirty="0" smtClean="0"/>
              <a:t>Loss Given Default </a:t>
            </a:r>
          </a:p>
          <a:p>
            <a:pPr lvl="2"/>
            <a:r>
              <a:rPr lang="en-US" sz="2000" dirty="0" smtClean="0"/>
              <a:t>Exposure at Default</a:t>
            </a:r>
          </a:p>
          <a:p>
            <a:pPr marL="228600" lvl="1" indent="0">
              <a:buNone/>
            </a:pPr>
            <a:endParaRPr lang="en-US" sz="2000" dirty="0" smtClean="0"/>
          </a:p>
          <a:p>
            <a:pPr marL="228600" lvl="1" indent="0">
              <a:buNone/>
            </a:pPr>
            <a:endParaRPr lang="en-US" sz="2000" dirty="0" smtClean="0"/>
          </a:p>
          <a:p>
            <a:pPr lvl="1"/>
            <a:endParaRPr lang="en-US" sz="2000" dirty="0" smtClean="0"/>
          </a:p>
          <a:p>
            <a:pPr marL="228600" lvl="1" indent="0">
              <a:buNone/>
            </a:pPr>
            <a:endParaRPr lang="en-US" sz="2000" dirty="0" smtClean="0"/>
          </a:p>
        </p:txBody>
      </p:sp>
      <p:sp>
        <p:nvSpPr>
          <p:cNvPr id="3" name="Slide Number Placeholder 2"/>
          <p:cNvSpPr>
            <a:spLocks noGrp="1"/>
          </p:cNvSpPr>
          <p:nvPr>
            <p:ph type="sldNum" sz="quarter" idx="12"/>
          </p:nvPr>
        </p:nvSpPr>
        <p:spPr/>
        <p:txBody>
          <a:bodyPr/>
          <a:lstStyle/>
          <a:p>
            <a:fld id="{0BA16B03-8BC0-5548-AF3E-5E738E3AC4BB}" type="slidenum">
              <a:rPr lang="en-US" smtClean="0"/>
              <a:t>2</a:t>
            </a:fld>
            <a:endParaRPr lang="en-US"/>
          </a:p>
        </p:txBody>
      </p:sp>
      <p:sp>
        <p:nvSpPr>
          <p:cNvPr id="4" name="Footer Placeholder 3"/>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Tree>
    <p:extLst>
      <p:ext uri="{BB962C8B-B14F-4D97-AF65-F5344CB8AC3E}">
        <p14:creationId xmlns:p14="http://schemas.microsoft.com/office/powerpoint/2010/main" val="1585382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GB" sz="1800" b="1" i="1" dirty="0" smtClean="0"/>
              <a:t>Hazard Rate </a:t>
            </a:r>
            <a:r>
              <a:rPr lang="en-GB" sz="1800" dirty="0" smtClean="0"/>
              <a:t>can be explain in a graph under the various assumption.</a:t>
            </a:r>
          </a:p>
          <a:p>
            <a:pPr marL="0" indent="0">
              <a:buNone/>
            </a:pPr>
            <a:endParaRPr lang="en-GB" sz="2400" dirty="0">
              <a:latin typeface="+mj-lt"/>
            </a:endParaRPr>
          </a:p>
          <a:p>
            <a:pPr marL="0" indent="0">
              <a:buNone/>
            </a:pPr>
            <a:r>
              <a:rPr lang="th-TH" sz="1800" dirty="0"/>
              <a:t>	</a:t>
            </a:r>
            <a:endParaRPr lang="en-US"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20</a:t>
            </a:fld>
            <a:endParaRPr lang="en-US"/>
          </a:p>
        </p:txBody>
      </p:sp>
      <p:sp>
        <p:nvSpPr>
          <p:cNvPr id="6" name="TextBox 4"/>
          <p:cNvSpPr txBox="1">
            <a:spLocks noChangeArrowheads="1"/>
          </p:cNvSpPr>
          <p:nvPr/>
        </p:nvSpPr>
        <p:spPr bwMode="auto">
          <a:xfrm>
            <a:off x="620059" y="1668553"/>
            <a:ext cx="203773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Hazard Rate</a:t>
            </a:r>
            <a:endParaRPr lang="en-US" sz="2400" dirty="0">
              <a:solidFill>
                <a:schemeClr val="bg1"/>
              </a:solidFill>
              <a:latin typeface="+mn-lt"/>
            </a:endParaRPr>
          </a:p>
        </p:txBody>
      </p:sp>
      <p:sp>
        <p:nvSpPr>
          <p:cNvPr id="9" name="TextBox 8"/>
          <p:cNvSpPr txBox="1"/>
          <p:nvPr/>
        </p:nvSpPr>
        <p:spPr>
          <a:xfrm>
            <a:off x="1499382" y="5749636"/>
            <a:ext cx="2339102" cy="369332"/>
          </a:xfrm>
          <a:prstGeom prst="rect">
            <a:avLst/>
          </a:prstGeom>
          <a:noFill/>
        </p:spPr>
        <p:txBody>
          <a:bodyPr wrap="none" rtlCol="0">
            <a:spAutoFit/>
          </a:bodyPr>
          <a:lstStyle/>
          <a:p>
            <a:r>
              <a:rPr lang="en-GB" dirty="0" smtClean="0"/>
              <a:t>Decreasing </a:t>
            </a:r>
            <a:r>
              <a:rPr lang="en-GB" dirty="0" err="1" smtClean="0"/>
              <a:t>Weibull</a:t>
            </a:r>
            <a:endParaRPr lang="th-TH" dirty="0"/>
          </a:p>
        </p:txBody>
      </p:sp>
      <p:sp>
        <p:nvSpPr>
          <p:cNvPr id="10" name="TextBox 9"/>
          <p:cNvSpPr txBox="1"/>
          <p:nvPr/>
        </p:nvSpPr>
        <p:spPr>
          <a:xfrm>
            <a:off x="5845512" y="5749636"/>
            <a:ext cx="1507144" cy="369332"/>
          </a:xfrm>
          <a:prstGeom prst="rect">
            <a:avLst/>
          </a:prstGeom>
          <a:noFill/>
        </p:spPr>
        <p:txBody>
          <a:bodyPr wrap="none" rtlCol="0">
            <a:spAutoFit/>
          </a:bodyPr>
          <a:lstStyle/>
          <a:p>
            <a:r>
              <a:rPr lang="en-GB" dirty="0" smtClean="0"/>
              <a:t>Log normal </a:t>
            </a:r>
            <a:endParaRPr lang="th-TH"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147" y="3081140"/>
            <a:ext cx="3717333" cy="2400104"/>
          </a:xfrm>
          <a:prstGeom prst="rect">
            <a:avLst/>
          </a:prstGeom>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7624" y="3136559"/>
            <a:ext cx="3842921" cy="2455879"/>
          </a:xfrm>
          <a:prstGeom prst="rect">
            <a:avLst/>
          </a:prstGeom>
        </p:spPr>
      </p:pic>
    </p:spTree>
    <p:extLst>
      <p:ext uri="{BB962C8B-B14F-4D97-AF65-F5344CB8AC3E}">
        <p14:creationId xmlns:p14="http://schemas.microsoft.com/office/powerpoint/2010/main" val="29774299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b="1" i="1" dirty="0" smtClean="0"/>
                  <a:t>Loss Given Default (LGD) </a:t>
                </a:r>
                <a:r>
                  <a:rPr lang="en-US" sz="1800" dirty="0" smtClean="0"/>
                  <a:t> is the rate of loss the on a credit exposure if the counterparty is default </a:t>
                </a:r>
              </a:p>
              <a:p>
                <a:r>
                  <a:rPr lang="en-US" sz="1800" dirty="0" smtClean="0"/>
                  <a:t>The simple formula of LGD is that</a:t>
                </a:r>
              </a:p>
              <a:p>
                <a:pPr marL="457200" lvl="2" indent="0">
                  <a:buNone/>
                </a:pPr>
                <a:endParaRPr lang="en-US" sz="1600" dirty="0" smtClean="0"/>
              </a:p>
              <a:p>
                <a:pPr marL="457200" lvl="2" indent="0">
                  <a:buNone/>
                </a:pPr>
                <a:r>
                  <a:rPr lang="en-US" sz="1600" dirty="0"/>
                  <a:t>	</a:t>
                </a:r>
                <a:r>
                  <a:rPr lang="en-US" sz="1600" dirty="0" smtClean="0"/>
                  <a:t>		LGD = 1 – Recovery Rate</a:t>
                </a:r>
                <a:endParaRPr lang="en-US" sz="1800" dirty="0"/>
              </a:p>
              <a:p>
                <a:r>
                  <a:rPr lang="en-US" sz="1800" dirty="0" smtClean="0"/>
                  <a:t> </a:t>
                </a:r>
                <a:r>
                  <a:rPr lang="en-US" sz="1800" b="1" i="1" dirty="0" smtClean="0"/>
                  <a:t>Recovery Rate (RR) </a:t>
                </a:r>
                <a:r>
                  <a:rPr lang="en-US" sz="1800" dirty="0" smtClean="0"/>
                  <a:t>is the rate the how the debtor can collect the money after default .</a:t>
                </a:r>
              </a:p>
              <a:p>
                <a:r>
                  <a:rPr lang="en-US" sz="1800" dirty="0" smtClean="0"/>
                  <a:t>LGD is a percentage figure which share the relationship with the exposure as </a:t>
                </a:r>
              </a:p>
              <a:p>
                <a:pPr marL="0" indent="0">
                  <a:buNone/>
                </a:pPr>
                <a:r>
                  <a:rPr lang="en-US" sz="1800" dirty="0"/>
                  <a:t>	</a:t>
                </a:r>
                <a:r>
                  <a:rPr lang="en-US" sz="1800" dirty="0" smtClean="0"/>
                  <a:t>		  </a:t>
                </a:r>
                <a14:m>
                  <m:oMath xmlns:m="http://schemas.openxmlformats.org/officeDocument/2006/math">
                    <m:r>
                      <m:rPr>
                        <m:nor/>
                      </m:rPr>
                      <a:rPr lang="en-US" sz="1800" b="0" i="0" smtClean="0">
                        <a:latin typeface="+mj-lt"/>
                      </a:rPr>
                      <m:t>LGD</m:t>
                    </m:r>
                    <m:r>
                      <m:rPr>
                        <m:nor/>
                      </m:rPr>
                      <a:rPr lang="en-US" sz="1800" i="0" smtClean="0">
                        <a:latin typeface="+mj-lt"/>
                      </a:rPr>
                      <m:t>=</m:t>
                    </m:r>
                    <m:r>
                      <m:rPr>
                        <m:nor/>
                      </m:rPr>
                      <a:rPr lang="en-US" sz="1800" b="0" i="0" smtClean="0">
                        <a:latin typeface="+mj-lt"/>
                      </a:rPr>
                      <m:t> </m:t>
                    </m:r>
                    <m:f>
                      <m:fPr>
                        <m:ctrlPr>
                          <a:rPr lang="en-US" sz="1800" i="1" smtClean="0">
                            <a:latin typeface="Cambria Math"/>
                          </a:rPr>
                        </m:ctrlPr>
                      </m:fPr>
                      <m:num>
                        <m:r>
                          <m:rPr>
                            <m:nor/>
                          </m:rPr>
                          <a:rPr lang="en-US" sz="1800" b="0" i="0" smtClean="0">
                            <a:latin typeface="+mj-lt"/>
                          </a:rPr>
                          <m:t>Loss</m:t>
                        </m:r>
                      </m:num>
                      <m:den>
                        <m:r>
                          <m:rPr>
                            <m:nor/>
                          </m:rPr>
                          <a:rPr lang="en-US" sz="1800" b="0" i="0" smtClean="0">
                            <a:latin typeface="+mj-lt"/>
                          </a:rPr>
                          <m:t>Exposure</m:t>
                        </m:r>
                      </m:den>
                    </m:f>
                  </m:oMath>
                </a14:m>
                <a:r>
                  <a:rPr lang="en-US" sz="1800" dirty="0"/>
                  <a:t/>
                </a:r>
                <a:br>
                  <a:rPr lang="en-US" sz="1800" dirty="0"/>
                </a:br>
                <a:r>
                  <a:rPr lang="en-US" sz="1800" dirty="0"/>
                  <a:t/>
                </a:r>
                <a:br>
                  <a:rPr lang="en-US" sz="1800" dirty="0"/>
                </a:br>
                <a:endParaRPr lang="en-US" sz="1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2"/>
                <a:stretch>
                  <a:fillRect l="-219" t="-417"/>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21</a:t>
            </a:fld>
            <a:endParaRPr lang="en-US"/>
          </a:p>
        </p:txBody>
      </p:sp>
      <p:sp>
        <p:nvSpPr>
          <p:cNvPr id="6" name="TextBox 4"/>
          <p:cNvSpPr txBox="1">
            <a:spLocks noChangeArrowheads="1"/>
          </p:cNvSpPr>
          <p:nvPr/>
        </p:nvSpPr>
        <p:spPr bwMode="auto">
          <a:xfrm>
            <a:off x="620059" y="1668553"/>
            <a:ext cx="299953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Loss Given Default </a:t>
            </a:r>
            <a:endParaRPr lang="en-US" sz="2400" dirty="0">
              <a:solidFill>
                <a:schemeClr val="bg1"/>
              </a:solidFill>
              <a:latin typeface="+mn-lt"/>
            </a:endParaRPr>
          </a:p>
        </p:txBody>
      </p:sp>
    </p:spTree>
    <p:extLst>
      <p:ext uri="{BB962C8B-B14F-4D97-AF65-F5344CB8AC3E}">
        <p14:creationId xmlns:p14="http://schemas.microsoft.com/office/powerpoint/2010/main" val="2419347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Once </a:t>
            </a:r>
            <a:r>
              <a:rPr lang="en-US" sz="1800" dirty="0"/>
              <a:t>a default event has occurred, loss given default includes </a:t>
            </a:r>
            <a:r>
              <a:rPr lang="en-US" sz="1800" dirty="0" smtClean="0"/>
              <a:t>three </a:t>
            </a:r>
            <a:r>
              <a:rPr lang="en-GB" sz="1800" dirty="0" smtClean="0"/>
              <a:t>types </a:t>
            </a:r>
            <a:r>
              <a:rPr lang="en-GB" sz="1800" dirty="0"/>
              <a:t>of losses</a:t>
            </a:r>
            <a:r>
              <a:rPr lang="en-GB" sz="1800" dirty="0" smtClean="0"/>
              <a:t>:</a:t>
            </a:r>
          </a:p>
          <a:p>
            <a:pPr lvl="1"/>
            <a:r>
              <a:rPr lang="en-GB" sz="1600" dirty="0" smtClean="0"/>
              <a:t> The loss of principal</a:t>
            </a:r>
          </a:p>
          <a:p>
            <a:pPr lvl="1"/>
            <a:r>
              <a:rPr lang="en-US" sz="1600" dirty="0" smtClean="0"/>
              <a:t>The </a:t>
            </a:r>
            <a:r>
              <a:rPr lang="en-US" sz="1600" dirty="0"/>
              <a:t>carrying costs of non-performing loans, e.g. interest income </a:t>
            </a:r>
            <a:r>
              <a:rPr lang="en-US" sz="1600" dirty="0" smtClean="0"/>
              <a:t>foregone</a:t>
            </a:r>
          </a:p>
          <a:p>
            <a:pPr lvl="1"/>
            <a:r>
              <a:rPr lang="en-GB" sz="1600" dirty="0" smtClean="0"/>
              <a:t>Workout expenses (collections, legal, etc.)</a:t>
            </a:r>
            <a:endParaRPr lang="en-US" sz="1600" dirty="0" smtClean="0"/>
          </a:p>
          <a:p>
            <a:r>
              <a:rPr lang="en-US" sz="1800" dirty="0"/>
              <a:t>There are several way to measure LGD</a:t>
            </a:r>
            <a:r>
              <a:rPr lang="en-US" sz="1800" dirty="0" smtClean="0"/>
              <a:t>:</a:t>
            </a:r>
            <a:endParaRPr lang="en-US" sz="1800" b="1" i="1" dirty="0" smtClean="0"/>
          </a:p>
          <a:p>
            <a:pPr marL="342900" indent="-342900">
              <a:buFont typeface="+mj-lt"/>
              <a:buAutoNum type="arabicPeriod"/>
            </a:pPr>
            <a:r>
              <a:rPr lang="en-US" sz="1600" b="1" i="1" dirty="0" smtClean="0"/>
              <a:t>Market LGD </a:t>
            </a:r>
            <a:r>
              <a:rPr lang="en-US" sz="1600" dirty="0" smtClean="0"/>
              <a:t>- Observed </a:t>
            </a:r>
            <a:r>
              <a:rPr lang="en-US" sz="1600" dirty="0"/>
              <a:t>from market prices of defaulted bonds or marketable loans soon </a:t>
            </a:r>
            <a:r>
              <a:rPr lang="en-US" sz="1600" dirty="0" smtClean="0"/>
              <a:t>after </a:t>
            </a:r>
            <a:r>
              <a:rPr lang="en-GB" sz="1600" dirty="0" smtClean="0"/>
              <a:t>the </a:t>
            </a:r>
            <a:r>
              <a:rPr lang="en-GB" sz="1600" dirty="0"/>
              <a:t>actual default </a:t>
            </a:r>
            <a:r>
              <a:rPr lang="en-GB" sz="1600" dirty="0" smtClean="0"/>
              <a:t>event.</a:t>
            </a:r>
          </a:p>
          <a:p>
            <a:pPr marL="342900" indent="-342900">
              <a:buFont typeface="+mj-lt"/>
              <a:buAutoNum type="arabicPeriod"/>
            </a:pPr>
            <a:r>
              <a:rPr lang="en-US" sz="1600" b="1" i="1" dirty="0"/>
              <a:t>Workout </a:t>
            </a:r>
            <a:r>
              <a:rPr lang="en-US" sz="1600" b="1" i="1" dirty="0" smtClean="0"/>
              <a:t>LGD</a:t>
            </a:r>
            <a:r>
              <a:rPr lang="en-US" sz="1600" b="1" i="1" dirty="0"/>
              <a:t> </a:t>
            </a:r>
            <a:r>
              <a:rPr lang="en-US" sz="1600" dirty="0" smtClean="0"/>
              <a:t>- The </a:t>
            </a:r>
            <a:r>
              <a:rPr lang="en-US" sz="1600" dirty="0"/>
              <a:t>set of estimated cash flows resulting from the workout and/or </a:t>
            </a:r>
            <a:r>
              <a:rPr lang="en-US" sz="1600" dirty="0" smtClean="0"/>
              <a:t>collections process</a:t>
            </a:r>
            <a:r>
              <a:rPr lang="en-US" sz="1600" dirty="0"/>
              <a:t>, properly discounted, and the estimated </a:t>
            </a:r>
            <a:r>
              <a:rPr lang="en-US" sz="1600" dirty="0" smtClean="0"/>
              <a:t>exposure</a:t>
            </a:r>
          </a:p>
          <a:p>
            <a:pPr marL="342900" indent="-342900">
              <a:buFont typeface="+mj-lt"/>
              <a:buAutoNum type="arabicPeriod"/>
            </a:pPr>
            <a:r>
              <a:rPr lang="en-US" sz="1600" b="1" i="1" dirty="0"/>
              <a:t>Implied Market </a:t>
            </a:r>
            <a:r>
              <a:rPr lang="en-US" sz="1600" b="1" i="1" dirty="0" smtClean="0"/>
              <a:t>LGD </a:t>
            </a:r>
            <a:r>
              <a:rPr lang="en-US" sz="1600" dirty="0" smtClean="0"/>
              <a:t>- </a:t>
            </a:r>
            <a:r>
              <a:rPr lang="en-US" sz="1600" i="1" dirty="0" smtClean="0"/>
              <a:t>LGD</a:t>
            </a:r>
            <a:r>
              <a:rPr lang="en-US" sz="1600" dirty="0" smtClean="0"/>
              <a:t>s </a:t>
            </a:r>
            <a:r>
              <a:rPr lang="en-US" sz="1600" dirty="0"/>
              <a:t>derived from risky (but </a:t>
            </a:r>
            <a:r>
              <a:rPr lang="en-US" sz="1600" i="1" dirty="0"/>
              <a:t>not </a:t>
            </a:r>
            <a:r>
              <a:rPr lang="en-US" sz="1600" dirty="0"/>
              <a:t>defaulted) bond prices using </a:t>
            </a:r>
            <a:r>
              <a:rPr lang="en-US" sz="1600" dirty="0" smtClean="0"/>
              <a:t>a </a:t>
            </a:r>
            <a:r>
              <a:rPr lang="en-GB" sz="1600" dirty="0" smtClean="0"/>
              <a:t>theoretical </a:t>
            </a:r>
            <a:r>
              <a:rPr lang="en-GB" sz="1600" dirty="0"/>
              <a:t>asset pricing model.</a:t>
            </a:r>
            <a:r>
              <a:rPr lang="en-US" sz="1600" dirty="0"/>
              <a:t/>
            </a:r>
            <a:br>
              <a:rPr lang="en-US" sz="1600" dirty="0"/>
            </a:br>
            <a:r>
              <a:rPr lang="en-US" sz="1800" dirty="0"/>
              <a:t/>
            </a:r>
            <a:br>
              <a:rPr lang="en-US" sz="18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22</a:t>
            </a:fld>
            <a:endParaRPr lang="en-US"/>
          </a:p>
        </p:txBody>
      </p:sp>
      <p:sp>
        <p:nvSpPr>
          <p:cNvPr id="6" name="TextBox 4"/>
          <p:cNvSpPr txBox="1">
            <a:spLocks noChangeArrowheads="1"/>
          </p:cNvSpPr>
          <p:nvPr/>
        </p:nvSpPr>
        <p:spPr bwMode="auto">
          <a:xfrm>
            <a:off x="620059" y="1668553"/>
            <a:ext cx="299953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Loss Given Default </a:t>
            </a:r>
            <a:endParaRPr lang="en-US" sz="2400" dirty="0">
              <a:solidFill>
                <a:schemeClr val="bg1"/>
              </a:solidFill>
              <a:latin typeface="+mn-lt"/>
            </a:endParaRPr>
          </a:p>
        </p:txBody>
      </p:sp>
    </p:spTree>
    <p:extLst>
      <p:ext uri="{BB962C8B-B14F-4D97-AF65-F5344CB8AC3E}">
        <p14:creationId xmlns:p14="http://schemas.microsoft.com/office/powerpoint/2010/main" val="24654962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b="1" i="1" dirty="0" smtClean="0"/>
              <a:t>Market LGD </a:t>
            </a:r>
            <a:r>
              <a:rPr lang="en-US" sz="1800" dirty="0" smtClean="0"/>
              <a:t>would be </a:t>
            </a:r>
            <a:r>
              <a:rPr lang="en-US" sz="1800" dirty="0"/>
              <a:t> </a:t>
            </a:r>
            <a:r>
              <a:rPr lang="en-US" sz="1800" dirty="0" smtClean="0"/>
              <a:t>employs </a:t>
            </a:r>
            <a:r>
              <a:rPr lang="en-US" sz="1800" dirty="0"/>
              <a:t>the price of bond after default as a proxy of the recovered </a:t>
            </a:r>
            <a:r>
              <a:rPr lang="en-US" sz="1800" dirty="0" smtClean="0"/>
              <a:t>amount.</a:t>
            </a:r>
          </a:p>
          <a:p>
            <a:r>
              <a:rPr lang="en-US" sz="1800" dirty="0"/>
              <a:t>P</a:t>
            </a:r>
            <a:r>
              <a:rPr lang="en-US" sz="1800" dirty="0" smtClean="0"/>
              <a:t>ost-default </a:t>
            </a:r>
            <a:r>
              <a:rPr lang="en-US" sz="1800" dirty="0"/>
              <a:t>price is available only for the </a:t>
            </a:r>
            <a:r>
              <a:rPr lang="en-US" sz="1800" dirty="0" smtClean="0"/>
              <a:t>fraction </a:t>
            </a:r>
            <a:r>
              <a:rPr lang="en-US" sz="1800" dirty="0"/>
              <a:t>of the debt that is traded and for which after-default market exists –  very often they are </a:t>
            </a:r>
            <a:r>
              <a:rPr lang="en-US" sz="1800" dirty="0" smtClean="0"/>
              <a:t>available </a:t>
            </a:r>
            <a:r>
              <a:rPr lang="en-US" sz="1800" dirty="0"/>
              <a:t>only for corporate bonds issued by large </a:t>
            </a:r>
            <a:r>
              <a:rPr lang="en-US" sz="1800" dirty="0" smtClean="0"/>
              <a:t>companies.</a:t>
            </a:r>
          </a:p>
          <a:p>
            <a:r>
              <a:rPr lang="en-US" sz="1800" dirty="0"/>
              <a:t>Market LGD is therefore highly </a:t>
            </a:r>
            <a:r>
              <a:rPr lang="en-US" sz="1800" dirty="0" smtClean="0"/>
              <a:t>limited </a:t>
            </a:r>
            <a:r>
              <a:rPr lang="en-US" sz="1800" dirty="0"/>
              <a:t>for defaulted bank loans that are traditionally not traded. For them one must turn to the </a:t>
            </a:r>
            <a:r>
              <a:rPr lang="en-GB" sz="1800" dirty="0" smtClean="0"/>
              <a:t>other </a:t>
            </a:r>
            <a:r>
              <a:rPr lang="en-GB" sz="1800" dirty="0"/>
              <a:t>approach. </a:t>
            </a:r>
            <a:endParaRPr lang="en-US" sz="1800" dirty="0" smtClean="0"/>
          </a:p>
          <a:p>
            <a:r>
              <a:rPr lang="en-GB" sz="1800" dirty="0"/>
              <a:t>In the Moody’s </a:t>
            </a:r>
            <a:r>
              <a:rPr lang="en-GB" sz="1800" dirty="0" smtClean="0"/>
              <a:t>dataset, </a:t>
            </a:r>
            <a:r>
              <a:rPr lang="en-US" sz="1800" dirty="0" smtClean="0"/>
              <a:t>for </a:t>
            </a:r>
            <a:r>
              <a:rPr lang="en-US" sz="1800" dirty="0"/>
              <a:t>example, they are observed in the market one month after the first occurrence of the </a:t>
            </a:r>
            <a:r>
              <a:rPr lang="en-US" sz="1800" dirty="0" smtClean="0"/>
              <a:t>default event</a:t>
            </a:r>
            <a:r>
              <a:rPr lang="en-US" sz="1800" dirty="0"/>
              <a:t>. </a:t>
            </a:r>
            <a:endParaRPr lang="en-US" sz="1800" dirty="0" smtClean="0"/>
          </a:p>
          <a:p>
            <a:r>
              <a:rPr lang="en-US" sz="1800" dirty="0" smtClean="0"/>
              <a:t>This </a:t>
            </a:r>
            <a:r>
              <a:rPr lang="en-US" sz="1800" dirty="0"/>
              <a:t>price is therefore the market’s expected present value of eventual recovery.</a:t>
            </a:r>
            <a:br>
              <a:rPr lang="en-US" sz="1800" dirty="0"/>
            </a:br>
            <a:r>
              <a:rPr lang="en-US" sz="1800" dirty="0" smtClean="0"/>
              <a:t> </a:t>
            </a: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23</a:t>
            </a:fld>
            <a:endParaRPr lang="en-US"/>
          </a:p>
        </p:txBody>
      </p:sp>
      <p:sp>
        <p:nvSpPr>
          <p:cNvPr id="6" name="TextBox 4"/>
          <p:cNvSpPr txBox="1">
            <a:spLocks noChangeArrowheads="1"/>
          </p:cNvSpPr>
          <p:nvPr/>
        </p:nvSpPr>
        <p:spPr bwMode="auto">
          <a:xfrm>
            <a:off x="620059" y="1668553"/>
            <a:ext cx="195277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Market LGD</a:t>
            </a:r>
            <a:endParaRPr lang="en-US" sz="2400" dirty="0">
              <a:solidFill>
                <a:schemeClr val="bg1"/>
              </a:solidFill>
              <a:latin typeface="+mn-lt"/>
            </a:endParaRPr>
          </a:p>
        </p:txBody>
      </p:sp>
    </p:spTree>
    <p:extLst>
      <p:ext uri="{BB962C8B-B14F-4D97-AF65-F5344CB8AC3E}">
        <p14:creationId xmlns:p14="http://schemas.microsoft.com/office/powerpoint/2010/main" val="2005413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err="1" smtClean="0"/>
              <a:t>Moodys</a:t>
            </a:r>
            <a:r>
              <a:rPr lang="en-US" sz="1800" dirty="0" smtClean="0"/>
              <a:t>’ provides </a:t>
            </a:r>
            <a:r>
              <a:rPr lang="en-US" sz="1800" dirty="0"/>
              <a:t>historical data on average recovery rates for different categories of bonds in the United States. This varies from 52.2% for those that are </a:t>
            </a:r>
            <a:r>
              <a:rPr lang="en-US" sz="1800" dirty="0" smtClean="0"/>
              <a:t>both </a:t>
            </a:r>
            <a:r>
              <a:rPr lang="en-US" sz="1800" dirty="0"/>
              <a:t>senior to other lenders and secured to 24.7% for those that rank after other lenders.</a:t>
            </a:r>
            <a:r>
              <a:rPr lang="en-US" sz="1800" dirty="0" smtClean="0"/>
              <a:t> </a:t>
            </a:r>
            <a:br>
              <a:rPr lang="en-US" sz="1800" dirty="0" smtClean="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smtClean="0"/>
              <a:t/>
            </a:r>
            <a:br>
              <a:rPr lang="en-US" sz="1800" dirty="0" smtClean="0"/>
            </a:br>
            <a:r>
              <a:rPr lang="en-US" sz="1800" dirty="0"/>
              <a:t/>
            </a:r>
            <a:br>
              <a:rPr lang="en-US" sz="1800" dirty="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24</a:t>
            </a:fld>
            <a:endParaRPr lang="en-US"/>
          </a:p>
        </p:txBody>
      </p:sp>
      <p:sp>
        <p:nvSpPr>
          <p:cNvPr id="6" name="TextBox 4"/>
          <p:cNvSpPr txBox="1">
            <a:spLocks noChangeArrowheads="1"/>
          </p:cNvSpPr>
          <p:nvPr/>
        </p:nvSpPr>
        <p:spPr bwMode="auto">
          <a:xfrm>
            <a:off x="620059" y="1668553"/>
            <a:ext cx="195277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Market LGD</a:t>
            </a:r>
          </a:p>
        </p:txBody>
      </p:sp>
      <p:pic>
        <p:nvPicPr>
          <p:cNvPr id="7" name="Picture 6"/>
          <p:cNvPicPr>
            <a:picLocks noChangeAspect="1"/>
          </p:cNvPicPr>
          <p:nvPr/>
        </p:nvPicPr>
        <p:blipFill rotWithShape="1">
          <a:blip r:embed="rId2"/>
          <a:srcRect l="31119" t="24580" r="28392" b="36427"/>
          <a:stretch/>
        </p:blipFill>
        <p:spPr>
          <a:xfrm>
            <a:off x="1976081" y="3356175"/>
            <a:ext cx="5268036" cy="2852383"/>
          </a:xfrm>
          <a:prstGeom prst="rect">
            <a:avLst/>
          </a:prstGeom>
        </p:spPr>
      </p:pic>
    </p:spTree>
    <p:extLst>
      <p:ext uri="{BB962C8B-B14F-4D97-AF65-F5344CB8AC3E}">
        <p14:creationId xmlns:p14="http://schemas.microsoft.com/office/powerpoint/2010/main" val="27265800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b="1" i="1" dirty="0" smtClean="0"/>
              <a:t>Workout LGD </a:t>
            </a:r>
            <a:r>
              <a:rPr lang="en-US" sz="1800" dirty="0"/>
              <a:t>considers  all  relevant  facts  that  may  influence  the  final  economic </a:t>
            </a:r>
            <a:r>
              <a:rPr lang="en-US" sz="1800" dirty="0" smtClean="0"/>
              <a:t>value </a:t>
            </a:r>
            <a:r>
              <a:rPr lang="en-US" sz="1800" dirty="0"/>
              <a:t>of the recovered part of the exposure arising in the long-running workout process</a:t>
            </a:r>
            <a:r>
              <a:rPr lang="en-US" sz="1800" dirty="0" smtClean="0"/>
              <a:t>.</a:t>
            </a:r>
            <a:endParaRPr lang="en-GB" sz="1800" dirty="0"/>
          </a:p>
          <a:p>
            <a:r>
              <a:rPr lang="en-GB" sz="1800" dirty="0" smtClean="0"/>
              <a:t>The main factors that contribute LGD are seniority, collateral types, cash flow from distressed asset , time for liquidation, and  financial ratios of the firm.</a:t>
            </a:r>
            <a:endParaRPr lang="en-US" sz="1800" dirty="0" smtClean="0"/>
          </a:p>
          <a:p>
            <a:r>
              <a:rPr lang="en-US" sz="1800" dirty="0" smtClean="0"/>
              <a:t>Sometimes, the claims from bankruptcy are not always cash, so there would be some complication when the claims are securities. </a:t>
            </a:r>
          </a:p>
          <a:p>
            <a:r>
              <a:rPr lang="en-US" sz="1800" dirty="0" smtClean="0"/>
              <a:t>There are two basic way to estimate workout LGD:</a:t>
            </a:r>
          </a:p>
          <a:p>
            <a:pPr lvl="1"/>
            <a:r>
              <a:rPr lang="en-US" sz="1400" dirty="0" smtClean="0"/>
              <a:t>Discounted cash flow of the claims</a:t>
            </a:r>
          </a:p>
          <a:p>
            <a:pPr lvl="1"/>
            <a:r>
              <a:rPr lang="en-US" sz="1400" dirty="0" smtClean="0"/>
              <a:t>Using the historical data,</a:t>
            </a:r>
            <a:endParaRPr lang="en-US" sz="14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25</a:t>
            </a:fld>
            <a:endParaRPr lang="en-US"/>
          </a:p>
        </p:txBody>
      </p:sp>
      <p:sp>
        <p:nvSpPr>
          <p:cNvPr id="6" name="TextBox 4"/>
          <p:cNvSpPr txBox="1">
            <a:spLocks noChangeArrowheads="1"/>
          </p:cNvSpPr>
          <p:nvPr/>
        </p:nvSpPr>
        <p:spPr bwMode="auto">
          <a:xfrm>
            <a:off x="620059" y="1668553"/>
            <a:ext cx="2146742"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Workout LGD</a:t>
            </a:r>
            <a:endParaRPr lang="en-US" sz="2400" dirty="0">
              <a:solidFill>
                <a:schemeClr val="bg1"/>
              </a:solidFill>
              <a:latin typeface="+mn-lt"/>
            </a:endParaRPr>
          </a:p>
        </p:txBody>
      </p:sp>
    </p:spTree>
    <p:extLst>
      <p:ext uri="{BB962C8B-B14F-4D97-AF65-F5344CB8AC3E}">
        <p14:creationId xmlns:p14="http://schemas.microsoft.com/office/powerpoint/2010/main" val="35612618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In reality, the bankruptcy did not cause all losses because every loan must have a collateral or even loans do not have collateral, the debtor can sue the firm to liquidate all assets to pay back debt.</a:t>
            </a:r>
          </a:p>
          <a:p>
            <a:r>
              <a:rPr lang="en-US" sz="1800" dirty="0" smtClean="0"/>
              <a:t>Let discuss the timeline of</a:t>
            </a:r>
          </a:p>
          <a:p>
            <a:endParaRPr lang="en-US" sz="1800" dirty="0"/>
          </a:p>
          <a:p>
            <a:endParaRPr lang="en-US" sz="1800" dirty="0" smtClean="0"/>
          </a:p>
          <a:p>
            <a:endParaRPr lang="en-US" sz="1800" dirty="0"/>
          </a:p>
          <a:p>
            <a:endParaRPr lang="en-US" sz="1800" dirty="0" smtClean="0"/>
          </a:p>
          <a:p>
            <a:r>
              <a:rPr lang="en-US" sz="1800" dirty="0"/>
              <a:t>The longer of the process, the higher value of LGD.</a:t>
            </a:r>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26</a:t>
            </a:fld>
            <a:endParaRPr lang="en-US"/>
          </a:p>
        </p:txBody>
      </p:sp>
      <p:sp>
        <p:nvSpPr>
          <p:cNvPr id="6" name="TextBox 4"/>
          <p:cNvSpPr txBox="1">
            <a:spLocks noChangeArrowheads="1"/>
          </p:cNvSpPr>
          <p:nvPr/>
        </p:nvSpPr>
        <p:spPr bwMode="auto">
          <a:xfrm>
            <a:off x="620059" y="1668553"/>
            <a:ext cx="401904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Anatomy of a Bankruptcy</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6878" y="3602024"/>
            <a:ext cx="7018546" cy="2092194"/>
          </a:xfrm>
          <a:prstGeom prst="rect">
            <a:avLst/>
          </a:prstGeom>
        </p:spPr>
      </p:pic>
    </p:spTree>
    <p:extLst>
      <p:ext uri="{BB962C8B-B14F-4D97-AF65-F5344CB8AC3E}">
        <p14:creationId xmlns:p14="http://schemas.microsoft.com/office/powerpoint/2010/main" val="9508556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Mostly, LGD will reflect the real case when the debtors handle with the bankruptcy. </a:t>
            </a:r>
          </a:p>
          <a:p>
            <a:r>
              <a:rPr lang="en-US" sz="1800" dirty="0" smtClean="0"/>
              <a:t>However, it would take time and value of LGD will be various due to the different scenarios.</a:t>
            </a:r>
          </a:p>
          <a:p>
            <a:r>
              <a:rPr lang="en-US" sz="1800" dirty="0" smtClean="0"/>
              <a:t>Another way to model LGD from the historical data is do the regression analysis such as </a:t>
            </a:r>
            <a:r>
              <a:rPr lang="en-US" sz="1800" b="1" i="1" dirty="0" smtClean="0"/>
              <a:t>single factor model method</a:t>
            </a:r>
          </a:p>
          <a:p>
            <a:r>
              <a:rPr lang="en-US" sz="1800" dirty="0" smtClean="0"/>
              <a:t>Beginning with setting LGD as a dependent variable. </a:t>
            </a:r>
            <a:endParaRPr lang="en-US" sz="1800" dirty="0"/>
          </a:p>
          <a:p>
            <a:r>
              <a:rPr lang="en-US" sz="1800" dirty="0" smtClean="0"/>
              <a:t>The independent variables would be the factors the might effect on LGD such as macro economic variables, seniority of claim, and individual factors.</a:t>
            </a:r>
          </a:p>
          <a:p>
            <a:pPr marL="0" indent="0">
              <a:buNone/>
            </a:pPr>
            <a:endParaRPr lang="en-US" sz="1800" dirty="0" smtClean="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27</a:t>
            </a:fld>
            <a:endParaRPr lang="en-US"/>
          </a:p>
        </p:txBody>
      </p:sp>
      <p:sp>
        <p:nvSpPr>
          <p:cNvPr id="6" name="TextBox 4"/>
          <p:cNvSpPr txBox="1">
            <a:spLocks noChangeArrowheads="1"/>
          </p:cNvSpPr>
          <p:nvPr/>
        </p:nvSpPr>
        <p:spPr bwMode="auto">
          <a:xfrm>
            <a:off x="620059" y="1668553"/>
            <a:ext cx="232627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Historical data</a:t>
            </a:r>
            <a:endParaRPr lang="en-US" sz="2400" dirty="0">
              <a:solidFill>
                <a:schemeClr val="bg1"/>
              </a:solidFill>
              <a:latin typeface="+mn-lt"/>
            </a:endParaRPr>
          </a:p>
        </p:txBody>
      </p:sp>
    </p:spTree>
    <p:extLst>
      <p:ext uri="{BB962C8B-B14F-4D97-AF65-F5344CB8AC3E}">
        <p14:creationId xmlns:p14="http://schemas.microsoft.com/office/powerpoint/2010/main" val="23623478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According to </a:t>
            </a:r>
            <a:r>
              <a:rPr lang="en-GB" sz="1800" dirty="0"/>
              <a:t>Radovan </a:t>
            </a:r>
            <a:r>
              <a:rPr lang="en-GB" sz="1800" cap="small" dirty="0" smtClean="0"/>
              <a:t>CHALUPKA </a:t>
            </a:r>
            <a:r>
              <a:rPr lang="en-GB" sz="1800" dirty="0" smtClean="0"/>
              <a:t>and </a:t>
            </a:r>
            <a:r>
              <a:rPr lang="en-GB" sz="1800" dirty="0" err="1" smtClean="0"/>
              <a:t>Juraj</a:t>
            </a:r>
            <a:r>
              <a:rPr lang="en-GB" sz="1800" dirty="0" smtClean="0"/>
              <a:t> KOPECSNI (2009), they do the regression by using the characteristic of the collateral, debt and borrower to find LGD of </a:t>
            </a:r>
            <a:r>
              <a:rPr lang="en-US" sz="1800" dirty="0"/>
              <a:t>Bank Loan LGD of Corporate and SME </a:t>
            </a:r>
            <a:r>
              <a:rPr lang="en-US" sz="1800" dirty="0" smtClean="0"/>
              <a:t>Segments:</a:t>
            </a:r>
          </a:p>
          <a:p>
            <a:r>
              <a:rPr lang="en-GB" sz="1800" dirty="0" smtClean="0"/>
              <a:t>Then, they categorize the type of loans</a:t>
            </a:r>
          </a:p>
          <a:p>
            <a:pPr lvl="1"/>
            <a:r>
              <a:rPr lang="en-US" sz="1600" dirty="0"/>
              <a:t>Class A: low risk – cash, land and residential real estate </a:t>
            </a:r>
          </a:p>
          <a:p>
            <a:pPr lvl="1"/>
            <a:r>
              <a:rPr lang="en-US" sz="1600" dirty="0"/>
              <a:t>Class B: lower average risk – movables and receivables</a:t>
            </a:r>
          </a:p>
          <a:p>
            <a:pPr lvl="1"/>
            <a:r>
              <a:rPr lang="en-US" sz="1600" dirty="0"/>
              <a:t>Class C: upper average risk – commercial real estate </a:t>
            </a:r>
          </a:p>
          <a:p>
            <a:pPr lvl="1"/>
            <a:r>
              <a:rPr lang="en-US" sz="1600" dirty="0"/>
              <a:t>Class D: high risk – securities and guarantees </a:t>
            </a:r>
          </a:p>
          <a:p>
            <a:r>
              <a:rPr lang="en-GB" sz="1800" dirty="0" smtClean="0"/>
              <a:t>Moreover, they still categorize the type of firms according to the industries.</a:t>
            </a:r>
          </a:p>
          <a:p>
            <a:pPr lvl="1"/>
            <a:r>
              <a:rPr lang="en-GB" sz="1600" dirty="0" smtClean="0"/>
              <a:t>New industrial ex. </a:t>
            </a:r>
            <a:r>
              <a:rPr lang="en-US" sz="1600" dirty="0"/>
              <a:t>Financial Services, Life </a:t>
            </a:r>
            <a:r>
              <a:rPr lang="en-US" sz="1600" dirty="0" smtClean="0"/>
              <a:t>Sciences, IT </a:t>
            </a:r>
            <a:r>
              <a:rPr lang="en-US" sz="1600" dirty="0"/>
              <a:t>and Healthcare</a:t>
            </a:r>
            <a:endParaRPr lang="en-GB" sz="1600" dirty="0" smtClean="0"/>
          </a:p>
          <a:p>
            <a:pPr lvl="1"/>
            <a:r>
              <a:rPr lang="en-GB" sz="1600" dirty="0" smtClean="0"/>
              <a:t>Traditional industrial </a:t>
            </a:r>
          </a:p>
          <a:p>
            <a:pPr marL="0" indent="0">
              <a:buNone/>
            </a:pPr>
            <a:endParaRPr lang="en-US" sz="1800" dirty="0" smtClean="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28</a:t>
            </a:fld>
            <a:endParaRPr lang="en-US"/>
          </a:p>
        </p:txBody>
      </p:sp>
      <p:sp>
        <p:nvSpPr>
          <p:cNvPr id="6" name="TextBox 4"/>
          <p:cNvSpPr txBox="1">
            <a:spLocks noChangeArrowheads="1"/>
          </p:cNvSpPr>
          <p:nvPr/>
        </p:nvSpPr>
        <p:spPr bwMode="auto">
          <a:xfrm>
            <a:off x="620059" y="1668553"/>
            <a:ext cx="203132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For example</a:t>
            </a:r>
            <a:endParaRPr lang="en-US" sz="2400" dirty="0">
              <a:solidFill>
                <a:schemeClr val="bg1"/>
              </a:solidFill>
              <a:latin typeface="+mn-lt"/>
            </a:endParaRPr>
          </a:p>
        </p:txBody>
      </p:sp>
    </p:spTree>
    <p:extLst>
      <p:ext uri="{BB962C8B-B14F-4D97-AF65-F5344CB8AC3E}">
        <p14:creationId xmlns:p14="http://schemas.microsoft.com/office/powerpoint/2010/main" val="28039490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GB" sz="1800" dirty="0" smtClean="0"/>
              <a:t>The independent variable can classified into three types:</a:t>
            </a:r>
          </a:p>
          <a:p>
            <a:pPr lvl="1"/>
            <a:r>
              <a:rPr lang="en-US" b="1" i="1" dirty="0"/>
              <a:t>Counterparty related </a:t>
            </a:r>
            <a:r>
              <a:rPr lang="en-US" b="1" i="1" dirty="0" smtClean="0"/>
              <a:t>factors:  </a:t>
            </a:r>
            <a:r>
              <a:rPr lang="en-US" dirty="0"/>
              <a:t>industry classification, the company’s age at the time of default, year of default, year of company origination, year of loan origination and length of business connection at the time of default. </a:t>
            </a:r>
            <a:endParaRPr lang="en-US" dirty="0" smtClean="0"/>
          </a:p>
          <a:p>
            <a:pPr lvl="1"/>
            <a:r>
              <a:rPr lang="en-US" b="1" i="1" dirty="0" smtClean="0"/>
              <a:t>Contract </a:t>
            </a:r>
            <a:r>
              <a:rPr lang="en-US" b="1" i="1" dirty="0"/>
              <a:t>related </a:t>
            </a:r>
            <a:r>
              <a:rPr lang="en-US" b="1" i="1" dirty="0" smtClean="0"/>
              <a:t>factors: </a:t>
            </a:r>
            <a:r>
              <a:rPr lang="en-US" dirty="0"/>
              <a:t>type of the contract, exposure at the time of default, interest rate on the loan, tenure and number of different type of contracts. </a:t>
            </a:r>
            <a:endParaRPr lang="en-US" dirty="0" smtClean="0"/>
          </a:p>
          <a:p>
            <a:pPr lvl="1"/>
            <a:r>
              <a:rPr lang="en-US" b="1" i="1" dirty="0" smtClean="0"/>
              <a:t>Collateral </a:t>
            </a:r>
            <a:r>
              <a:rPr lang="en-US" b="1" i="1" dirty="0"/>
              <a:t>related factors: </a:t>
            </a:r>
            <a:r>
              <a:rPr lang="en-US" dirty="0"/>
              <a:t>collateral type, collateral value by type, aggregate collateral value, collateral value relative to the EAD, collateral value as a percentage of aggregate collateral value, a number of collaterals and diversification as a number of different collaterals. </a:t>
            </a:r>
            <a:endParaRPr lang="en-GB" dirty="0" smtClean="0"/>
          </a:p>
          <a:p>
            <a:pPr marL="0" indent="0">
              <a:buNone/>
            </a:pPr>
            <a:endParaRPr lang="en-US" sz="1800" dirty="0" smtClean="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29</a:t>
            </a:fld>
            <a:endParaRPr lang="en-US"/>
          </a:p>
        </p:txBody>
      </p:sp>
      <p:sp>
        <p:nvSpPr>
          <p:cNvPr id="6" name="TextBox 4"/>
          <p:cNvSpPr txBox="1">
            <a:spLocks noChangeArrowheads="1"/>
          </p:cNvSpPr>
          <p:nvPr/>
        </p:nvSpPr>
        <p:spPr bwMode="auto">
          <a:xfrm>
            <a:off x="620059" y="1668553"/>
            <a:ext cx="203132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For example</a:t>
            </a:r>
            <a:endParaRPr lang="en-US" sz="2400" dirty="0">
              <a:solidFill>
                <a:schemeClr val="bg1"/>
              </a:solidFill>
              <a:latin typeface="+mn-lt"/>
            </a:endParaRPr>
          </a:p>
        </p:txBody>
      </p:sp>
    </p:spTree>
    <p:extLst>
      <p:ext uri="{BB962C8B-B14F-4D97-AF65-F5344CB8AC3E}">
        <p14:creationId xmlns:p14="http://schemas.microsoft.com/office/powerpoint/2010/main" val="3300131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dirty="0"/>
              <a:t>Credit risk may be defined as the financial loss suffered due to the default of </a:t>
            </a:r>
            <a:r>
              <a:rPr lang="en-US" dirty="0" smtClean="0"/>
              <a:t>a borrower </a:t>
            </a:r>
            <a:r>
              <a:rPr lang="en-US" dirty="0"/>
              <a:t>or counterparty under a contract. </a:t>
            </a:r>
            <a:endParaRPr lang="en-US" dirty="0" smtClean="0"/>
          </a:p>
          <a:p>
            <a:r>
              <a:rPr lang="en-US" dirty="0"/>
              <a:t>Banks describe credit risk as the risk that customers</a:t>
            </a:r>
            <a:br>
              <a:rPr lang="en-US" dirty="0"/>
            </a:br>
            <a:r>
              <a:rPr lang="en-US" dirty="0"/>
              <a:t>default, that is, fail to comply with their obligations to service </a:t>
            </a:r>
            <a:r>
              <a:rPr lang="en-US" dirty="0" smtClean="0"/>
              <a:t>debt.</a:t>
            </a:r>
            <a:endParaRPr lang="en-US" dirty="0"/>
          </a:p>
          <a:p>
            <a:r>
              <a:rPr lang="en-US" dirty="0"/>
              <a:t>Credit risk for professional consultancies such as solicitors, architects or town planners is where customers default on payment of invoices. </a:t>
            </a:r>
          </a:p>
          <a:p>
            <a:r>
              <a:rPr lang="en-US" dirty="0"/>
              <a:t>Manufacturers who sell goods on credit face the risk that the </a:t>
            </a:r>
            <a:r>
              <a:rPr lang="en-US" dirty="0" smtClean="0"/>
              <a:t>customer may </a:t>
            </a:r>
            <a:r>
              <a:rPr lang="en-US" dirty="0"/>
              <a:t>not ultimately pay. </a:t>
            </a: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smtClean="0"/>
          </a:p>
          <a:p>
            <a:pPr marL="228600" lvl="1" indent="0">
              <a:buNone/>
            </a:pPr>
            <a:r>
              <a:rPr lang="en-US" sz="1400" dirty="0"/>
              <a:t>	</a:t>
            </a:r>
            <a:r>
              <a:rPr lang="en-US" sz="1800" dirty="0"/>
              <a:t>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a:t>
            </a:fld>
            <a:endParaRPr lang="en-US"/>
          </a:p>
        </p:txBody>
      </p:sp>
      <p:sp>
        <p:nvSpPr>
          <p:cNvPr id="6" name="TextBox 4"/>
          <p:cNvSpPr txBox="1">
            <a:spLocks noChangeArrowheads="1"/>
          </p:cNvSpPr>
          <p:nvPr/>
        </p:nvSpPr>
        <p:spPr bwMode="auto">
          <a:xfrm>
            <a:off x="620059" y="1668553"/>
            <a:ext cx="157447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Definition</a:t>
            </a:r>
            <a:endParaRPr lang="en-US" sz="2400" dirty="0">
              <a:solidFill>
                <a:schemeClr val="bg1"/>
              </a:solidFill>
              <a:latin typeface="+mn-lt"/>
            </a:endParaRPr>
          </a:p>
        </p:txBody>
      </p:sp>
    </p:spTree>
    <p:extLst>
      <p:ext uri="{BB962C8B-B14F-4D97-AF65-F5344CB8AC3E}">
        <p14:creationId xmlns:p14="http://schemas.microsoft.com/office/powerpoint/2010/main" val="40077079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b="1" i="1" dirty="0" smtClean="0"/>
              <a:t>Implied Market LGD </a:t>
            </a:r>
            <a:r>
              <a:rPr lang="en-US" sz="1800" dirty="0" smtClean="0"/>
              <a:t> </a:t>
            </a:r>
            <a:r>
              <a:rPr lang="en-US" sz="1800" dirty="0"/>
              <a:t>is estimated ex-ante from market prices of non-defaulted loans, bonds, or credit </a:t>
            </a:r>
            <a:r>
              <a:rPr lang="en-US" sz="1800" dirty="0" smtClean="0"/>
              <a:t>default  </a:t>
            </a:r>
            <a:r>
              <a:rPr lang="en-US" sz="1800" dirty="0"/>
              <a:t>instruments  by  structural  or  reduced-form models</a:t>
            </a:r>
            <a:r>
              <a:rPr lang="en-US" sz="1800" dirty="0" smtClean="0"/>
              <a:t>.</a:t>
            </a:r>
          </a:p>
          <a:p>
            <a:r>
              <a:rPr lang="en-US" sz="1800" dirty="0" smtClean="0"/>
              <a:t>The  </a:t>
            </a:r>
            <a:r>
              <a:rPr lang="en-US" sz="1800" dirty="0"/>
              <a:t>idea  is  that  prices  of  risky  </a:t>
            </a:r>
            <a:r>
              <a:rPr lang="en-US" sz="1800" dirty="0" smtClean="0"/>
              <a:t>instruments </a:t>
            </a:r>
            <a:r>
              <a:rPr lang="en-US" sz="1800" dirty="0"/>
              <a:t>reflect market’s expectation of the loss and may be broken down into PD and LGD. </a:t>
            </a:r>
            <a:r>
              <a:rPr lang="en-US" sz="1800" dirty="0" smtClean="0"/>
              <a:t>  </a:t>
            </a:r>
          </a:p>
          <a:p>
            <a:r>
              <a:rPr lang="en-US" sz="1800" dirty="0"/>
              <a:t>Implied market LGD estimation does not rely on historical data and can be especially used for </a:t>
            </a:r>
            <a:r>
              <a:rPr lang="en-GB" sz="1800" dirty="0" smtClean="0"/>
              <a:t>low  </a:t>
            </a:r>
            <a:r>
              <a:rPr lang="en-GB" sz="1800" dirty="0"/>
              <a:t>default  facilities, </a:t>
            </a:r>
            <a:r>
              <a:rPr lang="en-US" sz="1800" dirty="0"/>
              <a:t>for which  is  an  insufficient  historical  database  with  experienced  LGD. </a:t>
            </a:r>
            <a:endParaRPr lang="en-US" sz="1800" dirty="0" smtClean="0"/>
          </a:p>
          <a:p>
            <a:r>
              <a:rPr lang="en-US" sz="1800" dirty="0" smtClean="0"/>
              <a:t>Each </a:t>
            </a:r>
            <a:r>
              <a:rPr lang="en-US" sz="1800" dirty="0"/>
              <a:t>risky asset should offer an </a:t>
            </a:r>
            <a:r>
              <a:rPr lang="en-US" sz="1800" dirty="0" smtClean="0"/>
              <a:t>expected  </a:t>
            </a:r>
            <a:r>
              <a:rPr lang="en-US" sz="1800" dirty="0"/>
              <a:t>return  corresponding  to  its  degree  of  risk;  therefore  all  risky  parameters  must  be </a:t>
            </a:r>
            <a:r>
              <a:rPr lang="en-US" sz="1800" dirty="0" smtClean="0"/>
              <a:t>evaluated </a:t>
            </a:r>
            <a:r>
              <a:rPr lang="en-US" sz="1800" dirty="0"/>
              <a:t>by market in order to get the equilibrium price</a:t>
            </a:r>
            <a:r>
              <a:rPr lang="en-US" sz="1800" dirty="0" smtClean="0"/>
              <a:t>.</a:t>
            </a:r>
          </a:p>
          <a:p>
            <a:r>
              <a:rPr lang="en-US" sz="1800" dirty="0" smtClean="0"/>
              <a:t>Thus, we can extract the key risk parameters, PD and LGD, from prices</a:t>
            </a:r>
          </a:p>
          <a:p>
            <a:endParaRPr lang="en-US" sz="1800" dirty="0" smtClean="0"/>
          </a:p>
          <a:p>
            <a:pPr lvl="1"/>
            <a:endParaRPr lang="en-US" dirty="0" smtClean="0"/>
          </a:p>
          <a:p>
            <a:pPr lvl="1"/>
            <a:endParaRPr lang="en-US" dirty="0" smtClean="0"/>
          </a:p>
          <a:p>
            <a:pPr lvl="1"/>
            <a:endParaRPr lang="en-US" dirty="0" smtClean="0"/>
          </a:p>
          <a:p>
            <a:pPr lvl="1"/>
            <a:endParaRPr lang="en-GB" dirty="0" smtClean="0"/>
          </a:p>
          <a:p>
            <a:pPr marL="0" indent="0">
              <a:buNone/>
            </a:pPr>
            <a:endParaRPr lang="en-US" sz="1800" dirty="0" smtClean="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30</a:t>
            </a:fld>
            <a:endParaRPr lang="en-US"/>
          </a:p>
        </p:txBody>
      </p:sp>
      <p:sp>
        <p:nvSpPr>
          <p:cNvPr id="6" name="TextBox 4"/>
          <p:cNvSpPr txBox="1">
            <a:spLocks noChangeArrowheads="1"/>
          </p:cNvSpPr>
          <p:nvPr/>
        </p:nvSpPr>
        <p:spPr bwMode="auto">
          <a:xfrm>
            <a:off x="620059" y="1668553"/>
            <a:ext cx="313900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Implied Market LGD</a:t>
            </a:r>
            <a:endParaRPr lang="en-US" sz="2400" dirty="0">
              <a:solidFill>
                <a:schemeClr val="bg1"/>
              </a:solidFill>
              <a:latin typeface="+mn-lt"/>
            </a:endParaRPr>
          </a:p>
        </p:txBody>
      </p:sp>
    </p:spTree>
    <p:extLst>
      <p:ext uri="{BB962C8B-B14F-4D97-AF65-F5344CB8AC3E}">
        <p14:creationId xmlns:p14="http://schemas.microsoft.com/office/powerpoint/2010/main" val="28772310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b="1" i="1" dirty="0" smtClean="0"/>
              <a:t>Exposure at Default (EAD), </a:t>
            </a:r>
            <a:r>
              <a:rPr lang="en-US" sz="1800" dirty="0" smtClean="0"/>
              <a:t>unlike PD and LGD, is a whole amount of money that has potential loss if the counterparty default.</a:t>
            </a:r>
          </a:p>
          <a:p>
            <a:r>
              <a:rPr lang="en-US" sz="1800" dirty="0" smtClean="0"/>
              <a:t>EAD is calculated differently according to the type of instruments For example, </a:t>
            </a:r>
          </a:p>
          <a:p>
            <a:pPr lvl="1"/>
            <a:r>
              <a:rPr lang="en-US" dirty="0"/>
              <a:t>Loan – EAD is equal to the principle plus the remaining interests </a:t>
            </a:r>
          </a:p>
          <a:p>
            <a:pPr lvl="1"/>
            <a:r>
              <a:rPr lang="en-US" dirty="0"/>
              <a:t>Bond – EAD is Outstanding amount (Face value) with the accrual interests</a:t>
            </a:r>
          </a:p>
          <a:p>
            <a:pPr marL="685800" lvl="3" indent="0">
              <a:buNone/>
            </a:pPr>
            <a:r>
              <a:rPr lang="en-US" dirty="0"/>
              <a:t>		 	EAD = Outstanding + Interest</a:t>
            </a:r>
          </a:p>
          <a:p>
            <a:pPr lvl="1"/>
            <a:r>
              <a:rPr lang="en-US" dirty="0"/>
              <a:t>Equity – EAD is the market value of the </a:t>
            </a:r>
            <a:r>
              <a:rPr lang="en-US" dirty="0" smtClean="0"/>
              <a:t>stocks</a:t>
            </a:r>
            <a:endParaRPr lang="en-US" sz="1800" dirty="0" smtClean="0"/>
          </a:p>
          <a:p>
            <a:r>
              <a:rPr lang="en-US" sz="1800" dirty="0" smtClean="0"/>
              <a:t>However, for complex instruments that the exposure is not stable such as derivatives. EAD calculation will be not simple.</a:t>
            </a:r>
          </a:p>
          <a:p>
            <a:pPr lvl="1"/>
            <a:endParaRPr lang="en-US" dirty="0" smtClean="0"/>
          </a:p>
          <a:p>
            <a:pPr marL="228600" lvl="1" indent="0">
              <a:buNone/>
            </a:pPr>
            <a:endParaRPr lang="en-US" sz="1600" dirty="0" smtClean="0"/>
          </a:p>
          <a:p>
            <a:endParaRPr lang="en-US" sz="1800" dirty="0" smtClean="0"/>
          </a:p>
          <a:p>
            <a:pPr lvl="1"/>
            <a:endParaRPr lang="en-US" dirty="0" smtClean="0"/>
          </a:p>
          <a:p>
            <a:pPr lvl="1"/>
            <a:endParaRPr lang="en-US" dirty="0" smtClean="0"/>
          </a:p>
          <a:p>
            <a:pPr lvl="1"/>
            <a:endParaRPr lang="en-US" dirty="0" smtClean="0"/>
          </a:p>
          <a:p>
            <a:pPr lvl="1"/>
            <a:endParaRPr lang="en-GB" dirty="0" smtClean="0"/>
          </a:p>
          <a:p>
            <a:pPr marL="0" indent="0">
              <a:buNone/>
            </a:pPr>
            <a:endParaRPr lang="en-US" sz="1800" dirty="0" smtClean="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31</a:t>
            </a:fld>
            <a:endParaRPr lang="en-US"/>
          </a:p>
        </p:txBody>
      </p:sp>
      <p:sp>
        <p:nvSpPr>
          <p:cNvPr id="6" name="TextBox 4"/>
          <p:cNvSpPr txBox="1">
            <a:spLocks noChangeArrowheads="1"/>
          </p:cNvSpPr>
          <p:nvPr/>
        </p:nvSpPr>
        <p:spPr bwMode="auto">
          <a:xfrm>
            <a:off x="620059" y="1668553"/>
            <a:ext cx="308289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Exposure at Default</a:t>
            </a:r>
            <a:endParaRPr lang="en-US" sz="2400" dirty="0">
              <a:solidFill>
                <a:schemeClr val="bg1"/>
              </a:solidFill>
              <a:latin typeface="+mn-lt"/>
            </a:endParaRPr>
          </a:p>
        </p:txBody>
      </p:sp>
    </p:spTree>
    <p:extLst>
      <p:ext uri="{BB962C8B-B14F-4D97-AF65-F5344CB8AC3E}">
        <p14:creationId xmlns:p14="http://schemas.microsoft.com/office/powerpoint/2010/main" val="22592642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Most commonly used model for calculate exposure of derivatives is </a:t>
                </a:r>
                <a:r>
                  <a:rPr lang="en-US" sz="1800" b="1" i="1" dirty="0" smtClean="0"/>
                  <a:t>Current Exposure Method</a:t>
                </a:r>
              </a:p>
              <a:p>
                <a:r>
                  <a:rPr lang="en-US" sz="1800" dirty="0" smtClean="0"/>
                  <a:t>Because derivatives exposure is driven from the present and the future, so the formula would be</a:t>
                </a:r>
              </a:p>
              <a:p>
                <a:pPr marL="0" indent="0">
                  <a:buNone/>
                </a:pPr>
                <a:r>
                  <a:rPr lang="en-US" sz="1800" dirty="0" smtClean="0"/>
                  <a:t>			</a:t>
                </a:r>
                <a14:m>
                  <m:oMath xmlns:m="http://schemas.openxmlformats.org/officeDocument/2006/math">
                    <m:r>
                      <m:rPr>
                        <m:nor/>
                      </m:rPr>
                      <a:rPr lang="en-US" sz="1800" b="0" i="0" smtClean="0">
                        <a:latin typeface="+mj-lt"/>
                      </a:rPr>
                      <m:t>EAD</m:t>
                    </m:r>
                    <m:r>
                      <m:rPr>
                        <m:nor/>
                      </m:rPr>
                      <a:rPr lang="en-US" sz="1800" b="0" i="0" smtClean="0">
                        <a:latin typeface="+mj-lt"/>
                      </a:rPr>
                      <m:t> =</m:t>
                    </m:r>
                    <m:func>
                      <m:funcPr>
                        <m:ctrlPr>
                          <a:rPr lang="en-US" sz="1800" b="0" i="1" smtClean="0">
                            <a:latin typeface="Cambria Math"/>
                          </a:rPr>
                        </m:ctrlPr>
                      </m:funcPr>
                      <m:fName>
                        <m:r>
                          <m:rPr>
                            <m:nor/>
                          </m:rPr>
                          <a:rPr lang="en-US" sz="1800" b="0" i="0" smtClean="0">
                            <a:latin typeface="+mj-lt"/>
                          </a:rPr>
                          <m:t>max</m:t>
                        </m:r>
                      </m:fName>
                      <m:e>
                        <m:d>
                          <m:dPr>
                            <m:ctrlPr>
                              <a:rPr lang="en-US" sz="1800" b="0" i="1" smtClean="0">
                                <a:latin typeface="Cambria Math"/>
                              </a:rPr>
                            </m:ctrlPr>
                          </m:dPr>
                          <m:e>
                            <m:r>
                              <m:rPr>
                                <m:nor/>
                              </m:rPr>
                              <a:rPr lang="en-US" sz="1800" b="0" i="0" smtClean="0">
                                <a:latin typeface="+mj-lt"/>
                              </a:rPr>
                              <m:t>RC</m:t>
                            </m:r>
                            <m:r>
                              <m:rPr>
                                <m:nor/>
                              </m:rPr>
                              <a:rPr lang="en-US" sz="1800" b="0" i="0" smtClean="0">
                                <a:latin typeface="+mj-lt"/>
                              </a:rPr>
                              <m:t>,0</m:t>
                            </m:r>
                          </m:e>
                        </m:d>
                      </m:e>
                    </m:func>
                    <m:r>
                      <m:rPr>
                        <m:nor/>
                      </m:rPr>
                      <a:rPr lang="en-US" sz="1800" b="0" i="0" smtClean="0">
                        <a:latin typeface="+mj-lt"/>
                      </a:rPr>
                      <m:t>+</m:t>
                    </m:r>
                    <m:r>
                      <m:rPr>
                        <m:nor/>
                      </m:rPr>
                      <a:rPr lang="en-US" sz="1800" b="0" i="0" smtClean="0">
                        <a:latin typeface="+mj-lt"/>
                      </a:rPr>
                      <m:t>PFE</m:t>
                    </m:r>
                  </m:oMath>
                </a14:m>
                <a:r>
                  <a:rPr lang="en-US" sz="1800" dirty="0" smtClean="0"/>
                  <a:t> </a:t>
                </a:r>
                <a:endParaRPr lang="en-US" sz="1800" dirty="0"/>
              </a:p>
              <a:p>
                <a:r>
                  <a:rPr lang="en-US" sz="1800" b="1" i="1" dirty="0" smtClean="0"/>
                  <a:t>Replacement cost aka Mark – to market</a:t>
                </a:r>
                <a:r>
                  <a:rPr lang="en-US" sz="1800" b="1" i="1" dirty="0"/>
                  <a:t>:</a:t>
                </a:r>
                <a:r>
                  <a:rPr lang="en-US" sz="1800" dirty="0"/>
                  <a:t> potentially lost today with respect to a specific </a:t>
                </a:r>
                <a:r>
                  <a:rPr lang="en-US" sz="1800" dirty="0" smtClean="0"/>
                  <a:t>counterparty</a:t>
                </a:r>
              </a:p>
              <a:p>
                <a:r>
                  <a:rPr lang="en-US" sz="1800" b="1" i="1" dirty="0" smtClean="0"/>
                  <a:t>Potential Future Exposure (PFE):  </a:t>
                </a:r>
                <a:r>
                  <a:rPr lang="en-US" sz="1800" dirty="0"/>
                  <a:t>is the maximum amount of exposure expected to occur on a future </a:t>
                </a:r>
                <a:r>
                  <a:rPr lang="en-US" sz="1800" dirty="0" smtClean="0"/>
                  <a:t>date.  The simple way to calculate the </a:t>
                </a:r>
                <a:r>
                  <a:rPr lang="en-US" sz="1800" dirty="0"/>
                  <a:t>PFE is multiplying the notional value of each contract with its Credit Conversion Factor (CCF). </a:t>
                </a:r>
                <a:endParaRPr lang="en-US" sz="1800" b="1" i="1" dirty="0" smtClean="0"/>
              </a:p>
              <a:p>
                <a:pPr lvl="1"/>
                <a:endParaRPr lang="en-US" dirty="0" smtClean="0"/>
              </a:p>
              <a:p>
                <a:pPr marL="228600" lvl="1" indent="0">
                  <a:buNone/>
                </a:pPr>
                <a:endParaRPr lang="en-US" sz="1600" dirty="0" smtClean="0"/>
              </a:p>
              <a:p>
                <a:endParaRPr lang="en-US" sz="1800" dirty="0" smtClean="0"/>
              </a:p>
              <a:p>
                <a:pPr lvl="1"/>
                <a:endParaRPr lang="en-US" dirty="0" smtClean="0"/>
              </a:p>
              <a:p>
                <a:pPr lvl="1"/>
                <a:endParaRPr lang="en-US" dirty="0" smtClean="0"/>
              </a:p>
              <a:p>
                <a:pPr lvl="1"/>
                <a:endParaRPr lang="en-US" dirty="0" smtClean="0"/>
              </a:p>
              <a:p>
                <a:pPr lvl="1"/>
                <a:endParaRPr lang="en-GB" dirty="0" smtClean="0"/>
              </a:p>
              <a:p>
                <a:pPr marL="0" indent="0">
                  <a:buNone/>
                </a:pPr>
                <a:endParaRPr lang="en-US" sz="18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2"/>
                <a:stretch>
                  <a:fillRect l="-219" t="-417" r="-585"/>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32</a:t>
            </a:fld>
            <a:endParaRPr lang="en-US"/>
          </a:p>
        </p:txBody>
      </p:sp>
      <p:sp>
        <p:nvSpPr>
          <p:cNvPr id="6" name="TextBox 4"/>
          <p:cNvSpPr txBox="1">
            <a:spLocks noChangeArrowheads="1"/>
          </p:cNvSpPr>
          <p:nvPr/>
        </p:nvSpPr>
        <p:spPr bwMode="auto">
          <a:xfrm>
            <a:off x="620059" y="1668553"/>
            <a:ext cx="3983783"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Current Exposure Method</a:t>
            </a:r>
            <a:endParaRPr lang="en-US" sz="2400" dirty="0">
              <a:solidFill>
                <a:schemeClr val="bg1"/>
              </a:solidFill>
              <a:latin typeface="+mn-lt"/>
            </a:endParaRPr>
          </a:p>
        </p:txBody>
      </p:sp>
    </p:spTree>
    <p:extLst>
      <p:ext uri="{BB962C8B-B14F-4D97-AF65-F5344CB8AC3E}">
        <p14:creationId xmlns:p14="http://schemas.microsoft.com/office/powerpoint/2010/main" val="36692814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There are plenty of way to calculate PFE.</a:t>
                </a:r>
                <a:endParaRPr lang="en-US" sz="1800" b="1" i="1" dirty="0" smtClean="0"/>
              </a:p>
              <a:p>
                <a:r>
                  <a:rPr lang="en-US" sz="1800" dirty="0" smtClean="0"/>
                  <a:t>The most popular and easiest method is </a:t>
                </a:r>
              </a:p>
              <a:p>
                <a:pPr marL="0" indent="0">
                  <a:buNone/>
                </a:pPr>
                <a:r>
                  <a:rPr lang="en-US" sz="1800" dirty="0" smtClean="0"/>
                  <a:t>		</a:t>
                </a:r>
                <a14:m>
                  <m:oMath xmlns:m="http://schemas.openxmlformats.org/officeDocument/2006/math">
                    <m:r>
                      <m:rPr>
                        <m:nor/>
                      </m:rPr>
                      <a:rPr lang="en-US" sz="1800">
                        <a:latin typeface="+mj-lt"/>
                      </a:rPr>
                      <m:t>PFE</m:t>
                    </m:r>
                    <m:r>
                      <m:rPr>
                        <m:nor/>
                      </m:rPr>
                      <a:rPr lang="en-US" sz="1800">
                        <a:latin typeface="+mj-lt"/>
                      </a:rPr>
                      <m:t> = </m:t>
                    </m:r>
                    <m:r>
                      <m:rPr>
                        <m:nor/>
                      </m:rPr>
                      <a:rPr lang="en-US" sz="1800">
                        <a:latin typeface="+mj-lt"/>
                      </a:rPr>
                      <m:t>Notional</m:t>
                    </m:r>
                    <m:r>
                      <m:rPr>
                        <m:nor/>
                      </m:rPr>
                      <a:rPr lang="en-US" sz="1800">
                        <a:latin typeface="+mj-lt"/>
                      </a:rPr>
                      <m:t> </m:t>
                    </m:r>
                    <m:r>
                      <m:rPr>
                        <m:nor/>
                      </m:rPr>
                      <a:rPr lang="en-US" sz="1800">
                        <a:latin typeface="+mj-lt"/>
                      </a:rPr>
                      <m:t>Amount</m:t>
                    </m:r>
                    <m:r>
                      <m:rPr>
                        <m:nor/>
                      </m:rPr>
                      <a:rPr lang="en-US" sz="1800">
                        <a:latin typeface="+mj-lt"/>
                      </a:rPr>
                      <m:t> </m:t>
                    </m:r>
                    <m:r>
                      <a:rPr lang="en-US" sz="1800">
                        <a:latin typeface="Cambria Math"/>
                      </a:rPr>
                      <m:t>×</m:t>
                    </m:r>
                    <m:r>
                      <m:rPr>
                        <m:nor/>
                      </m:rPr>
                      <a:rPr lang="en-US" sz="1800" i="0">
                        <a:latin typeface="+mj-lt"/>
                      </a:rPr>
                      <m:t>ad</m:t>
                    </m:r>
                    <m:sSub>
                      <m:sSubPr>
                        <m:ctrlPr>
                          <a:rPr lang="en-US" sz="1800" i="1">
                            <a:latin typeface="Cambria Math"/>
                          </a:rPr>
                        </m:ctrlPr>
                      </m:sSubPr>
                      <m:e>
                        <m:r>
                          <m:rPr>
                            <m:nor/>
                          </m:rPr>
                          <a:rPr lang="en-US" sz="1800" i="0">
                            <a:latin typeface="+mj-lt"/>
                          </a:rPr>
                          <m:t>d</m:t>
                        </m:r>
                      </m:e>
                      <m:sub>
                        <m:r>
                          <m:rPr>
                            <m:nor/>
                          </m:rPr>
                          <a:rPr lang="en-US" sz="1800" i="0">
                            <a:latin typeface="+mj-lt"/>
                          </a:rPr>
                          <m:t>on</m:t>
                        </m:r>
                      </m:sub>
                    </m:sSub>
                    <m:r>
                      <m:rPr>
                        <m:nor/>
                      </m:rPr>
                      <a:rPr lang="en-US" sz="1800" i="0">
                        <a:latin typeface="+mj-lt"/>
                      </a:rPr>
                      <m:t> </m:t>
                    </m:r>
                    <m:r>
                      <m:rPr>
                        <m:nor/>
                      </m:rPr>
                      <a:rPr lang="en-US" sz="1800" i="0">
                        <a:latin typeface="+mj-lt"/>
                      </a:rPr>
                      <m:t>factor</m:t>
                    </m:r>
                  </m:oMath>
                </a14:m>
                <a:r>
                  <a:rPr lang="en-US" sz="1800" dirty="0">
                    <a:latin typeface="+mj-lt"/>
                  </a:rPr>
                  <a:t> </a:t>
                </a:r>
              </a:p>
              <a:p>
                <a:r>
                  <a:rPr lang="en-US" sz="1800" b="1" i="1" dirty="0" err="1" smtClean="0"/>
                  <a:t>Add</a:t>
                </a:r>
                <a:r>
                  <a:rPr lang="en-US" sz="1800" b="1" i="1" baseline="-25000" dirty="0" err="1" smtClean="0"/>
                  <a:t>on</a:t>
                </a:r>
                <a:r>
                  <a:rPr lang="en-US" sz="1800" b="1" i="1" dirty="0" smtClean="0"/>
                  <a:t> factor </a:t>
                </a:r>
                <a:r>
                  <a:rPr lang="en-US" sz="1800" dirty="0" smtClean="0"/>
                  <a:t>is estimated by Basel Committee to calculate PFE. It depends on the maturity and the type of underlying asset.</a:t>
                </a:r>
                <a:endParaRPr lang="en-US" sz="1800" b="1" i="1" dirty="0" smtClean="0"/>
              </a:p>
              <a:p>
                <a:pPr lvl="1"/>
                <a:endParaRPr lang="en-US" dirty="0" smtClean="0"/>
              </a:p>
              <a:p>
                <a:pPr marL="228600" lvl="1" indent="0">
                  <a:buNone/>
                </a:pPr>
                <a:endParaRPr lang="en-US" sz="1600" dirty="0" smtClean="0"/>
              </a:p>
              <a:p>
                <a:endParaRPr lang="en-US" sz="1800" dirty="0" smtClean="0"/>
              </a:p>
              <a:p>
                <a:pPr lvl="1"/>
                <a:endParaRPr lang="en-US" dirty="0" smtClean="0"/>
              </a:p>
              <a:p>
                <a:pPr lvl="1"/>
                <a:endParaRPr lang="en-US" dirty="0" smtClean="0"/>
              </a:p>
              <a:p>
                <a:pPr lvl="1"/>
                <a:endParaRPr lang="en-US" dirty="0" smtClean="0"/>
              </a:p>
              <a:p>
                <a:pPr lvl="1"/>
                <a:endParaRPr lang="en-GB" dirty="0" smtClean="0"/>
              </a:p>
              <a:p>
                <a:pPr marL="0" indent="0">
                  <a:buNone/>
                </a:pPr>
                <a:endParaRPr lang="en-US" sz="18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2"/>
                <a:stretch>
                  <a:fillRect l="-219" t="-417"/>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33</a:t>
            </a:fld>
            <a:endParaRPr lang="en-US"/>
          </a:p>
        </p:txBody>
      </p:sp>
      <p:sp>
        <p:nvSpPr>
          <p:cNvPr id="6" name="TextBox 4"/>
          <p:cNvSpPr txBox="1">
            <a:spLocks noChangeArrowheads="1"/>
          </p:cNvSpPr>
          <p:nvPr/>
        </p:nvSpPr>
        <p:spPr bwMode="auto">
          <a:xfrm>
            <a:off x="620059" y="1668553"/>
            <a:ext cx="3914854"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Potential Future Exposure</a:t>
            </a:r>
            <a:endParaRPr lang="en-US" sz="2400" dirty="0">
              <a:solidFill>
                <a:schemeClr val="bg1"/>
              </a:solidFill>
              <a:latin typeface="+mn-lt"/>
            </a:endParaRPr>
          </a:p>
        </p:txBody>
      </p:sp>
      <p:graphicFrame>
        <p:nvGraphicFramePr>
          <p:cNvPr id="8" name="Table 7"/>
          <p:cNvGraphicFramePr>
            <a:graphicFrameLocks noGrp="1"/>
          </p:cNvGraphicFramePr>
          <p:nvPr>
            <p:extLst>
              <p:ext uri="{D42A27DB-BD31-4B8C-83A1-F6EECF244321}">
                <p14:modId xmlns:p14="http://schemas.microsoft.com/office/powerpoint/2010/main" val="338882131"/>
              </p:ext>
            </p:extLst>
          </p:nvPr>
        </p:nvGraphicFramePr>
        <p:xfrm>
          <a:off x="965608" y="4350326"/>
          <a:ext cx="7290886" cy="1916816"/>
        </p:xfrm>
        <a:graphic>
          <a:graphicData uri="http://schemas.openxmlformats.org/drawingml/2006/table">
            <a:tbl>
              <a:tblPr firstRow="1" firstCol="1" bandRow="1">
                <a:tableStyleId>{5C22544A-7EE6-4342-B048-85BDC9FD1C3A}</a:tableStyleId>
              </a:tblPr>
              <a:tblGrid>
                <a:gridCol w="2422977"/>
                <a:gridCol w="1167415"/>
                <a:gridCol w="1177566"/>
                <a:gridCol w="1004991"/>
                <a:gridCol w="1517937"/>
              </a:tblGrid>
              <a:tr h="292459">
                <a:tc>
                  <a:txBody>
                    <a:bodyPr/>
                    <a:lstStyle/>
                    <a:p>
                      <a:pPr marL="0" marR="0">
                        <a:spcBef>
                          <a:spcPts val="0"/>
                        </a:spcBef>
                        <a:spcAft>
                          <a:spcPts val="0"/>
                        </a:spcAft>
                      </a:pPr>
                      <a:r>
                        <a:rPr lang="en-US" sz="1600" dirty="0">
                          <a:effectLst/>
                        </a:rPr>
                        <a:t>PFE Add-on Factors</a:t>
                      </a:r>
                      <a:endParaRPr lang="en-US" sz="2400" dirty="0">
                        <a:effectLst/>
                        <a:latin typeface="Times New Roman"/>
                        <a:ea typeface="Times New Roman"/>
                        <a:cs typeface="Angsana New"/>
                      </a:endParaRPr>
                    </a:p>
                  </a:txBody>
                  <a:tcPr marL="68580" marR="68580" marT="0" marB="0" anchor="b"/>
                </a:tc>
                <a:tc>
                  <a:txBody>
                    <a:bodyPr/>
                    <a:lstStyle/>
                    <a:p>
                      <a:endParaRPr lang="en-US" sz="1600">
                        <a:effectLst/>
                        <a:latin typeface="Times New Roman"/>
                        <a:cs typeface="Angsana New"/>
                      </a:endParaRPr>
                    </a:p>
                  </a:txBody>
                  <a:tcPr marL="68580" marR="68580" marT="0" marB="0" anchor="b"/>
                </a:tc>
                <a:tc>
                  <a:txBody>
                    <a:bodyPr/>
                    <a:lstStyle/>
                    <a:p>
                      <a:endParaRPr lang="en-US" sz="1600">
                        <a:effectLst/>
                        <a:latin typeface="Times New Roman"/>
                        <a:cs typeface="Angsana New"/>
                      </a:endParaRPr>
                    </a:p>
                  </a:txBody>
                  <a:tcPr marL="68580" marR="68580" marT="0" marB="0" anchor="b"/>
                </a:tc>
                <a:tc>
                  <a:txBody>
                    <a:bodyPr/>
                    <a:lstStyle/>
                    <a:p>
                      <a:endParaRPr lang="en-US" sz="1600">
                        <a:effectLst/>
                        <a:latin typeface="Times New Roman"/>
                        <a:cs typeface="Angsana New"/>
                      </a:endParaRPr>
                    </a:p>
                  </a:txBody>
                  <a:tcPr marL="68580" marR="68580" marT="0" marB="0" anchor="b"/>
                </a:tc>
                <a:tc>
                  <a:txBody>
                    <a:bodyPr/>
                    <a:lstStyle/>
                    <a:p>
                      <a:endParaRPr lang="en-US" sz="1600">
                        <a:effectLst/>
                        <a:latin typeface="Times New Roman"/>
                        <a:cs typeface="Angsana New"/>
                      </a:endParaRPr>
                    </a:p>
                  </a:txBody>
                  <a:tcPr marL="68580" marR="68580" marT="0" marB="0" anchor="b"/>
                </a:tc>
              </a:tr>
              <a:tr h="571202">
                <a:tc>
                  <a:txBody>
                    <a:bodyPr/>
                    <a:lstStyle/>
                    <a:p>
                      <a:pPr marL="0" marR="0">
                        <a:spcBef>
                          <a:spcPts val="0"/>
                        </a:spcBef>
                        <a:spcAft>
                          <a:spcPts val="0"/>
                        </a:spcAft>
                      </a:pPr>
                      <a:r>
                        <a:rPr lang="en-US" sz="1600">
                          <a:effectLst/>
                        </a:rPr>
                        <a:t>Maturity</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dirty="0">
                          <a:effectLst/>
                        </a:rPr>
                        <a:t>IR</a:t>
                      </a:r>
                      <a:endParaRPr lang="en-US" sz="2400" dirty="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dirty="0">
                          <a:effectLst/>
                        </a:rPr>
                        <a:t>FX</a:t>
                      </a:r>
                      <a:endParaRPr lang="en-US" sz="2400" dirty="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dirty="0">
                          <a:effectLst/>
                        </a:rPr>
                        <a:t>Equity </a:t>
                      </a:r>
                      <a:endParaRPr lang="en-US" sz="2400" dirty="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dirty="0" err="1">
                          <a:effectLst/>
                        </a:rPr>
                        <a:t>Commoditiy</a:t>
                      </a:r>
                      <a:endParaRPr lang="en-US" sz="2400" dirty="0">
                        <a:effectLst/>
                        <a:latin typeface="Times New Roman"/>
                        <a:ea typeface="Times New Roman"/>
                        <a:cs typeface="Angsana New"/>
                      </a:endParaRPr>
                    </a:p>
                  </a:txBody>
                  <a:tcPr marL="68580" marR="68580" marT="0" marB="0" anchor="b"/>
                </a:tc>
              </a:tr>
              <a:tr h="357002">
                <a:tc>
                  <a:txBody>
                    <a:bodyPr/>
                    <a:lstStyle/>
                    <a:p>
                      <a:pPr marL="0" marR="0">
                        <a:spcBef>
                          <a:spcPts val="0"/>
                        </a:spcBef>
                        <a:spcAft>
                          <a:spcPts val="0"/>
                        </a:spcAft>
                      </a:pPr>
                      <a:r>
                        <a:rPr lang="en-US" sz="1600">
                          <a:effectLst/>
                        </a:rPr>
                        <a:t>≤ 1 year</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a:effectLst/>
                        </a:rPr>
                        <a:t>0%</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a:effectLst/>
                        </a:rPr>
                        <a:t>1%</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a:effectLst/>
                        </a:rPr>
                        <a:t>6%</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a:effectLst/>
                        </a:rPr>
                        <a:t>10%</a:t>
                      </a:r>
                      <a:endParaRPr lang="en-US" sz="2400">
                        <a:effectLst/>
                        <a:latin typeface="Times New Roman"/>
                        <a:ea typeface="Times New Roman"/>
                        <a:cs typeface="Angsana New"/>
                      </a:endParaRPr>
                    </a:p>
                  </a:txBody>
                  <a:tcPr marL="68580" marR="68580" marT="0" marB="0" anchor="b"/>
                </a:tc>
              </a:tr>
              <a:tr h="339151">
                <a:tc>
                  <a:txBody>
                    <a:bodyPr/>
                    <a:lstStyle/>
                    <a:p>
                      <a:pPr marL="0" marR="0">
                        <a:spcBef>
                          <a:spcPts val="0"/>
                        </a:spcBef>
                        <a:spcAft>
                          <a:spcPts val="0"/>
                        </a:spcAft>
                      </a:pPr>
                      <a:r>
                        <a:rPr lang="en-US" sz="1600">
                          <a:effectLst/>
                        </a:rPr>
                        <a:t>&gt;1 year and ≤5 years</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a:effectLst/>
                        </a:rPr>
                        <a:t>0.50%</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a:effectLst/>
                        </a:rPr>
                        <a:t>5%</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a:effectLst/>
                        </a:rPr>
                        <a:t>8%</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a:effectLst/>
                        </a:rPr>
                        <a:t>12%</a:t>
                      </a:r>
                      <a:endParaRPr lang="en-US" sz="2400">
                        <a:effectLst/>
                        <a:latin typeface="Times New Roman"/>
                        <a:ea typeface="Times New Roman"/>
                        <a:cs typeface="Angsana New"/>
                      </a:endParaRPr>
                    </a:p>
                  </a:txBody>
                  <a:tcPr marL="68580" marR="68580" marT="0" marB="0" anchor="b"/>
                </a:tc>
              </a:tr>
              <a:tr h="357002">
                <a:tc>
                  <a:txBody>
                    <a:bodyPr/>
                    <a:lstStyle/>
                    <a:p>
                      <a:pPr marL="0" marR="0">
                        <a:spcBef>
                          <a:spcPts val="0"/>
                        </a:spcBef>
                        <a:spcAft>
                          <a:spcPts val="0"/>
                        </a:spcAft>
                      </a:pPr>
                      <a:r>
                        <a:rPr lang="en-US" sz="1600">
                          <a:effectLst/>
                        </a:rPr>
                        <a:t>&gt; 5 years</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a:effectLst/>
                        </a:rPr>
                        <a:t>1.50%</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a:effectLst/>
                        </a:rPr>
                        <a:t>7.50%</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a:effectLst/>
                        </a:rPr>
                        <a:t>10%</a:t>
                      </a:r>
                      <a:endParaRPr lang="en-US" sz="2400">
                        <a:effectLst/>
                        <a:latin typeface="Times New Roman"/>
                        <a:ea typeface="Times New Roman"/>
                        <a:cs typeface="Angsana New"/>
                      </a:endParaRPr>
                    </a:p>
                  </a:txBody>
                  <a:tcPr marL="68580" marR="68580" marT="0" marB="0" anchor="b"/>
                </a:tc>
                <a:tc>
                  <a:txBody>
                    <a:bodyPr/>
                    <a:lstStyle/>
                    <a:p>
                      <a:pPr marL="0" marR="0" algn="ctr">
                        <a:spcBef>
                          <a:spcPts val="0"/>
                        </a:spcBef>
                        <a:spcAft>
                          <a:spcPts val="0"/>
                        </a:spcAft>
                      </a:pPr>
                      <a:r>
                        <a:rPr lang="en-US" sz="1600" dirty="0">
                          <a:effectLst/>
                        </a:rPr>
                        <a:t>15%</a:t>
                      </a:r>
                      <a:endParaRPr lang="en-US" sz="2400" dirty="0">
                        <a:effectLst/>
                        <a:latin typeface="Times New Roman"/>
                        <a:ea typeface="Times New Roman"/>
                        <a:cs typeface="Angsana New"/>
                      </a:endParaRPr>
                    </a:p>
                  </a:txBody>
                  <a:tcPr marL="68580" marR="68580" marT="0" marB="0" anchor="b"/>
                </a:tc>
              </a:tr>
            </a:tbl>
          </a:graphicData>
        </a:graphic>
      </p:graphicFrame>
    </p:spTree>
    <p:extLst>
      <p:ext uri="{BB962C8B-B14F-4D97-AF65-F5344CB8AC3E}">
        <p14:creationId xmlns:p14="http://schemas.microsoft.com/office/powerpoint/2010/main" val="74058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Exercise</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Company A has two derivative contracts with Bank B and the detail is below.</a:t>
            </a:r>
          </a:p>
          <a:p>
            <a:endParaRPr lang="en-US" sz="1800" dirty="0"/>
          </a:p>
          <a:p>
            <a:endParaRPr lang="en-US" sz="1800" dirty="0" smtClean="0"/>
          </a:p>
          <a:p>
            <a:endParaRPr lang="en-US" sz="1800" dirty="0"/>
          </a:p>
          <a:p>
            <a:endParaRPr lang="en-US" sz="1800" dirty="0" smtClean="0"/>
          </a:p>
          <a:p>
            <a:endParaRPr lang="en-US" sz="1800" dirty="0"/>
          </a:p>
          <a:p>
            <a:r>
              <a:rPr lang="en-US" sz="1800" dirty="0" smtClean="0"/>
              <a:t>What is the total EAD?</a:t>
            </a: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Settlement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34</a:t>
            </a:fld>
            <a:endParaRPr lang="en-US"/>
          </a:p>
        </p:txBody>
      </p:sp>
      <p:sp>
        <p:nvSpPr>
          <p:cNvPr id="6" name="TextBox 4"/>
          <p:cNvSpPr txBox="1">
            <a:spLocks noChangeArrowheads="1"/>
          </p:cNvSpPr>
          <p:nvPr/>
        </p:nvSpPr>
        <p:spPr bwMode="auto">
          <a:xfrm>
            <a:off x="620058" y="1668553"/>
            <a:ext cx="14670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a:t>
            </a:r>
          </a:p>
        </p:txBody>
      </p:sp>
      <p:graphicFrame>
        <p:nvGraphicFramePr>
          <p:cNvPr id="9" name="Table 8"/>
          <p:cNvGraphicFramePr>
            <a:graphicFrameLocks noGrp="1"/>
          </p:cNvGraphicFramePr>
          <p:nvPr>
            <p:extLst>
              <p:ext uri="{D42A27DB-BD31-4B8C-83A1-F6EECF244321}">
                <p14:modId xmlns:p14="http://schemas.microsoft.com/office/powerpoint/2010/main" val="550646102"/>
              </p:ext>
            </p:extLst>
          </p:nvPr>
        </p:nvGraphicFramePr>
        <p:xfrm>
          <a:off x="769087" y="3162005"/>
          <a:ext cx="7662531" cy="2109968"/>
        </p:xfrm>
        <a:graphic>
          <a:graphicData uri="http://schemas.openxmlformats.org/drawingml/2006/table">
            <a:tbl>
              <a:tblPr firstRow="1" bandRow="1">
                <a:tableStyleId>{5C22544A-7EE6-4342-B048-85BDC9FD1C3A}</a:tableStyleId>
              </a:tblPr>
              <a:tblGrid>
                <a:gridCol w="2554177"/>
                <a:gridCol w="2554177"/>
                <a:gridCol w="2554177"/>
              </a:tblGrid>
              <a:tr h="527492">
                <a:tc>
                  <a:txBody>
                    <a:bodyPr/>
                    <a:lstStyle/>
                    <a:p>
                      <a:endParaRPr lang="en-US" dirty="0"/>
                    </a:p>
                  </a:txBody>
                  <a:tcPr/>
                </a:tc>
                <a:tc>
                  <a:txBody>
                    <a:bodyPr/>
                    <a:lstStyle/>
                    <a:p>
                      <a:r>
                        <a:rPr lang="en-US" dirty="0" smtClean="0"/>
                        <a:t>Forward</a:t>
                      </a:r>
                      <a:r>
                        <a:rPr lang="en-US" baseline="0" dirty="0" smtClean="0"/>
                        <a:t> Contract</a:t>
                      </a:r>
                      <a:endParaRPr lang="en-US" dirty="0"/>
                    </a:p>
                  </a:txBody>
                  <a:tcPr/>
                </a:tc>
                <a:tc>
                  <a:txBody>
                    <a:bodyPr/>
                    <a:lstStyle/>
                    <a:p>
                      <a:r>
                        <a:rPr lang="en-US" dirty="0" smtClean="0"/>
                        <a:t>Interest Rate</a:t>
                      </a:r>
                      <a:r>
                        <a:rPr lang="en-US" baseline="0" dirty="0" smtClean="0"/>
                        <a:t> Swap</a:t>
                      </a:r>
                      <a:endParaRPr lang="en-US" dirty="0"/>
                    </a:p>
                  </a:txBody>
                  <a:tcPr/>
                </a:tc>
              </a:tr>
              <a:tr h="527492">
                <a:tc>
                  <a:txBody>
                    <a:bodyPr/>
                    <a:lstStyle/>
                    <a:p>
                      <a:r>
                        <a:rPr lang="en-US" dirty="0" smtClean="0"/>
                        <a:t>Mark-to-market</a:t>
                      </a:r>
                      <a:endParaRPr lang="en-US" dirty="0"/>
                    </a:p>
                  </a:txBody>
                  <a:tcPr/>
                </a:tc>
                <a:tc>
                  <a:txBody>
                    <a:bodyPr/>
                    <a:lstStyle/>
                    <a:p>
                      <a:r>
                        <a:rPr lang="en-US" dirty="0" smtClean="0"/>
                        <a:t>-50,000</a:t>
                      </a:r>
                      <a:r>
                        <a:rPr lang="en-US" baseline="0" dirty="0" smtClean="0"/>
                        <a:t> USD</a:t>
                      </a:r>
                      <a:endParaRPr lang="en-US" dirty="0"/>
                    </a:p>
                  </a:txBody>
                  <a:tcPr/>
                </a:tc>
                <a:tc>
                  <a:txBody>
                    <a:bodyPr/>
                    <a:lstStyle/>
                    <a:p>
                      <a:r>
                        <a:rPr lang="en-US" dirty="0" smtClean="0"/>
                        <a:t>100,000 USD</a:t>
                      </a:r>
                      <a:endParaRPr lang="en-US" dirty="0"/>
                    </a:p>
                  </a:txBody>
                  <a:tcPr/>
                </a:tc>
              </a:tr>
              <a:tr h="527492">
                <a:tc>
                  <a:txBody>
                    <a:bodyPr/>
                    <a:lstStyle/>
                    <a:p>
                      <a:r>
                        <a:rPr lang="en-US" dirty="0" smtClean="0"/>
                        <a:t>Notional </a:t>
                      </a:r>
                      <a:endParaRPr lang="en-US" dirty="0"/>
                    </a:p>
                  </a:txBody>
                  <a:tcPr/>
                </a:tc>
                <a:tc>
                  <a:txBody>
                    <a:bodyPr/>
                    <a:lstStyle/>
                    <a:p>
                      <a:r>
                        <a:rPr lang="en-US" dirty="0" smtClean="0"/>
                        <a:t>1,000,000 USD</a:t>
                      </a:r>
                      <a:endParaRPr lang="en-US" dirty="0"/>
                    </a:p>
                  </a:txBody>
                  <a:tcPr/>
                </a:tc>
                <a:tc>
                  <a:txBody>
                    <a:bodyPr/>
                    <a:lstStyle/>
                    <a:p>
                      <a:r>
                        <a:rPr lang="en-US" dirty="0" smtClean="0"/>
                        <a:t>200,000,000 USD </a:t>
                      </a:r>
                      <a:endParaRPr lang="en-US" dirty="0"/>
                    </a:p>
                  </a:txBody>
                  <a:tcPr/>
                </a:tc>
              </a:tr>
              <a:tr h="527492">
                <a:tc>
                  <a:txBody>
                    <a:bodyPr/>
                    <a:lstStyle/>
                    <a:p>
                      <a:r>
                        <a:rPr lang="en-US" dirty="0" smtClean="0"/>
                        <a:t>Residual Maturity</a:t>
                      </a:r>
                      <a:endParaRPr lang="en-US" dirty="0"/>
                    </a:p>
                  </a:txBody>
                  <a:tcPr/>
                </a:tc>
                <a:tc>
                  <a:txBody>
                    <a:bodyPr/>
                    <a:lstStyle/>
                    <a:p>
                      <a:r>
                        <a:rPr lang="en-US" dirty="0" smtClean="0"/>
                        <a:t>1</a:t>
                      </a:r>
                      <a:r>
                        <a:rPr lang="en-US" baseline="0" dirty="0" smtClean="0"/>
                        <a:t> month</a:t>
                      </a:r>
                      <a:endParaRPr lang="en-US" dirty="0"/>
                    </a:p>
                  </a:txBody>
                  <a:tcPr/>
                </a:tc>
                <a:tc>
                  <a:txBody>
                    <a:bodyPr/>
                    <a:lstStyle/>
                    <a:p>
                      <a:r>
                        <a:rPr lang="en-US" dirty="0" smtClean="0"/>
                        <a:t>2 years</a:t>
                      </a:r>
                      <a:endParaRPr lang="en-US" dirty="0"/>
                    </a:p>
                  </a:txBody>
                  <a:tcPr/>
                </a:tc>
              </a:tr>
            </a:tbl>
          </a:graphicData>
        </a:graphic>
      </p:graphicFrame>
    </p:spTree>
    <p:extLst>
      <p:ext uri="{BB962C8B-B14F-4D97-AF65-F5344CB8AC3E}">
        <p14:creationId xmlns:p14="http://schemas.microsoft.com/office/powerpoint/2010/main" val="16515971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b="1" i="1" dirty="0"/>
              <a:t>EAD of forward would be </a:t>
            </a:r>
            <a:endParaRPr lang="en-US" sz="1800" b="1" i="1" dirty="0" smtClean="0"/>
          </a:p>
          <a:p>
            <a:pPr marL="0" indent="0">
              <a:buNone/>
            </a:pPr>
            <a:r>
              <a:rPr lang="en-US" sz="1800" b="1" i="1" dirty="0" smtClean="0"/>
              <a:t>		</a:t>
            </a:r>
            <a:r>
              <a:rPr lang="en-US" sz="1800" i="1" dirty="0" smtClean="0"/>
              <a:t>EAD = Max(0,-50,0000) + (1,000,000 x 1%)</a:t>
            </a:r>
            <a:r>
              <a:rPr lang="en-US" sz="1800" b="1" i="1" dirty="0" smtClean="0"/>
              <a:t> </a:t>
            </a:r>
            <a:endParaRPr lang="en-US" sz="1800" b="1" i="1" dirty="0"/>
          </a:p>
          <a:p>
            <a:pPr marL="0" indent="0">
              <a:buNone/>
            </a:pPr>
            <a:r>
              <a:rPr lang="en-US" sz="1800" b="1" i="1" dirty="0"/>
              <a:t> </a:t>
            </a:r>
            <a:r>
              <a:rPr lang="en-US" sz="1800" b="1" i="1" dirty="0" smtClean="0"/>
              <a:t>                                    </a:t>
            </a:r>
            <a:r>
              <a:rPr lang="en-US" sz="1800" dirty="0" smtClean="0"/>
              <a:t>= 10,000 USD</a:t>
            </a:r>
            <a:endParaRPr lang="en-US" sz="1800" dirty="0"/>
          </a:p>
          <a:p>
            <a:r>
              <a:rPr lang="en-US" sz="1800" b="1" i="1" dirty="0" smtClean="0"/>
              <a:t>EAD of IRS would be</a:t>
            </a:r>
          </a:p>
          <a:p>
            <a:pPr marL="0" indent="0">
              <a:buNone/>
            </a:pPr>
            <a:r>
              <a:rPr lang="en-US" sz="1800" i="1" dirty="0" smtClean="0"/>
              <a:t>		EAD </a:t>
            </a:r>
            <a:r>
              <a:rPr lang="en-US" sz="1800" i="1" dirty="0"/>
              <a:t>= Max(0,100,0000) + (200,000,000 x 1%)</a:t>
            </a:r>
            <a:r>
              <a:rPr lang="en-US" sz="1800" b="1" i="1" dirty="0"/>
              <a:t> </a:t>
            </a:r>
          </a:p>
          <a:p>
            <a:pPr marL="0" indent="0">
              <a:buNone/>
            </a:pPr>
            <a:r>
              <a:rPr lang="en-US" sz="1800" b="1" i="1" dirty="0"/>
              <a:t>                                     </a:t>
            </a:r>
            <a:r>
              <a:rPr lang="en-US" sz="1800" dirty="0"/>
              <a:t>= 100,000 + 1,000,000 USD</a:t>
            </a:r>
          </a:p>
          <a:p>
            <a:pPr marL="0" indent="0">
              <a:buNone/>
            </a:pPr>
            <a:r>
              <a:rPr lang="en-US" sz="1800" dirty="0"/>
              <a:t>                                     = 1,100,000 </a:t>
            </a:r>
            <a:r>
              <a:rPr lang="en-US" sz="1800" dirty="0" smtClean="0"/>
              <a:t>USD</a:t>
            </a:r>
            <a:endParaRPr lang="en-US" sz="1800" b="1" i="1" dirty="0" smtClean="0"/>
          </a:p>
          <a:p>
            <a:r>
              <a:rPr lang="en-US" sz="1800" b="1" i="1" dirty="0" smtClean="0"/>
              <a:t>Total EAD would be 1,110,000 USD</a:t>
            </a:r>
          </a:p>
          <a:p>
            <a:pPr marL="0" indent="0">
              <a:buNone/>
            </a:pPr>
            <a:r>
              <a:rPr lang="en-US" sz="1800" i="1" dirty="0" smtClean="0"/>
              <a:t>		</a:t>
            </a:r>
            <a:endParaRPr lang="en-US" sz="1800" dirty="0"/>
          </a:p>
          <a:p>
            <a:endParaRPr lang="en-US" sz="1800" b="1" i="1" dirty="0" smtClean="0"/>
          </a:p>
          <a:p>
            <a:pPr lvl="1"/>
            <a:endParaRPr lang="en-US" dirty="0" smtClean="0"/>
          </a:p>
          <a:p>
            <a:pPr marL="228600" lvl="1" indent="0">
              <a:buNone/>
            </a:pPr>
            <a:endParaRPr lang="en-US" sz="1600" dirty="0" smtClean="0"/>
          </a:p>
          <a:p>
            <a:endParaRPr lang="en-US" sz="1800" dirty="0" smtClean="0"/>
          </a:p>
          <a:p>
            <a:pPr lvl="1"/>
            <a:endParaRPr lang="en-US" dirty="0" smtClean="0"/>
          </a:p>
          <a:p>
            <a:pPr lvl="1"/>
            <a:endParaRPr lang="en-US" dirty="0" smtClean="0"/>
          </a:p>
          <a:p>
            <a:pPr lvl="1"/>
            <a:endParaRPr lang="en-US" dirty="0" smtClean="0"/>
          </a:p>
          <a:p>
            <a:pPr lvl="1"/>
            <a:endParaRPr lang="en-GB" dirty="0" smtClean="0"/>
          </a:p>
          <a:p>
            <a:pPr marL="0" indent="0">
              <a:buNone/>
            </a:pPr>
            <a:endParaRPr lang="en-US" sz="1800" dirty="0" smtClean="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35</a:t>
            </a:fld>
            <a:endParaRPr lang="en-US"/>
          </a:p>
        </p:txBody>
      </p:sp>
      <p:sp>
        <p:nvSpPr>
          <p:cNvPr id="6" name="TextBox 4"/>
          <p:cNvSpPr txBox="1">
            <a:spLocks noChangeArrowheads="1"/>
          </p:cNvSpPr>
          <p:nvPr/>
        </p:nvSpPr>
        <p:spPr bwMode="auto">
          <a:xfrm>
            <a:off x="620059" y="1668553"/>
            <a:ext cx="3983783"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Current Exposure Method</a:t>
            </a:r>
            <a:endParaRPr lang="en-US" sz="2400" dirty="0">
              <a:solidFill>
                <a:schemeClr val="bg1"/>
              </a:solidFill>
              <a:latin typeface="+mn-lt"/>
            </a:endParaRPr>
          </a:p>
        </p:txBody>
      </p:sp>
    </p:spTree>
    <p:extLst>
      <p:ext uri="{BB962C8B-B14F-4D97-AF65-F5344CB8AC3E}">
        <p14:creationId xmlns:p14="http://schemas.microsoft.com/office/powerpoint/2010/main" val="5216268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There are plenty of way to calculate PFE.</a:t>
                </a:r>
                <a:endParaRPr lang="en-US" sz="1800" b="1" i="1" dirty="0" smtClean="0"/>
              </a:p>
              <a:p>
                <a:r>
                  <a:rPr lang="en-US" sz="1800" dirty="0" smtClean="0"/>
                  <a:t>The most popular and easiest method is </a:t>
                </a:r>
              </a:p>
              <a:p>
                <a:pPr marL="0" indent="0">
                  <a:buNone/>
                </a:pPr>
                <a:r>
                  <a:rPr lang="en-US" sz="1800" dirty="0" smtClean="0"/>
                  <a:t>		</a:t>
                </a:r>
                <a14:m>
                  <m:oMath xmlns:m="http://schemas.openxmlformats.org/officeDocument/2006/math">
                    <m:r>
                      <m:rPr>
                        <m:nor/>
                      </m:rPr>
                      <a:rPr lang="en-US" sz="1800">
                        <a:latin typeface="+mj-lt"/>
                      </a:rPr>
                      <m:t>PFE</m:t>
                    </m:r>
                    <m:r>
                      <m:rPr>
                        <m:nor/>
                      </m:rPr>
                      <a:rPr lang="en-US" sz="1800">
                        <a:latin typeface="+mj-lt"/>
                      </a:rPr>
                      <m:t> = </m:t>
                    </m:r>
                    <m:r>
                      <m:rPr>
                        <m:nor/>
                      </m:rPr>
                      <a:rPr lang="en-US" sz="1800">
                        <a:latin typeface="+mj-lt"/>
                      </a:rPr>
                      <m:t>Notional</m:t>
                    </m:r>
                    <m:r>
                      <m:rPr>
                        <m:nor/>
                      </m:rPr>
                      <a:rPr lang="en-US" sz="1800">
                        <a:latin typeface="+mj-lt"/>
                      </a:rPr>
                      <m:t> </m:t>
                    </m:r>
                    <m:r>
                      <m:rPr>
                        <m:nor/>
                      </m:rPr>
                      <a:rPr lang="en-US" sz="1800">
                        <a:latin typeface="+mj-lt"/>
                      </a:rPr>
                      <m:t>Amount</m:t>
                    </m:r>
                    <m:r>
                      <m:rPr>
                        <m:nor/>
                      </m:rPr>
                      <a:rPr lang="en-US" sz="1800">
                        <a:latin typeface="+mj-lt"/>
                      </a:rPr>
                      <m:t> </m:t>
                    </m:r>
                    <m:r>
                      <a:rPr lang="en-US" sz="1800">
                        <a:latin typeface="Cambria Math"/>
                      </a:rPr>
                      <m:t>×</m:t>
                    </m:r>
                    <m:r>
                      <m:rPr>
                        <m:nor/>
                      </m:rPr>
                      <a:rPr lang="en-US" sz="1800" i="0">
                        <a:latin typeface="+mj-lt"/>
                      </a:rPr>
                      <m:t>ad</m:t>
                    </m:r>
                    <m:sSub>
                      <m:sSubPr>
                        <m:ctrlPr>
                          <a:rPr lang="en-US" sz="1800" i="1">
                            <a:latin typeface="Cambria Math"/>
                          </a:rPr>
                        </m:ctrlPr>
                      </m:sSubPr>
                      <m:e>
                        <m:r>
                          <m:rPr>
                            <m:nor/>
                          </m:rPr>
                          <a:rPr lang="en-US" sz="1800" i="0">
                            <a:latin typeface="+mj-lt"/>
                          </a:rPr>
                          <m:t>d</m:t>
                        </m:r>
                      </m:e>
                      <m:sub>
                        <m:r>
                          <m:rPr>
                            <m:nor/>
                          </m:rPr>
                          <a:rPr lang="en-US" sz="1800" i="0">
                            <a:latin typeface="+mj-lt"/>
                          </a:rPr>
                          <m:t>on</m:t>
                        </m:r>
                      </m:sub>
                    </m:sSub>
                    <m:r>
                      <m:rPr>
                        <m:nor/>
                      </m:rPr>
                      <a:rPr lang="en-US" sz="1800" i="0">
                        <a:latin typeface="+mj-lt"/>
                      </a:rPr>
                      <m:t> </m:t>
                    </m:r>
                    <m:r>
                      <m:rPr>
                        <m:nor/>
                      </m:rPr>
                      <a:rPr lang="en-US" sz="1800" i="0">
                        <a:latin typeface="+mj-lt"/>
                      </a:rPr>
                      <m:t>factor</m:t>
                    </m:r>
                  </m:oMath>
                </a14:m>
                <a:r>
                  <a:rPr lang="en-US" sz="1800" dirty="0">
                    <a:latin typeface="+mj-lt"/>
                  </a:rPr>
                  <a:t> </a:t>
                </a:r>
              </a:p>
              <a:p>
                <a:r>
                  <a:rPr lang="en-US" sz="1800" b="1" i="1" dirty="0" err="1" smtClean="0"/>
                  <a:t>Add</a:t>
                </a:r>
                <a:r>
                  <a:rPr lang="en-US" sz="1800" b="1" i="1" baseline="-25000" dirty="0" err="1" smtClean="0"/>
                  <a:t>on</a:t>
                </a:r>
                <a:r>
                  <a:rPr lang="en-US" sz="1800" b="1" i="1" dirty="0" smtClean="0"/>
                  <a:t> factor </a:t>
                </a:r>
                <a:r>
                  <a:rPr lang="en-US" sz="1800" dirty="0" smtClean="0"/>
                  <a:t>is estimated by Basel Committee to calculate PFE. It depends on the maturity and the type of underlying asset.</a:t>
                </a:r>
                <a:endParaRPr lang="en-US" sz="1800" b="1" i="1" dirty="0" smtClean="0"/>
              </a:p>
              <a:p>
                <a:pPr lvl="1"/>
                <a:endParaRPr lang="en-US" dirty="0" smtClean="0"/>
              </a:p>
              <a:p>
                <a:pPr marL="228600" lvl="1" indent="0">
                  <a:buNone/>
                </a:pPr>
                <a:endParaRPr lang="en-US" sz="1600" dirty="0" smtClean="0"/>
              </a:p>
              <a:p>
                <a:endParaRPr lang="en-US" sz="1800" dirty="0" smtClean="0"/>
              </a:p>
              <a:p>
                <a:pPr lvl="1"/>
                <a:endParaRPr lang="en-US" dirty="0" smtClean="0"/>
              </a:p>
              <a:p>
                <a:pPr lvl="1"/>
                <a:endParaRPr lang="en-US" dirty="0" smtClean="0"/>
              </a:p>
              <a:p>
                <a:pPr lvl="1"/>
                <a:endParaRPr lang="en-US" dirty="0" smtClean="0"/>
              </a:p>
              <a:p>
                <a:pPr lvl="1"/>
                <a:endParaRPr lang="en-GB" dirty="0" smtClean="0"/>
              </a:p>
              <a:p>
                <a:pPr marL="0" indent="0">
                  <a:buNone/>
                </a:pPr>
                <a:endParaRPr lang="en-US" sz="18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2"/>
                <a:stretch>
                  <a:fillRect l="-219" t="-417"/>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36</a:t>
            </a:fld>
            <a:endParaRPr lang="en-US"/>
          </a:p>
        </p:txBody>
      </p:sp>
      <p:sp>
        <p:nvSpPr>
          <p:cNvPr id="6" name="TextBox 4"/>
          <p:cNvSpPr txBox="1">
            <a:spLocks noChangeArrowheads="1"/>
          </p:cNvSpPr>
          <p:nvPr/>
        </p:nvSpPr>
        <p:spPr bwMode="auto">
          <a:xfrm>
            <a:off x="620059" y="1668553"/>
            <a:ext cx="14670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a:t>
            </a:r>
            <a:endParaRPr lang="en-US" sz="2400" dirty="0">
              <a:solidFill>
                <a:schemeClr val="bg1"/>
              </a:solidFill>
              <a:latin typeface="+mn-lt"/>
            </a:endParaRPr>
          </a:p>
        </p:txBody>
      </p:sp>
    </p:spTree>
    <p:extLst>
      <p:ext uri="{BB962C8B-B14F-4D97-AF65-F5344CB8AC3E}">
        <p14:creationId xmlns:p14="http://schemas.microsoft.com/office/powerpoint/2010/main" val="30139934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err="1"/>
              <a:t>Jorion</a:t>
            </a:r>
            <a:r>
              <a:rPr lang="en-US" sz="1600" dirty="0"/>
              <a:t>, P. Financial Risk Manager Handbook, 4th Edition. </a:t>
            </a:r>
          </a:p>
          <a:p>
            <a:r>
              <a:rPr lang="en-US" sz="1600" dirty="0"/>
              <a:t>Hull, J. (2006). </a:t>
            </a:r>
            <a:r>
              <a:rPr lang="en-US" sz="1600" i="1" dirty="0"/>
              <a:t>Options, futures, and other derivatives</a:t>
            </a:r>
            <a:r>
              <a:rPr lang="en-US" sz="1600" dirty="0"/>
              <a:t>. Upper Saddle River, N.J: Pearson/Prentice Hall</a:t>
            </a:r>
            <a:r>
              <a:rPr lang="en-US" sz="1600" dirty="0" smtClean="0"/>
              <a:t>.</a:t>
            </a:r>
          </a:p>
          <a:p>
            <a:r>
              <a:rPr lang="en-GB" sz="1600" dirty="0" err="1"/>
              <a:t>Kotzé</a:t>
            </a:r>
            <a:r>
              <a:rPr lang="en-GB" sz="1600" dirty="0"/>
              <a:t>, </a:t>
            </a:r>
            <a:r>
              <a:rPr lang="en-GB" sz="1600" dirty="0" err="1"/>
              <a:t>Antonie</a:t>
            </a:r>
            <a:r>
              <a:rPr lang="en-GB" sz="1600" dirty="0"/>
              <a:t>, and Paul Du </a:t>
            </a:r>
            <a:r>
              <a:rPr lang="en-GB" sz="1600" dirty="0" err="1"/>
              <a:t>Preez</a:t>
            </a:r>
            <a:r>
              <a:rPr lang="en-GB" sz="1600" dirty="0"/>
              <a:t>. "Current exposure method for CCPs under Basel III." </a:t>
            </a:r>
            <a:r>
              <a:rPr lang="en-GB" sz="1600" i="1" dirty="0"/>
              <a:t>Risk Governance &amp; Control: </a:t>
            </a:r>
            <a:r>
              <a:rPr lang="en-GB" sz="1600" i="1" dirty="0" err="1"/>
              <a:t>Finan-cial</a:t>
            </a:r>
            <a:r>
              <a:rPr lang="en-GB" sz="1600" i="1" dirty="0"/>
              <a:t> Markets &amp; Institutions</a:t>
            </a:r>
            <a:r>
              <a:rPr lang="en-GB" sz="1600" dirty="0"/>
              <a:t> 3 (2013): 7-17</a:t>
            </a:r>
            <a:r>
              <a:rPr lang="en-GB" sz="1600" dirty="0" smtClean="0"/>
              <a:t>.</a:t>
            </a:r>
          </a:p>
          <a:p>
            <a:r>
              <a:rPr lang="en-US" sz="1600" dirty="0" err="1"/>
              <a:t>Schuermann</a:t>
            </a:r>
            <a:r>
              <a:rPr lang="en-US" sz="1600" dirty="0"/>
              <a:t>, </a:t>
            </a:r>
            <a:r>
              <a:rPr lang="en-US" sz="1600" dirty="0" err="1"/>
              <a:t>Til</a:t>
            </a:r>
            <a:r>
              <a:rPr lang="en-US" sz="1600" dirty="0"/>
              <a:t>. "What do we know about Loss Given Default?." (2004</a:t>
            </a:r>
            <a:r>
              <a:rPr lang="en-US" sz="1600" dirty="0" smtClean="0"/>
              <a:t>).</a:t>
            </a:r>
          </a:p>
          <a:p>
            <a:r>
              <a:rPr lang="en-US" sz="1600" dirty="0" err="1"/>
              <a:t>Chalupka</a:t>
            </a:r>
            <a:r>
              <a:rPr lang="en-US" sz="1600" dirty="0"/>
              <a:t>, Radovan, and </a:t>
            </a:r>
            <a:r>
              <a:rPr lang="en-US" sz="1600" dirty="0" err="1"/>
              <a:t>Juraj</a:t>
            </a:r>
            <a:r>
              <a:rPr lang="en-US" sz="1600" dirty="0"/>
              <a:t> </a:t>
            </a:r>
            <a:r>
              <a:rPr lang="en-US" sz="1600" dirty="0" err="1"/>
              <a:t>Kopecsni</a:t>
            </a:r>
            <a:r>
              <a:rPr lang="en-US" sz="1600" dirty="0"/>
              <a:t>. "Modeling bank loan LGD of corporate and SME segments: a case study." </a:t>
            </a:r>
            <a:r>
              <a:rPr lang="en-US" sz="1600" i="1" dirty="0"/>
              <a:t>Czech Journal of Economics and Finance</a:t>
            </a:r>
            <a:r>
              <a:rPr lang="en-US" sz="1600" dirty="0"/>
              <a:t>59.4 (2009): 360-382</a:t>
            </a:r>
            <a:r>
              <a:rPr lang="en-US" sz="1600" dirty="0" smtClean="0"/>
              <a:t>.</a:t>
            </a:r>
          </a:p>
          <a:p>
            <a:r>
              <a:rPr lang="en-US" sz="1600" dirty="0" err="1"/>
              <a:t>Seidler</a:t>
            </a:r>
            <a:r>
              <a:rPr lang="en-US" sz="1600" dirty="0"/>
              <a:t>, Jakub, and P. </a:t>
            </a:r>
            <a:r>
              <a:rPr lang="en-US" sz="1600" dirty="0" err="1"/>
              <a:t>Jakubík</a:t>
            </a:r>
            <a:r>
              <a:rPr lang="en-US" sz="1600" dirty="0"/>
              <a:t>. </a:t>
            </a:r>
            <a:r>
              <a:rPr lang="en-US" sz="1600" i="1" dirty="0"/>
              <a:t>Implied Market Loss Given Default: structural-model approach</a:t>
            </a:r>
            <a:r>
              <a:rPr lang="en-US" sz="1600" dirty="0"/>
              <a:t>. No. 2008/26. Charles University Prague, Faculty of Social Sciences, Institute of Economic Studies, 2008.</a:t>
            </a:r>
            <a:br>
              <a:rPr lang="en-US" sz="1600" dirty="0"/>
            </a:br>
            <a:endParaRPr lang="en-US" dirty="0" smtClean="0"/>
          </a:p>
          <a:p>
            <a:pPr marL="228600" lvl="1" indent="0">
              <a:buNone/>
            </a:pPr>
            <a:endParaRPr lang="en-US" sz="1600" dirty="0" smtClean="0"/>
          </a:p>
          <a:p>
            <a:endParaRPr lang="en-US" sz="1800" dirty="0" smtClean="0"/>
          </a:p>
          <a:p>
            <a:pPr lvl="1"/>
            <a:endParaRPr lang="en-US" dirty="0" smtClean="0"/>
          </a:p>
          <a:p>
            <a:pPr lvl="1"/>
            <a:endParaRPr lang="en-US" dirty="0" smtClean="0"/>
          </a:p>
          <a:p>
            <a:pPr lvl="1"/>
            <a:endParaRPr lang="en-US" dirty="0" smtClean="0"/>
          </a:p>
          <a:p>
            <a:pPr lvl="1"/>
            <a:endParaRPr lang="en-GB" dirty="0" smtClean="0"/>
          </a:p>
          <a:p>
            <a:pPr marL="0" indent="0">
              <a:buNone/>
            </a:pPr>
            <a:endParaRPr lang="en-US" sz="1800" dirty="0" smtClean="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37</a:t>
            </a:fld>
            <a:endParaRPr lang="en-US"/>
          </a:p>
        </p:txBody>
      </p:sp>
      <p:sp>
        <p:nvSpPr>
          <p:cNvPr id="6" name="TextBox 4"/>
          <p:cNvSpPr txBox="1">
            <a:spLocks noChangeArrowheads="1"/>
          </p:cNvSpPr>
          <p:nvPr/>
        </p:nvSpPr>
        <p:spPr bwMode="auto">
          <a:xfrm>
            <a:off x="620059" y="1668553"/>
            <a:ext cx="174919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Reference</a:t>
            </a:r>
            <a:endParaRPr lang="en-US" sz="2400" dirty="0">
              <a:solidFill>
                <a:schemeClr val="bg1"/>
              </a:solidFill>
              <a:latin typeface="+mn-lt"/>
            </a:endParaRPr>
          </a:p>
        </p:txBody>
      </p:sp>
    </p:spTree>
    <p:extLst>
      <p:ext uri="{BB962C8B-B14F-4D97-AF65-F5344CB8AC3E}">
        <p14:creationId xmlns:p14="http://schemas.microsoft.com/office/powerpoint/2010/main" val="18021913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err="1"/>
              <a:t>García-Céspedes</a:t>
            </a:r>
            <a:r>
              <a:rPr lang="en-US" sz="1600" dirty="0"/>
              <a:t>, Rubén, and Manuel Moreno. "Probability of Default Uncertainty in the </a:t>
            </a:r>
            <a:r>
              <a:rPr lang="en-US" sz="1600" dirty="0" err="1"/>
              <a:t>Vasicek</a:t>
            </a:r>
            <a:r>
              <a:rPr lang="en-US" sz="1600" dirty="0"/>
              <a:t> Credit Risk Framework." </a:t>
            </a:r>
            <a:r>
              <a:rPr lang="en-US" sz="1600" i="1" dirty="0"/>
              <a:t>Available at SSRN 2761013</a:t>
            </a:r>
            <a:r>
              <a:rPr lang="en-US" sz="1600" dirty="0"/>
              <a:t> (2016</a:t>
            </a:r>
            <a:r>
              <a:rPr lang="en-US" sz="1600" dirty="0" smtClean="0"/>
              <a:t>).</a:t>
            </a:r>
          </a:p>
          <a:p>
            <a:pPr marL="0" indent="0">
              <a:buNone/>
            </a:pPr>
            <a:r>
              <a:rPr lang="en-US" sz="1600" dirty="0"/>
              <a:t/>
            </a:r>
            <a:br>
              <a:rPr lang="en-US" sz="1600" dirty="0"/>
            </a:br>
            <a:endParaRPr lang="en-US" dirty="0" smtClean="0"/>
          </a:p>
          <a:p>
            <a:pPr marL="228600" lvl="1" indent="0">
              <a:buNone/>
            </a:pPr>
            <a:endParaRPr lang="en-US" sz="1600" dirty="0" smtClean="0"/>
          </a:p>
          <a:p>
            <a:endParaRPr lang="en-US" sz="1800" dirty="0" smtClean="0"/>
          </a:p>
          <a:p>
            <a:pPr lvl="1"/>
            <a:endParaRPr lang="en-US" dirty="0" smtClean="0"/>
          </a:p>
          <a:p>
            <a:pPr lvl="1"/>
            <a:endParaRPr lang="en-US" dirty="0" smtClean="0"/>
          </a:p>
          <a:p>
            <a:pPr lvl="1"/>
            <a:endParaRPr lang="en-US" dirty="0" smtClean="0"/>
          </a:p>
          <a:p>
            <a:pPr lvl="1"/>
            <a:endParaRPr lang="en-GB" dirty="0" smtClean="0"/>
          </a:p>
          <a:p>
            <a:pPr marL="0" indent="0">
              <a:buNone/>
            </a:pPr>
            <a:endParaRPr lang="en-US" sz="1800" dirty="0" smtClean="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38</a:t>
            </a:fld>
            <a:endParaRPr lang="en-US"/>
          </a:p>
        </p:txBody>
      </p:sp>
      <p:sp>
        <p:nvSpPr>
          <p:cNvPr id="6" name="TextBox 4"/>
          <p:cNvSpPr txBox="1">
            <a:spLocks noChangeArrowheads="1"/>
          </p:cNvSpPr>
          <p:nvPr/>
        </p:nvSpPr>
        <p:spPr bwMode="auto">
          <a:xfrm>
            <a:off x="620059" y="1668553"/>
            <a:ext cx="174919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Reference</a:t>
            </a:r>
            <a:endParaRPr lang="en-US" sz="2400" dirty="0">
              <a:solidFill>
                <a:schemeClr val="bg1"/>
              </a:solidFill>
              <a:latin typeface="+mn-lt"/>
            </a:endParaRPr>
          </a:p>
        </p:txBody>
      </p:sp>
    </p:spTree>
    <p:extLst>
      <p:ext uri="{BB962C8B-B14F-4D97-AF65-F5344CB8AC3E}">
        <p14:creationId xmlns:p14="http://schemas.microsoft.com/office/powerpoint/2010/main" val="392952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dirty="0"/>
              <a:t>The amount at risk, the </a:t>
            </a:r>
            <a:r>
              <a:rPr lang="en-US" dirty="0" smtClean="0"/>
              <a:t>outstanding </a:t>
            </a:r>
            <a:r>
              <a:rPr lang="en-US" dirty="0"/>
              <a:t>balance at the date of default, differs from the total potential loss in the event of default, </a:t>
            </a:r>
            <a:r>
              <a:rPr lang="en-US" dirty="0" smtClean="0"/>
              <a:t>due </a:t>
            </a:r>
            <a:r>
              <a:rPr lang="en-US" dirty="0"/>
              <a:t>to the potential recoveries. </a:t>
            </a:r>
            <a:endParaRPr lang="en-US" dirty="0" smtClean="0"/>
          </a:p>
          <a:p>
            <a:r>
              <a:rPr lang="en-US" dirty="0"/>
              <a:t>The recoveries depend upon any credit risk mitigations, such as</a:t>
            </a:r>
            <a:br>
              <a:rPr lang="en-US" dirty="0"/>
            </a:br>
            <a:r>
              <a:rPr lang="en-US" dirty="0"/>
              <a:t>guarantees (collateral or third party), the capability of negotiating with the borrower and </a:t>
            </a:r>
            <a:r>
              <a:rPr lang="en-US" dirty="0" smtClean="0"/>
              <a:t>the funds </a:t>
            </a:r>
            <a:r>
              <a:rPr lang="en-US" dirty="0"/>
              <a:t>available (if any) to repay the debt after repayment of other lenders. </a:t>
            </a:r>
            <a:endParaRPr lang="en-US" dirty="0" smtClean="0"/>
          </a:p>
          <a:p>
            <a:r>
              <a:rPr lang="en-US" dirty="0"/>
              <a:t>As a consequence, credit risk may </a:t>
            </a:r>
            <a:r>
              <a:rPr lang="en-US" dirty="0" smtClean="0"/>
              <a:t>be </a:t>
            </a:r>
            <a:r>
              <a:rPr lang="en-US" dirty="0"/>
              <a:t>said to have three main components: </a:t>
            </a:r>
            <a:r>
              <a:rPr lang="en-US" b="1" dirty="0" smtClean="0"/>
              <a:t>Probability of</a:t>
            </a:r>
            <a:r>
              <a:rPr lang="en-US" dirty="0" smtClean="0"/>
              <a:t> </a:t>
            </a:r>
            <a:r>
              <a:rPr lang="en-US" b="1" dirty="0" smtClean="0"/>
              <a:t>default</a:t>
            </a:r>
            <a:r>
              <a:rPr lang="en-US" dirty="0"/>
              <a:t>, </a:t>
            </a:r>
            <a:r>
              <a:rPr lang="en-US" b="1" dirty="0"/>
              <a:t>exposure</a:t>
            </a:r>
            <a:r>
              <a:rPr lang="en-US" dirty="0"/>
              <a:t> and </a:t>
            </a:r>
            <a:r>
              <a:rPr lang="en-US" b="1" dirty="0"/>
              <a:t>recovery</a:t>
            </a:r>
            <a:r>
              <a:rPr lang="en-US" dirty="0"/>
              <a:t>. </a:t>
            </a:r>
            <a:r>
              <a:rPr lang="en-US" dirty="0" smtClean="0"/>
              <a:t/>
            </a:r>
            <a:br>
              <a:rPr lang="en-US" dirty="0" smtClean="0"/>
            </a:br>
            <a:r>
              <a:rPr lang="en-US" dirty="0"/>
              <a:t/>
            </a:r>
            <a:br>
              <a:rPr lang="en-US" dirty="0"/>
            </a:br>
            <a:r>
              <a:rPr lang="en-US" dirty="0"/>
              <a:t/>
            </a:r>
            <a:br>
              <a:rPr lang="en-US" dirty="0"/>
            </a:br>
            <a:r>
              <a:rPr lang="en-US" dirty="0"/>
              <a:t/>
            </a:r>
            <a:br>
              <a:rPr lang="en-US" dirty="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a:t/>
            </a:r>
            <a:br>
              <a:rPr lang="en-US"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smtClean="0"/>
          </a:p>
          <a:p>
            <a:pPr marL="228600" lvl="1" indent="0">
              <a:buNone/>
            </a:pPr>
            <a:r>
              <a:rPr lang="en-US" sz="1400" dirty="0"/>
              <a:t>	</a:t>
            </a:r>
            <a:r>
              <a:rPr lang="en-US" sz="1800" dirty="0"/>
              <a:t>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4</a:t>
            </a:fld>
            <a:endParaRPr lang="en-US"/>
          </a:p>
        </p:txBody>
      </p:sp>
      <p:sp>
        <p:nvSpPr>
          <p:cNvPr id="6" name="TextBox 4"/>
          <p:cNvSpPr txBox="1">
            <a:spLocks noChangeArrowheads="1"/>
          </p:cNvSpPr>
          <p:nvPr/>
        </p:nvSpPr>
        <p:spPr bwMode="auto">
          <a:xfrm>
            <a:off x="620059" y="1668553"/>
            <a:ext cx="157447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Definition</a:t>
            </a:r>
            <a:endParaRPr lang="en-US" sz="2400" dirty="0">
              <a:solidFill>
                <a:schemeClr val="bg1"/>
              </a:solidFill>
              <a:latin typeface="+mn-lt"/>
            </a:endParaRPr>
          </a:p>
        </p:txBody>
      </p:sp>
    </p:spTree>
    <p:extLst>
      <p:ext uri="{BB962C8B-B14F-4D97-AF65-F5344CB8AC3E}">
        <p14:creationId xmlns:p14="http://schemas.microsoft.com/office/powerpoint/2010/main" val="3903710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dirty="0"/>
              <a:t>There are several definitions of “default</a:t>
            </a:r>
            <a:r>
              <a:rPr lang="en-US" dirty="0" smtClean="0"/>
              <a:t>”</a:t>
            </a:r>
          </a:p>
          <a:p>
            <a:pPr lvl="1"/>
            <a:r>
              <a:rPr lang="en-US" i="1" dirty="0"/>
              <a:t>Payment default </a:t>
            </a:r>
            <a:r>
              <a:rPr lang="en-US" dirty="0"/>
              <a:t>is declared when a scheduled payment has not been made for a minimum period, such as three months after the due date.</a:t>
            </a:r>
          </a:p>
          <a:p>
            <a:pPr lvl="1"/>
            <a:r>
              <a:rPr lang="en-US" i="1" dirty="0"/>
              <a:t>Breaking a covenant </a:t>
            </a:r>
            <a:r>
              <a:rPr lang="en-US" dirty="0"/>
              <a:t>occurs when fixed upper and lower bounds of a financial ratio are not adhered to, and this is </a:t>
            </a:r>
            <a:r>
              <a:rPr lang="en-US" dirty="0" err="1"/>
              <a:t>recognised</a:t>
            </a:r>
            <a:r>
              <a:rPr lang="en-US" dirty="0"/>
              <a:t> as a</a:t>
            </a:r>
            <a:br>
              <a:rPr lang="en-US" dirty="0"/>
            </a:br>
            <a:r>
              <a:rPr lang="en-US" dirty="0"/>
              <a:t>technical default.</a:t>
            </a:r>
            <a:endParaRPr lang="en-US" dirty="0" smtClean="0"/>
          </a:p>
          <a:p>
            <a:r>
              <a:rPr lang="en-US" dirty="0"/>
              <a:t>An economic default occurs when the economic value of assets goes below the value of </a:t>
            </a:r>
            <a:r>
              <a:rPr lang="en-US" dirty="0" smtClean="0"/>
              <a:t>the </a:t>
            </a:r>
            <a:r>
              <a:rPr lang="en-US" dirty="0"/>
              <a:t>outstanding debts</a:t>
            </a:r>
            <a:r>
              <a:rPr lang="en-US" dirty="0" smtClean="0"/>
              <a:t>.</a:t>
            </a:r>
            <a:endParaRPr lang="en-US" dirty="0"/>
          </a:p>
          <a:p>
            <a:r>
              <a:rPr lang="en-US" dirty="0"/>
              <a:t>If the market value of assets drops below that of liabilities,</a:t>
            </a:r>
            <a:br>
              <a:rPr lang="en-US" dirty="0"/>
            </a:br>
            <a:r>
              <a:rPr lang="en-US" dirty="0"/>
              <a:t>it means that the current expectations of future cash flows are such that the debt cannot </a:t>
            </a:r>
            <a:r>
              <a:rPr lang="en-US" dirty="0" smtClean="0"/>
              <a:t>be repaid</a:t>
            </a:r>
            <a:r>
              <a:rPr lang="en-US" dirty="0"/>
              <a:t>.</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smtClean="0"/>
              <a:t> </a:t>
            </a:r>
            <a:br>
              <a:rPr lang="en-US" dirty="0" smtClean="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a:t/>
            </a:r>
            <a:br>
              <a:rPr lang="en-US"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smtClean="0"/>
          </a:p>
          <a:p>
            <a:pPr marL="228600" lvl="1" indent="0">
              <a:buNone/>
            </a:pPr>
            <a:r>
              <a:rPr lang="en-US" sz="1400" dirty="0"/>
              <a:t>	</a:t>
            </a:r>
            <a:r>
              <a:rPr lang="en-US" sz="1800" dirty="0"/>
              <a:t>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5</a:t>
            </a:fld>
            <a:endParaRPr lang="en-US"/>
          </a:p>
        </p:txBody>
      </p:sp>
      <p:sp>
        <p:nvSpPr>
          <p:cNvPr id="6" name="TextBox 4"/>
          <p:cNvSpPr txBox="1">
            <a:spLocks noChangeArrowheads="1"/>
          </p:cNvSpPr>
          <p:nvPr/>
        </p:nvSpPr>
        <p:spPr bwMode="auto">
          <a:xfrm>
            <a:off x="620059" y="1668553"/>
            <a:ext cx="127310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Default</a:t>
            </a:r>
            <a:endParaRPr lang="en-US" sz="2400" dirty="0">
              <a:solidFill>
                <a:schemeClr val="bg1"/>
              </a:solidFill>
              <a:latin typeface="+mn-lt"/>
            </a:endParaRPr>
          </a:p>
        </p:txBody>
      </p:sp>
    </p:spTree>
    <p:extLst>
      <p:ext uri="{BB962C8B-B14F-4D97-AF65-F5344CB8AC3E}">
        <p14:creationId xmlns:p14="http://schemas.microsoft.com/office/powerpoint/2010/main" val="3870040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dirty="0"/>
              <a:t>Default </a:t>
            </a:r>
            <a:r>
              <a:rPr lang="en-US" dirty="0" smtClean="0"/>
              <a:t>is </a:t>
            </a:r>
            <a:r>
              <a:rPr lang="en-US" dirty="0"/>
              <a:t>measured by the probability that default occurs during a given </a:t>
            </a:r>
            <a:r>
              <a:rPr lang="en-US" dirty="0" smtClean="0"/>
              <a:t>period of time</a:t>
            </a:r>
            <a:r>
              <a:rPr lang="en-US" dirty="0"/>
              <a:t> </a:t>
            </a:r>
            <a:r>
              <a:rPr lang="en-US" i="1" dirty="0" smtClean="0"/>
              <a:t>(called Probability of Default, denoted as PD)</a:t>
            </a:r>
          </a:p>
          <a:p>
            <a:r>
              <a:rPr lang="en-US" dirty="0"/>
              <a:t>Default depends upon the credit standing of a borrower. Such credit standing </a:t>
            </a:r>
            <a:r>
              <a:rPr lang="en-US" dirty="0" smtClean="0"/>
              <a:t>depends </a:t>
            </a:r>
            <a:r>
              <a:rPr lang="en-US" dirty="0"/>
              <a:t>on several factors such as market outlook, the size of the company, its competitive context, the</a:t>
            </a:r>
            <a:br>
              <a:rPr lang="en-US" dirty="0"/>
            </a:br>
            <a:r>
              <a:rPr lang="en-US" dirty="0"/>
              <a:t>quality of management and the shareholders. </a:t>
            </a:r>
            <a:endParaRPr lang="en-US" dirty="0" smtClean="0"/>
          </a:p>
          <a:p>
            <a:r>
              <a:rPr lang="en-US" dirty="0"/>
              <a:t>Historical statistics can and are used by such </a:t>
            </a:r>
            <a:r>
              <a:rPr lang="en-US" dirty="0" err="1"/>
              <a:t>organisations</a:t>
            </a:r>
            <a:r>
              <a:rPr lang="en-US" dirty="0"/>
              <a:t> as banks. From the </a:t>
            </a:r>
            <a:r>
              <a:rPr lang="en-US" dirty="0" smtClean="0"/>
              <a:t>statistical </a:t>
            </a:r>
            <a:r>
              <a:rPr lang="en-US" dirty="0"/>
              <a:t>records of observed defaults the ratio of defaults in a given period over the total sample </a:t>
            </a:r>
            <a:r>
              <a:rPr lang="en-US" dirty="0" smtClean="0"/>
              <a:t>of </a:t>
            </a:r>
            <a:r>
              <a:rPr lang="en-US" dirty="0"/>
              <a:t>borrowers can be derived. It is a default rate which often serves as a historical proxy for </a:t>
            </a:r>
            <a:r>
              <a:rPr lang="en-US" dirty="0" smtClean="0"/>
              <a:t>default </a:t>
            </a:r>
            <a:r>
              <a:rPr lang="en-US" dirty="0"/>
              <a:t>probability.</a:t>
            </a:r>
            <a:br>
              <a:rPr lang="en-US" dirty="0"/>
            </a:br>
            <a:r>
              <a:rPr lang="en-US" dirty="0"/>
              <a:t/>
            </a:r>
            <a:br>
              <a:rPr lang="en-US" dirty="0"/>
            </a:br>
            <a:r>
              <a:rPr lang="en-US" dirty="0" smtClean="0"/>
              <a:t> </a:t>
            </a:r>
            <a:br>
              <a:rPr lang="en-US" dirty="0" smtClean="0"/>
            </a:br>
            <a:r>
              <a:rPr lang="en-US" dirty="0"/>
              <a:t/>
            </a:r>
            <a:br>
              <a:rPr lang="en-US" dirty="0"/>
            </a:br>
            <a:r>
              <a:rPr lang="en-US" dirty="0"/>
              <a:t/>
            </a:r>
            <a:br>
              <a:rPr lang="en-US" dirty="0"/>
            </a:br>
            <a:r>
              <a:rPr lang="en-US" dirty="0"/>
              <a:t/>
            </a:r>
            <a:br>
              <a:rPr lang="en-US" dirty="0"/>
            </a:br>
            <a:r>
              <a:rPr lang="en-US" dirty="0" smtClean="0"/>
              <a:t/>
            </a:r>
            <a:br>
              <a:rPr lang="en-US" dirty="0" smtClean="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smtClean="0"/>
              <a:t> </a:t>
            </a:r>
            <a:br>
              <a:rPr lang="en-US" dirty="0" smtClean="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a:t/>
            </a:r>
            <a:br>
              <a:rPr lang="en-US"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smtClean="0"/>
          </a:p>
          <a:p>
            <a:pPr marL="228600" lvl="1" indent="0">
              <a:buNone/>
            </a:pPr>
            <a:r>
              <a:rPr lang="en-US" sz="1400" dirty="0"/>
              <a:t>	</a:t>
            </a:r>
            <a:r>
              <a:rPr lang="en-US" sz="1800" dirty="0"/>
              <a:t>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6</a:t>
            </a:fld>
            <a:endParaRPr lang="en-US"/>
          </a:p>
        </p:txBody>
      </p:sp>
      <p:sp>
        <p:nvSpPr>
          <p:cNvPr id="6" name="TextBox 4"/>
          <p:cNvSpPr txBox="1">
            <a:spLocks noChangeArrowheads="1"/>
          </p:cNvSpPr>
          <p:nvPr/>
        </p:nvSpPr>
        <p:spPr bwMode="auto">
          <a:xfrm>
            <a:off x="620059" y="1668553"/>
            <a:ext cx="127310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Default</a:t>
            </a:r>
            <a:endParaRPr lang="en-US" sz="2400" dirty="0">
              <a:solidFill>
                <a:schemeClr val="bg1"/>
              </a:solidFill>
              <a:latin typeface="+mn-lt"/>
            </a:endParaRPr>
          </a:p>
        </p:txBody>
      </p:sp>
    </p:spTree>
    <p:extLst>
      <p:ext uri="{BB962C8B-B14F-4D97-AF65-F5344CB8AC3E}">
        <p14:creationId xmlns:p14="http://schemas.microsoft.com/office/powerpoint/2010/main" val="1769809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b="1" i="1" dirty="0" err="1"/>
              <a:t>Vasicek’s</a:t>
            </a:r>
            <a:r>
              <a:rPr lang="en-US" b="1" i="1" dirty="0"/>
              <a:t> </a:t>
            </a:r>
            <a:r>
              <a:rPr lang="en-US" b="1" i="1" dirty="0" smtClean="0"/>
              <a:t>Model</a:t>
            </a:r>
            <a:r>
              <a:rPr lang="en-US" i="1" dirty="0" smtClean="0"/>
              <a:t> </a:t>
            </a:r>
            <a:r>
              <a:rPr lang="en-US" dirty="0" smtClean="0"/>
              <a:t>is the most widely used in banking industry and in Basel II regulation for Internal Rated Base Approach method(IRB) for credit risk capital calculation. </a:t>
            </a:r>
          </a:p>
          <a:p>
            <a:r>
              <a:rPr lang="en-US" dirty="0" smtClean="0"/>
              <a:t>The key assumption </a:t>
            </a:r>
          </a:p>
          <a:p>
            <a:pPr lvl="1"/>
            <a:r>
              <a:rPr lang="en-US" b="1" i="1" dirty="0"/>
              <a:t>homogeneous portfolio </a:t>
            </a:r>
            <a:r>
              <a:rPr lang="en-US" dirty="0"/>
              <a:t>(equal investment in each credit</a:t>
            </a:r>
            <a:r>
              <a:rPr lang="en-US" dirty="0" smtClean="0"/>
              <a:t>)</a:t>
            </a:r>
          </a:p>
          <a:p>
            <a:pPr lvl="2"/>
            <a:r>
              <a:rPr lang="en-US" dirty="0"/>
              <a:t>equal dollar amount </a:t>
            </a:r>
            <a:endParaRPr lang="en-US" dirty="0" smtClean="0"/>
          </a:p>
          <a:p>
            <a:pPr lvl="2"/>
            <a:r>
              <a:rPr lang="en-US" dirty="0" smtClean="0"/>
              <a:t>equal </a:t>
            </a:r>
            <a:r>
              <a:rPr lang="en-US" dirty="0"/>
              <a:t>probability of default p </a:t>
            </a:r>
            <a:endParaRPr lang="en-US" dirty="0" smtClean="0"/>
          </a:p>
          <a:p>
            <a:pPr lvl="2"/>
            <a:r>
              <a:rPr lang="en-US" dirty="0" smtClean="0"/>
              <a:t>flat </a:t>
            </a:r>
            <a:r>
              <a:rPr lang="en-US" dirty="0"/>
              <a:t>correlation coefficient ρ between the asset values of any two </a:t>
            </a:r>
            <a:r>
              <a:rPr lang="en-US" dirty="0" smtClean="0"/>
              <a:t>companies</a:t>
            </a:r>
          </a:p>
          <a:p>
            <a:pPr lvl="2"/>
            <a:r>
              <a:rPr lang="en-US" dirty="0" smtClean="0"/>
              <a:t> </a:t>
            </a:r>
            <a:r>
              <a:rPr lang="en-US" dirty="0"/>
              <a:t>the same term T</a:t>
            </a:r>
            <a:endParaRPr lang="en-US" dirty="0" smtClean="0"/>
          </a:p>
          <a:p>
            <a:pPr lvl="1"/>
            <a:r>
              <a:rPr lang="en-US" dirty="0"/>
              <a:t>very </a:t>
            </a:r>
            <a:r>
              <a:rPr lang="en-US" b="1" i="1" dirty="0"/>
              <a:t>large number </a:t>
            </a:r>
            <a:r>
              <a:rPr lang="en-US" dirty="0"/>
              <a:t>of </a:t>
            </a:r>
            <a:r>
              <a:rPr lang="en-US" dirty="0" smtClean="0"/>
              <a:t>credits</a:t>
            </a:r>
          </a:p>
          <a:p>
            <a:pPr marL="228600" lvl="1" indent="0">
              <a:buNone/>
            </a:pPr>
            <a:endParaRPr lang="en-US" dirty="0" smtClean="0"/>
          </a:p>
          <a:p>
            <a:pPr lvl="1"/>
            <a:endParaRPr lang="en-US" dirty="0"/>
          </a:p>
          <a:p>
            <a:pPr marL="0" indent="0">
              <a:buNone/>
            </a:pPr>
            <a:r>
              <a:rPr lang="en-US" dirty="0" smtClean="0"/>
              <a:t>	</a:t>
            </a:r>
            <a:r>
              <a:rPr lang="en-US" dirty="0"/>
              <a:t/>
            </a:r>
            <a:br>
              <a:rPr lang="en-US" dirty="0"/>
            </a:br>
            <a:r>
              <a:rPr lang="en-US" dirty="0" smtClean="0"/>
              <a:t/>
            </a:r>
            <a:br>
              <a:rPr lang="en-US" dirty="0" smtClean="0"/>
            </a:br>
            <a:r>
              <a:rPr lang="en-US" dirty="0"/>
              <a:t/>
            </a:r>
            <a:br>
              <a:rPr lang="en-US" dirty="0"/>
            </a:br>
            <a:r>
              <a:rPr lang="en-US" dirty="0"/>
              <a:t/>
            </a:r>
            <a:br>
              <a:rPr lang="en-US" dirty="0"/>
            </a:br>
            <a:r>
              <a:rPr lang="en-US" dirty="0" smtClean="0"/>
              <a:t> </a:t>
            </a:r>
            <a:r>
              <a:rPr lang="en-US" dirty="0"/>
              <a:t/>
            </a:r>
            <a:br>
              <a:rPr lang="en-US" dirty="0"/>
            </a:br>
            <a:r>
              <a:rPr lang="en-US" dirty="0"/>
              <a:t/>
            </a:r>
            <a:br>
              <a:rPr lang="en-US" dirty="0"/>
            </a:br>
            <a:r>
              <a:rPr lang="en-US" dirty="0"/>
              <a:t/>
            </a:r>
            <a:br>
              <a:rPr lang="en-US" dirty="0"/>
            </a:br>
            <a:r>
              <a:rPr lang="en-US" dirty="0"/>
              <a:t/>
            </a:r>
            <a:br>
              <a:rPr lang="en-US" dirty="0"/>
            </a:br>
            <a:endParaRPr lang="en-US" dirty="0" smtClean="0"/>
          </a:p>
          <a:p>
            <a:endParaRPr lang="en-US" dirty="0"/>
          </a:p>
          <a:p>
            <a:pPr marL="0" indent="0">
              <a:buNone/>
            </a:pPr>
            <a:r>
              <a:rPr lang="en-US" dirty="0"/>
              <a:t/>
            </a:r>
            <a:br>
              <a:rPr lang="en-US" dirty="0"/>
            </a:br>
            <a:r>
              <a:rPr lang="en-US" dirty="0"/>
              <a:t/>
            </a:r>
            <a:br>
              <a:rPr lang="en-US" dirty="0"/>
            </a:br>
            <a:r>
              <a:rPr lang="en-US" dirty="0"/>
              <a:t/>
            </a:r>
            <a:br>
              <a:rPr lang="en-US" dirty="0"/>
            </a:br>
            <a:r>
              <a:rPr lang="en-US" sz="1400" dirty="0"/>
              <a:t>	</a:t>
            </a:r>
            <a:r>
              <a:rPr lang="en-US" sz="1800" dirty="0"/>
              <a:t>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7</a:t>
            </a:fld>
            <a:endParaRPr lang="en-US"/>
          </a:p>
        </p:txBody>
      </p:sp>
      <p:sp>
        <p:nvSpPr>
          <p:cNvPr id="6" name="TextBox 4"/>
          <p:cNvSpPr txBox="1">
            <a:spLocks noChangeArrowheads="1"/>
          </p:cNvSpPr>
          <p:nvPr/>
        </p:nvSpPr>
        <p:spPr bwMode="auto">
          <a:xfrm>
            <a:off x="620059" y="1668553"/>
            <a:ext cx="348044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Credit Loss </a:t>
            </a:r>
            <a:r>
              <a:rPr lang="en-US" sz="2400" dirty="0" smtClean="0">
                <a:solidFill>
                  <a:schemeClr val="bg1"/>
                </a:solidFill>
                <a:latin typeface="+mn-lt"/>
              </a:rPr>
              <a:t>Distribution</a:t>
            </a:r>
            <a:endParaRPr lang="en-US" sz="2400" dirty="0">
              <a:solidFill>
                <a:schemeClr val="bg1"/>
              </a:solidFill>
              <a:latin typeface="+mn-lt"/>
            </a:endParaRPr>
          </a:p>
        </p:txBody>
      </p:sp>
    </p:spTree>
    <p:extLst>
      <p:ext uri="{BB962C8B-B14F-4D97-AF65-F5344CB8AC3E}">
        <p14:creationId xmlns:p14="http://schemas.microsoft.com/office/powerpoint/2010/main" val="929240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228600" lvl="1" indent="0">
              <a:buNone/>
            </a:pPr>
            <a:endParaRPr lang="en-US" dirty="0" smtClean="0"/>
          </a:p>
          <a:p>
            <a:pPr lvl="1"/>
            <a:endParaRPr lang="en-US" dirty="0"/>
          </a:p>
          <a:p>
            <a:pPr marL="0" indent="0">
              <a:buNone/>
            </a:pPr>
            <a:r>
              <a:rPr lang="en-US" dirty="0" smtClean="0"/>
              <a:t>	</a:t>
            </a:r>
            <a:r>
              <a:rPr lang="en-US" dirty="0"/>
              <a:t/>
            </a:r>
            <a:br>
              <a:rPr lang="en-US" dirty="0"/>
            </a:br>
            <a:r>
              <a:rPr lang="en-US" dirty="0" smtClean="0"/>
              <a:t/>
            </a:r>
            <a:br>
              <a:rPr lang="en-US" dirty="0" smtClean="0"/>
            </a:br>
            <a:r>
              <a:rPr lang="en-US" dirty="0"/>
              <a:t/>
            </a:r>
            <a:br>
              <a:rPr lang="en-US" dirty="0"/>
            </a:br>
            <a:r>
              <a:rPr lang="en-US" dirty="0"/>
              <a:t/>
            </a:r>
            <a:br>
              <a:rPr lang="en-US" dirty="0"/>
            </a:br>
            <a:r>
              <a:rPr lang="en-US" dirty="0" smtClean="0"/>
              <a:t> </a:t>
            </a:r>
            <a:r>
              <a:rPr lang="en-US" dirty="0"/>
              <a:t/>
            </a:r>
            <a:br>
              <a:rPr lang="en-US" dirty="0"/>
            </a:br>
            <a:r>
              <a:rPr lang="en-US" dirty="0"/>
              <a:t/>
            </a:r>
            <a:br>
              <a:rPr lang="en-US" dirty="0"/>
            </a:br>
            <a:r>
              <a:rPr lang="en-US" dirty="0"/>
              <a:t/>
            </a:r>
            <a:br>
              <a:rPr lang="en-US" dirty="0"/>
            </a:br>
            <a:r>
              <a:rPr lang="en-US" dirty="0"/>
              <a:t/>
            </a:r>
            <a:br>
              <a:rPr lang="en-US" dirty="0"/>
            </a:br>
            <a:endParaRPr lang="en-US" dirty="0" smtClean="0"/>
          </a:p>
          <a:p>
            <a:endParaRPr lang="en-US" dirty="0"/>
          </a:p>
          <a:p>
            <a:pPr marL="0" indent="0">
              <a:buNone/>
            </a:pPr>
            <a:r>
              <a:rPr lang="en-US" dirty="0"/>
              <a:t/>
            </a:r>
            <a:br>
              <a:rPr lang="en-US" dirty="0"/>
            </a:br>
            <a:r>
              <a:rPr lang="en-US" dirty="0"/>
              <a:t/>
            </a:r>
            <a:br>
              <a:rPr lang="en-US" dirty="0"/>
            </a:br>
            <a:r>
              <a:rPr lang="en-US" dirty="0"/>
              <a:t/>
            </a:r>
            <a:br>
              <a:rPr lang="en-US" dirty="0"/>
            </a:br>
            <a:r>
              <a:rPr lang="en-US" sz="1400" dirty="0"/>
              <a:t>	</a:t>
            </a:r>
            <a:r>
              <a:rPr lang="en-US" sz="1800" dirty="0"/>
              <a:t>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8</a:t>
            </a:fld>
            <a:endParaRPr lang="en-US"/>
          </a:p>
        </p:txBody>
      </p:sp>
      <p:sp>
        <p:nvSpPr>
          <p:cNvPr id="6" name="TextBox 4"/>
          <p:cNvSpPr txBox="1">
            <a:spLocks noChangeArrowheads="1"/>
          </p:cNvSpPr>
          <p:nvPr/>
        </p:nvSpPr>
        <p:spPr bwMode="auto">
          <a:xfrm>
            <a:off x="620059" y="1668553"/>
            <a:ext cx="348044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Credit Loss </a:t>
            </a:r>
            <a:r>
              <a:rPr lang="en-US" sz="2400" dirty="0" smtClean="0">
                <a:solidFill>
                  <a:schemeClr val="bg1"/>
                </a:solidFill>
                <a:latin typeface="+mn-lt"/>
              </a:rPr>
              <a:t>Distribution</a:t>
            </a:r>
            <a:endParaRPr lang="en-US" sz="2400" dirty="0">
              <a:solidFill>
                <a:schemeClr val="bg1"/>
              </a:solidFill>
              <a:latin typeface="+mn-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4969" y="2366665"/>
            <a:ext cx="6354062" cy="4071573"/>
          </a:xfrm>
          <a:prstGeom prst="rect">
            <a:avLst/>
          </a:prstGeom>
        </p:spPr>
      </p:pic>
    </p:spTree>
    <p:extLst>
      <p:ext uri="{BB962C8B-B14F-4D97-AF65-F5344CB8AC3E}">
        <p14:creationId xmlns:p14="http://schemas.microsoft.com/office/powerpoint/2010/main" val="1766487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dirty="0" smtClean="0"/>
                  <a:t>From the probability theory, </a:t>
                </a:r>
                <a:r>
                  <a:rPr lang="en-US" b="1" i="1" dirty="0" smtClean="0"/>
                  <a:t>Expected Value</a:t>
                </a:r>
                <a:r>
                  <a:rPr lang="en-US" dirty="0" smtClean="0"/>
                  <a:t> defined as the mean value of the distribution.</a:t>
                </a:r>
              </a:p>
              <a:p>
                <a:r>
                  <a:rPr lang="en-US" dirty="0" smtClean="0"/>
                  <a:t>In term of credit risk management, </a:t>
                </a:r>
                <a:r>
                  <a:rPr lang="en-US" b="1" dirty="0"/>
                  <a:t>Expected loss</a:t>
                </a:r>
                <a:r>
                  <a:rPr lang="en-US" dirty="0"/>
                  <a:t> is the </a:t>
                </a:r>
                <a:r>
                  <a:rPr lang="en-US" dirty="0" smtClean="0"/>
                  <a:t>mean value </a:t>
                </a:r>
                <a:r>
                  <a:rPr lang="en-US" dirty="0"/>
                  <a:t>of a possible </a:t>
                </a:r>
                <a:r>
                  <a:rPr lang="en-US" dirty="0" smtClean="0"/>
                  <a:t>loss of the portfolio.</a:t>
                </a:r>
              </a:p>
              <a:p>
                <a:r>
                  <a:rPr lang="en-US" dirty="0" smtClean="0"/>
                  <a:t>The formula is defined that</a:t>
                </a:r>
              </a:p>
              <a:p>
                <a:endParaRPr lang="en-US" sz="200" b="1" dirty="0" smtClean="0"/>
              </a:p>
              <a:p>
                <a:pPr marL="0" indent="0">
                  <a:buNone/>
                </a:pPr>
                <a14:m>
                  <m:oMathPara xmlns:m="http://schemas.openxmlformats.org/officeDocument/2006/math">
                    <m:oMathParaPr>
                      <m:jc m:val="centerGroup"/>
                    </m:oMathParaPr>
                    <m:oMath xmlns:m="http://schemas.openxmlformats.org/officeDocument/2006/math">
                      <m:r>
                        <m:rPr>
                          <m:nor/>
                        </m:rPr>
                        <a:rPr lang="en-US" b="1"/>
                        <m:t>EAD</m:t>
                      </m:r>
                      <m:r>
                        <m:rPr>
                          <m:nor/>
                        </m:rPr>
                        <a:rPr lang="en-US" b="1"/>
                        <m:t>=</m:t>
                      </m:r>
                      <m:r>
                        <m:rPr>
                          <m:nor/>
                        </m:rPr>
                        <a:rPr lang="en-US" b="1"/>
                        <m:t>PD</m:t>
                      </m:r>
                      <m:r>
                        <m:rPr>
                          <m:nor/>
                        </m:rPr>
                        <a:rPr lang="en-US" b="1"/>
                        <m:t> ×</m:t>
                      </m:r>
                      <m:r>
                        <m:rPr>
                          <m:nor/>
                        </m:rPr>
                        <a:rPr lang="en-US" b="1"/>
                        <m:t>LGD</m:t>
                      </m:r>
                      <m:r>
                        <m:rPr>
                          <m:nor/>
                        </m:rPr>
                        <a:rPr lang="en-US" b="1"/>
                        <m:t> ×</m:t>
                      </m:r>
                      <m:r>
                        <m:rPr>
                          <m:nor/>
                        </m:rPr>
                        <a:rPr lang="en-US" b="1"/>
                        <m:t>EAD</m:t>
                      </m:r>
                    </m:oMath>
                  </m:oMathPara>
                </a14:m>
                <a:endParaRPr lang="en-US" b="1" dirty="0" smtClean="0"/>
              </a:p>
              <a:p>
                <a:pPr lvl="1"/>
                <a:r>
                  <a:rPr lang="en-US" sz="2000" dirty="0" smtClean="0"/>
                  <a:t>PD – Probability of Default</a:t>
                </a:r>
              </a:p>
              <a:p>
                <a:pPr lvl="1"/>
                <a:r>
                  <a:rPr lang="en-US" sz="2000" dirty="0" smtClean="0"/>
                  <a:t>LGD – Loss Given Default</a:t>
                </a:r>
              </a:p>
              <a:p>
                <a:pPr lvl="1"/>
                <a:r>
                  <a:rPr lang="en-US" sz="2000" dirty="0" smtClean="0"/>
                  <a:t>EAD – Exposure at Default</a:t>
                </a: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2"/>
                <a:stretch>
                  <a:fillRect l="-365" t="-417"/>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9</a:t>
            </a:fld>
            <a:endParaRPr lang="en-US"/>
          </a:p>
        </p:txBody>
      </p:sp>
      <p:sp>
        <p:nvSpPr>
          <p:cNvPr id="6" name="TextBox 4"/>
          <p:cNvSpPr txBox="1">
            <a:spLocks noChangeArrowheads="1"/>
          </p:cNvSpPr>
          <p:nvPr/>
        </p:nvSpPr>
        <p:spPr bwMode="auto">
          <a:xfrm>
            <a:off x="620059" y="1668553"/>
            <a:ext cx="229261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Expected Loss</a:t>
            </a:r>
            <a:endParaRPr lang="en-US" sz="2400" dirty="0">
              <a:solidFill>
                <a:schemeClr val="bg1"/>
              </a:solidFill>
              <a:latin typeface="+mn-lt"/>
            </a:endParaRPr>
          </a:p>
        </p:txBody>
      </p:sp>
    </p:spTree>
    <p:extLst>
      <p:ext uri="{BB962C8B-B14F-4D97-AF65-F5344CB8AC3E}">
        <p14:creationId xmlns:p14="http://schemas.microsoft.com/office/powerpoint/2010/main" val="427662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2163</TotalTime>
  <Words>2444</Words>
  <Application>Microsoft Office PowerPoint</Application>
  <PresentationFormat>On-screen Show (4:3)</PresentationFormat>
  <Paragraphs>479</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Plaza</vt:lpstr>
      <vt:lpstr>FIN4811 Risk Management</vt:lpstr>
      <vt:lpstr>Agenda </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Credit Risk</vt:lpstr>
      <vt:lpstr>Exercise</vt:lpstr>
      <vt:lpstr>Credit Risk</vt:lpstr>
      <vt:lpstr>Credit Risk</vt:lpstr>
      <vt:lpstr>Credit Risk</vt:lpstr>
      <vt:lpstr>Credit Risk</vt:lpstr>
    </vt:vector>
  </TitlesOfParts>
  <Company>Assumption University of Thailand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FIN4811 Risk Management</dc:title>
  <dc:creator>Sirikarn Jeanchutima</dc:creator>
  <cp:lastModifiedBy>ณัฐนันท์ บวรสันติสุทธิ์</cp:lastModifiedBy>
  <cp:revision>220</cp:revision>
  <dcterms:created xsi:type="dcterms:W3CDTF">2015-08-12T13:34:01Z</dcterms:created>
  <dcterms:modified xsi:type="dcterms:W3CDTF">2017-08-11T03:23:52Z</dcterms:modified>
</cp:coreProperties>
</file>