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25"/>
  </p:notesMasterIdLst>
  <p:handoutMasterIdLst>
    <p:handoutMasterId r:id="rId26"/>
  </p:handoutMasterIdLst>
  <p:sldIdLst>
    <p:sldId id="370" r:id="rId2"/>
    <p:sldId id="371" r:id="rId3"/>
    <p:sldId id="307" r:id="rId4"/>
    <p:sldId id="373" r:id="rId5"/>
    <p:sldId id="372" r:id="rId6"/>
    <p:sldId id="389" r:id="rId7"/>
    <p:sldId id="390" r:id="rId8"/>
    <p:sldId id="391" r:id="rId9"/>
    <p:sldId id="392" r:id="rId10"/>
    <p:sldId id="374" r:id="rId11"/>
    <p:sldId id="375" r:id="rId12"/>
    <p:sldId id="381" r:id="rId13"/>
    <p:sldId id="377" r:id="rId14"/>
    <p:sldId id="378" r:id="rId15"/>
    <p:sldId id="379" r:id="rId16"/>
    <p:sldId id="380" r:id="rId17"/>
    <p:sldId id="382" r:id="rId18"/>
    <p:sldId id="384" r:id="rId19"/>
    <p:sldId id="386" r:id="rId20"/>
    <p:sldId id="387" r:id="rId21"/>
    <p:sldId id="388" r:id="rId22"/>
    <p:sldId id="376" r:id="rId23"/>
    <p:sldId id="393"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6" d="100"/>
          <a:sy n="76" d="100"/>
        </p:scale>
        <p:origin x="-120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B9DBC91-5E12-D041-9AF4-8DEF4187FEDE}" type="datetimeFigureOut">
              <a:rPr lang="en-US" smtClean="0"/>
              <a:pPr/>
              <a:t>8/11/2017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E555A23-8C65-B14E-A73A-AC6887073BE8}" type="slidenum">
              <a:rPr lang="en-US" smtClean="0"/>
              <a:pPr/>
              <a:t>‹#›</a:t>
            </a:fld>
            <a:endParaRPr lang="en-US"/>
          </a:p>
        </p:txBody>
      </p:sp>
    </p:spTree>
    <p:extLst>
      <p:ext uri="{BB962C8B-B14F-4D97-AF65-F5344CB8AC3E}">
        <p14:creationId xmlns:p14="http://schemas.microsoft.com/office/powerpoint/2010/main" val="11463719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401C12-8E02-824F-A2A6-51F57AEDC3AB}" type="datetimeFigureOut">
              <a:rPr lang="en-US" smtClean="0"/>
              <a:pPr/>
              <a:t>8/11/2017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872F7C-35CE-604B-BA53-CF1192051D16}" type="slidenum">
              <a:rPr lang="en-US" smtClean="0"/>
              <a:pPr/>
              <a:t>‹#›</a:t>
            </a:fld>
            <a:endParaRPr lang="en-US"/>
          </a:p>
        </p:txBody>
      </p:sp>
    </p:spTree>
    <p:extLst>
      <p:ext uri="{BB962C8B-B14F-4D97-AF65-F5344CB8AC3E}">
        <p14:creationId xmlns:p14="http://schemas.microsoft.com/office/powerpoint/2010/main" val="282947264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C63A4BF9-3758-CA4A-9E2C-E47B6E35C083}" type="datetime1">
              <a:rPr lang="en-US" smtClean="0"/>
              <a:pPr/>
              <a:t>8/11/2017</a:t>
            </a:fld>
            <a:endParaRPr lang="en-US"/>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r>
              <a:rPr lang="en-US" dirty="0" smtClean="0"/>
              <a:t>Credit Risk Mitigation &amp; Hedging Instruments , </a:t>
            </a:r>
            <a:r>
              <a:rPr lang="en-US" dirty="0" err="1" smtClean="0"/>
              <a:t>Nattanan</a:t>
            </a:r>
            <a:r>
              <a:rPr lang="en-US" dirty="0" smtClean="0"/>
              <a:t> </a:t>
            </a:r>
            <a:r>
              <a:rPr lang="en-US" dirty="0" err="1" smtClean="0"/>
              <a:t>Bovornsantisuth</a:t>
            </a:r>
            <a:endParaRPr lang="en-US" dirty="0"/>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0BA16B03-8BC0-5548-AF3E-5E738E3AC4B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A4BC0C46-E7D6-E344-962B-1A97314D7BA3}" type="datetime1">
              <a:rPr lang="en-US" smtClean="0"/>
              <a:pPr/>
              <a:t>8/11/2017</a:t>
            </a:fld>
            <a:endParaRPr lang="en-US"/>
          </a:p>
        </p:txBody>
      </p:sp>
      <p:sp>
        <p:nvSpPr>
          <p:cNvPr id="6" name="Footer Placeholder 5"/>
          <p:cNvSpPr>
            <a:spLocks noGrp="1"/>
          </p:cNvSpPr>
          <p:nvPr>
            <p:ph type="ftr" sz="quarter" idx="11"/>
          </p:nvPr>
        </p:nvSpPr>
        <p:spPr/>
        <p:txBody>
          <a:bodyPr/>
          <a:lstStyle/>
          <a:p>
            <a:r>
              <a:rPr lang="en-US" dirty="0" smtClean="0"/>
              <a:t>Credit Risk Mitigation &amp; Hedging Instruments , </a:t>
            </a:r>
            <a:r>
              <a:rPr lang="en-US" dirty="0" err="1" smtClean="0"/>
              <a:t>Nattanan</a:t>
            </a:r>
            <a:r>
              <a:rPr lang="en-US" dirty="0" smtClean="0"/>
              <a:t> </a:t>
            </a:r>
            <a:r>
              <a:rPr lang="en-US" dirty="0" err="1" smtClean="0"/>
              <a:t>Bovornsantisuth</a:t>
            </a:r>
            <a:endParaRPr lang="en-US" dirty="0"/>
          </a:p>
        </p:txBody>
      </p:sp>
      <p:sp>
        <p:nvSpPr>
          <p:cNvPr id="7" name="Slide Number Placeholder 6"/>
          <p:cNvSpPr>
            <a:spLocks noGrp="1"/>
          </p:cNvSpPr>
          <p:nvPr>
            <p:ph type="sldNum" sz="quarter" idx="12"/>
          </p:nvPr>
        </p:nvSpPr>
        <p:spPr/>
        <p:txBody>
          <a:bodyPr/>
          <a:lstStyle/>
          <a:p>
            <a:fld id="{0BA16B03-8BC0-5548-AF3E-5E738E3AC4BB}" type="slidenum">
              <a:rPr lang="en-US" smtClean="0"/>
              <a:pPr/>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1F841C7-1075-1C46-A997-BA5362978BF4}" type="datetime1">
              <a:rPr lang="en-US" smtClean="0"/>
              <a:pPr/>
              <a:t>8/11/2017</a:t>
            </a:fld>
            <a:endParaRPr lang="en-US"/>
          </a:p>
        </p:txBody>
      </p:sp>
      <p:sp>
        <p:nvSpPr>
          <p:cNvPr id="6" name="Footer Placeholder 5"/>
          <p:cNvSpPr>
            <a:spLocks noGrp="1"/>
          </p:cNvSpPr>
          <p:nvPr>
            <p:ph type="ftr" sz="quarter" idx="11"/>
          </p:nvPr>
        </p:nvSpPr>
        <p:spPr/>
        <p:txBody>
          <a:bodyPr/>
          <a:lstStyle/>
          <a:p>
            <a:r>
              <a:rPr lang="en-US" dirty="0" smtClean="0"/>
              <a:t>Credit Risk Mitigation &amp; Hedging Instruments , </a:t>
            </a:r>
            <a:r>
              <a:rPr lang="en-US" dirty="0" err="1" smtClean="0"/>
              <a:t>Nattanan</a:t>
            </a:r>
            <a:r>
              <a:rPr lang="en-US" dirty="0" smtClean="0"/>
              <a:t> </a:t>
            </a:r>
            <a:r>
              <a:rPr lang="en-US" dirty="0" err="1" smtClean="0"/>
              <a:t>Bovornsantisuth</a:t>
            </a:r>
            <a:endParaRPr lang="en-US" dirty="0"/>
          </a:p>
        </p:txBody>
      </p:sp>
      <p:sp>
        <p:nvSpPr>
          <p:cNvPr id="7" name="Slide Number Placeholder 6"/>
          <p:cNvSpPr>
            <a:spLocks noGrp="1"/>
          </p:cNvSpPr>
          <p:nvPr>
            <p:ph type="sldNum" sz="quarter" idx="12"/>
          </p:nvPr>
        </p:nvSpPr>
        <p:spPr/>
        <p:txBody>
          <a:bodyPr/>
          <a:lstStyle/>
          <a:p>
            <a:fld id="{0BA16B03-8BC0-5548-AF3E-5E738E3AC4BB}" type="slidenum">
              <a:rPr lang="en-US" smtClean="0"/>
              <a:pPr/>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FA49C1AB-0775-8E42-BF15-7407F95748DD}" type="datetime1">
              <a:rPr lang="en-US" smtClean="0"/>
              <a:pPr/>
              <a:t>8/11/2017</a:t>
            </a:fld>
            <a:endParaRPr lang="en-US"/>
          </a:p>
        </p:txBody>
      </p:sp>
      <p:sp>
        <p:nvSpPr>
          <p:cNvPr id="4" name="Footer Placeholder 3"/>
          <p:cNvSpPr>
            <a:spLocks noGrp="1"/>
          </p:cNvSpPr>
          <p:nvPr>
            <p:ph type="ftr" sz="quarter" idx="11"/>
          </p:nvPr>
        </p:nvSpPr>
        <p:spPr/>
        <p:txBody>
          <a:bodyPr/>
          <a:lstStyle/>
          <a:p>
            <a:r>
              <a:rPr lang="en-US" dirty="0" smtClean="0"/>
              <a:t>Credit Risk Mitigation &amp; Hedging Instruments , </a:t>
            </a:r>
            <a:r>
              <a:rPr lang="en-US" dirty="0" err="1" smtClean="0"/>
              <a:t>Nattanan</a:t>
            </a:r>
            <a:r>
              <a:rPr lang="en-US" dirty="0" smtClean="0"/>
              <a:t> </a:t>
            </a:r>
            <a:r>
              <a:rPr lang="en-US" dirty="0" err="1" smtClean="0"/>
              <a:t>Bovornsantisuth</a:t>
            </a:r>
            <a:endParaRPr lang="en-US" dirty="0"/>
          </a:p>
        </p:txBody>
      </p:sp>
      <p:sp>
        <p:nvSpPr>
          <p:cNvPr id="5" name="Slide Number Placeholder 4"/>
          <p:cNvSpPr>
            <a:spLocks noGrp="1"/>
          </p:cNvSpPr>
          <p:nvPr>
            <p:ph type="sldNum" sz="quarter" idx="12"/>
          </p:nvPr>
        </p:nvSpPr>
        <p:spPr/>
        <p:txBody>
          <a:bodyPr/>
          <a:lstStyle/>
          <a:p>
            <a:fld id="{0BA16B03-8BC0-5548-AF3E-5E738E3AC4B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6E7092CF-D417-B641-AB5C-78DB708C2364}" type="datetime1">
              <a:rPr lang="en-US" smtClean="0"/>
              <a:pPr/>
              <a:t>8/11/2017</a:t>
            </a:fld>
            <a:endParaRPr lang="en-US"/>
          </a:p>
        </p:txBody>
      </p:sp>
      <p:sp>
        <p:nvSpPr>
          <p:cNvPr id="3" name="Footer Placeholder 2"/>
          <p:cNvSpPr>
            <a:spLocks noGrp="1"/>
          </p:cNvSpPr>
          <p:nvPr>
            <p:ph type="ftr" sz="quarter" idx="11"/>
          </p:nvPr>
        </p:nvSpPr>
        <p:spPr/>
        <p:txBody>
          <a:bodyPr/>
          <a:lstStyle/>
          <a:p>
            <a:r>
              <a:rPr lang="en-US" dirty="0" smtClean="0"/>
              <a:t>Credit Risk Mitigation &amp; Hedging Instruments , </a:t>
            </a:r>
            <a:r>
              <a:rPr lang="en-US" dirty="0" err="1" smtClean="0"/>
              <a:t>Nattanan</a:t>
            </a:r>
            <a:r>
              <a:rPr lang="en-US" dirty="0" smtClean="0"/>
              <a:t> </a:t>
            </a:r>
            <a:r>
              <a:rPr lang="en-US" dirty="0" err="1" smtClean="0"/>
              <a:t>Bovornsantisuth</a:t>
            </a:r>
            <a:endParaRPr lang="en-US" dirty="0"/>
          </a:p>
        </p:txBody>
      </p:sp>
      <p:sp>
        <p:nvSpPr>
          <p:cNvPr id="4" name="Slide Number Placeholder 3"/>
          <p:cNvSpPr>
            <a:spLocks noGrp="1"/>
          </p:cNvSpPr>
          <p:nvPr>
            <p:ph type="sldNum" sz="quarter" idx="12"/>
          </p:nvPr>
        </p:nvSpPr>
        <p:spPr/>
        <p:txBody>
          <a:bodyPr/>
          <a:lstStyle/>
          <a:p>
            <a:fld id="{0BA16B03-8BC0-5548-AF3E-5E738E3AC4B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93D9CE-37C5-5D42-855E-F52EE19DF959}" type="datetime1">
              <a:rPr lang="en-US" smtClean="0"/>
              <a:pPr/>
              <a:t>8/11/2017</a:t>
            </a:fld>
            <a:endParaRPr lang="en-US"/>
          </a:p>
        </p:txBody>
      </p:sp>
      <p:sp>
        <p:nvSpPr>
          <p:cNvPr id="6" name="Footer Placeholder 5"/>
          <p:cNvSpPr>
            <a:spLocks noGrp="1"/>
          </p:cNvSpPr>
          <p:nvPr>
            <p:ph type="ftr" sz="quarter" idx="11"/>
          </p:nvPr>
        </p:nvSpPr>
        <p:spPr/>
        <p:txBody>
          <a:bodyPr/>
          <a:lstStyle/>
          <a:p>
            <a:r>
              <a:rPr lang="en-US" dirty="0" smtClean="0"/>
              <a:t>Credit Risk Mitigation &amp; Hedging Instruments , </a:t>
            </a:r>
            <a:r>
              <a:rPr lang="en-US" dirty="0" err="1" smtClean="0"/>
              <a:t>Nattanan</a:t>
            </a:r>
            <a:r>
              <a:rPr lang="en-US" dirty="0" smtClean="0"/>
              <a:t> </a:t>
            </a:r>
            <a:r>
              <a:rPr lang="en-US" dirty="0" err="1" smtClean="0"/>
              <a:t>Bovornsantisuth</a:t>
            </a:r>
            <a:endParaRPr lang="en-US" dirty="0"/>
          </a:p>
        </p:txBody>
      </p:sp>
      <p:sp>
        <p:nvSpPr>
          <p:cNvPr id="7" name="Slide Number Placeholder 6"/>
          <p:cNvSpPr>
            <a:spLocks noGrp="1"/>
          </p:cNvSpPr>
          <p:nvPr>
            <p:ph type="sldNum" sz="quarter" idx="12"/>
          </p:nvPr>
        </p:nvSpPr>
        <p:spPr/>
        <p:txBody>
          <a:bodyPr/>
          <a:lstStyle/>
          <a:p>
            <a:fld id="{0BA16B03-8BC0-5548-AF3E-5E738E3AC4B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fld id="{FDB7666E-FE4E-A345-B6FD-9B645534BA6B}" type="datetime1">
              <a:rPr lang="en-US" smtClean="0"/>
              <a:pPr/>
              <a:t>8/11/2017</a:t>
            </a:fld>
            <a:endParaRPr lang="en-US"/>
          </a:p>
        </p:txBody>
      </p:sp>
      <p:sp>
        <p:nvSpPr>
          <p:cNvPr id="6" name="Footer Placeholder 5"/>
          <p:cNvSpPr>
            <a:spLocks noGrp="1"/>
          </p:cNvSpPr>
          <p:nvPr>
            <p:ph type="ftr" sz="quarter" idx="11"/>
          </p:nvPr>
        </p:nvSpPr>
        <p:spPr>
          <a:xfrm>
            <a:off x="174812" y="6356350"/>
            <a:ext cx="3863788" cy="365125"/>
          </a:xfrm>
        </p:spPr>
        <p:txBody>
          <a:bodyPr/>
          <a:lstStyle/>
          <a:p>
            <a:r>
              <a:rPr lang="en-US" dirty="0" smtClean="0"/>
              <a:t>Credit Risk Mitigation &amp; Hedging Instruments , </a:t>
            </a:r>
            <a:r>
              <a:rPr lang="en-US" dirty="0" err="1" smtClean="0"/>
              <a:t>Nattanan</a:t>
            </a:r>
            <a:r>
              <a:rPr lang="en-US" dirty="0" smtClean="0"/>
              <a:t> </a:t>
            </a:r>
            <a:r>
              <a:rPr lang="en-US" dirty="0" err="1" smtClean="0"/>
              <a:t>Bovornsantisuth</a:t>
            </a:r>
            <a:endParaRPr lang="en-US" dirty="0"/>
          </a:p>
        </p:txBody>
      </p:sp>
      <p:sp>
        <p:nvSpPr>
          <p:cNvPr id="7" name="Slide Number Placeholder 6"/>
          <p:cNvSpPr>
            <a:spLocks noGrp="1"/>
          </p:cNvSpPr>
          <p:nvPr>
            <p:ph type="sldNum" sz="quarter" idx="12"/>
          </p:nvPr>
        </p:nvSpPr>
        <p:spPr/>
        <p:txBody>
          <a:bodyPr/>
          <a:lstStyle/>
          <a:p>
            <a:fld id="{0BA16B03-8BC0-5548-AF3E-5E738E3AC4BB}" type="slidenum">
              <a:rPr lang="en-US" smtClean="0"/>
              <a:pPr/>
              <a:t>‹#›</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316FD5-88A6-8746-BBD8-14334402DB1A}" type="datetime1">
              <a:rPr lang="en-US" smtClean="0"/>
              <a:pPr/>
              <a:t>8/11/2017</a:t>
            </a:fld>
            <a:endParaRPr lang="en-US"/>
          </a:p>
        </p:txBody>
      </p:sp>
      <p:sp>
        <p:nvSpPr>
          <p:cNvPr id="6" name="Footer Placeholder 5"/>
          <p:cNvSpPr>
            <a:spLocks noGrp="1"/>
          </p:cNvSpPr>
          <p:nvPr>
            <p:ph type="ftr" sz="quarter" idx="11"/>
          </p:nvPr>
        </p:nvSpPr>
        <p:spPr/>
        <p:txBody>
          <a:bodyPr/>
          <a:lstStyle/>
          <a:p>
            <a:r>
              <a:rPr lang="en-US" dirty="0" smtClean="0"/>
              <a:t>Credit Risk Mitigation &amp; Hedging Instruments , </a:t>
            </a:r>
            <a:r>
              <a:rPr lang="en-US" dirty="0" err="1" smtClean="0"/>
              <a:t>Nattanan</a:t>
            </a:r>
            <a:r>
              <a:rPr lang="en-US" dirty="0" smtClean="0"/>
              <a:t> </a:t>
            </a:r>
            <a:r>
              <a:rPr lang="en-US" dirty="0" err="1" smtClean="0"/>
              <a:t>Bovornsantisuth</a:t>
            </a:r>
            <a:endParaRPr lang="en-US" dirty="0"/>
          </a:p>
        </p:txBody>
      </p:sp>
      <p:sp>
        <p:nvSpPr>
          <p:cNvPr id="7" name="Slide Number Placeholder 6"/>
          <p:cNvSpPr>
            <a:spLocks noGrp="1"/>
          </p:cNvSpPr>
          <p:nvPr>
            <p:ph type="sldNum" sz="quarter" idx="12"/>
          </p:nvPr>
        </p:nvSpPr>
        <p:spPr/>
        <p:txBody>
          <a:bodyPr/>
          <a:lstStyle/>
          <a:p>
            <a:fld id="{0BA16B03-8BC0-5548-AF3E-5E738E3AC4B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C60412-93C0-494C-8CC8-6814AAB4C632}" type="datetime1">
              <a:rPr lang="en-US" smtClean="0"/>
              <a:pPr/>
              <a:t>8/11/2017</a:t>
            </a:fld>
            <a:endParaRPr lang="en-US"/>
          </a:p>
        </p:txBody>
      </p:sp>
      <p:sp>
        <p:nvSpPr>
          <p:cNvPr id="6" name="Footer Placeholder 5"/>
          <p:cNvSpPr>
            <a:spLocks noGrp="1"/>
          </p:cNvSpPr>
          <p:nvPr>
            <p:ph type="ftr" sz="quarter" idx="11"/>
          </p:nvPr>
        </p:nvSpPr>
        <p:spPr/>
        <p:txBody>
          <a:bodyPr/>
          <a:lstStyle/>
          <a:p>
            <a:r>
              <a:rPr lang="en-US" dirty="0" smtClean="0"/>
              <a:t>Credit Risk Mitigation &amp; Hedging Instruments , </a:t>
            </a:r>
            <a:r>
              <a:rPr lang="en-US" dirty="0" err="1" smtClean="0"/>
              <a:t>Nattanan</a:t>
            </a:r>
            <a:r>
              <a:rPr lang="en-US" dirty="0" smtClean="0"/>
              <a:t> </a:t>
            </a:r>
            <a:r>
              <a:rPr lang="en-US" dirty="0" err="1" smtClean="0"/>
              <a:t>Bovornsantisuth</a:t>
            </a:r>
            <a:endParaRPr lang="en-US" dirty="0"/>
          </a:p>
        </p:txBody>
      </p:sp>
      <p:sp>
        <p:nvSpPr>
          <p:cNvPr id="7" name="Slide Number Placeholder 6"/>
          <p:cNvSpPr>
            <a:spLocks noGrp="1"/>
          </p:cNvSpPr>
          <p:nvPr>
            <p:ph type="sldNum" sz="quarter" idx="12"/>
          </p:nvPr>
        </p:nvSpPr>
        <p:spPr/>
        <p:txBody>
          <a:bodyPr/>
          <a:lstStyle/>
          <a:p>
            <a:fld id="{0BA16B03-8BC0-5548-AF3E-5E738E3AC4BB}" type="slidenum">
              <a:rPr lang="en-US" smtClean="0"/>
              <a:pPr/>
              <a:t>‹#›</a:t>
            </a:fld>
            <a:endParaRPr lang="en-US"/>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8A1393F-629E-2948-A4F0-7A2F88ABB2BF}" type="datetime1">
              <a:rPr lang="en-US" smtClean="0"/>
              <a:pPr/>
              <a:t>8/11/2017</a:t>
            </a:fld>
            <a:endParaRPr lang="en-US"/>
          </a:p>
        </p:txBody>
      </p:sp>
      <p:sp>
        <p:nvSpPr>
          <p:cNvPr id="5" name="Footer Placeholder 4"/>
          <p:cNvSpPr>
            <a:spLocks noGrp="1"/>
          </p:cNvSpPr>
          <p:nvPr>
            <p:ph type="ftr" sz="quarter" idx="11"/>
          </p:nvPr>
        </p:nvSpPr>
        <p:spPr/>
        <p:txBody>
          <a:bodyPr/>
          <a:lstStyle/>
          <a:p>
            <a:r>
              <a:rPr lang="en-US" dirty="0" smtClean="0"/>
              <a:t>Credit Risk Mitigation &amp; Hedging Instruments , </a:t>
            </a:r>
            <a:r>
              <a:rPr lang="en-US" dirty="0" err="1" smtClean="0"/>
              <a:t>Nattanan</a:t>
            </a:r>
            <a:r>
              <a:rPr lang="en-US" dirty="0" smtClean="0"/>
              <a:t> </a:t>
            </a:r>
            <a:r>
              <a:rPr lang="en-US" dirty="0" err="1" smtClean="0"/>
              <a:t>Bovornsantisuth</a:t>
            </a:r>
            <a:endParaRPr lang="en-US" dirty="0"/>
          </a:p>
        </p:txBody>
      </p:sp>
      <p:sp>
        <p:nvSpPr>
          <p:cNvPr id="6" name="Slide Number Placeholder 5"/>
          <p:cNvSpPr>
            <a:spLocks noGrp="1"/>
          </p:cNvSpPr>
          <p:nvPr>
            <p:ph type="sldNum" sz="quarter" idx="12"/>
          </p:nvPr>
        </p:nvSpPr>
        <p:spPr/>
        <p:txBody>
          <a:bodyPr/>
          <a:lstStyle/>
          <a:p>
            <a:fld id="{0BA16B03-8BC0-5548-AF3E-5E738E3AC4B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F1149204-F448-BD47-B50F-EDEF739321DC}" type="datetime1">
              <a:rPr lang="en-US" smtClean="0"/>
              <a:pPr/>
              <a:t>8/11/2017</a:t>
            </a:fld>
            <a:endParaRPr lang="en-US"/>
          </a:p>
        </p:txBody>
      </p:sp>
      <p:sp>
        <p:nvSpPr>
          <p:cNvPr id="5" name="Footer Placeholder 4"/>
          <p:cNvSpPr>
            <a:spLocks noGrp="1"/>
          </p:cNvSpPr>
          <p:nvPr>
            <p:ph type="ftr" sz="quarter" idx="11"/>
          </p:nvPr>
        </p:nvSpPr>
        <p:spPr/>
        <p:txBody>
          <a:bodyPr/>
          <a:lstStyle/>
          <a:p>
            <a:r>
              <a:rPr lang="en-US" dirty="0" smtClean="0"/>
              <a:t>Credit Risk Mitigation &amp; Hedging Instruments , </a:t>
            </a:r>
            <a:r>
              <a:rPr lang="en-US" dirty="0" err="1" smtClean="0"/>
              <a:t>Nattanan</a:t>
            </a:r>
            <a:r>
              <a:rPr lang="en-US" dirty="0" smtClean="0"/>
              <a:t> </a:t>
            </a:r>
            <a:r>
              <a:rPr lang="en-US" dirty="0" err="1" smtClean="0"/>
              <a:t>Bovornsantisuth</a:t>
            </a:r>
            <a:endParaRPr lang="en-US" dirty="0"/>
          </a:p>
        </p:txBody>
      </p:sp>
      <p:sp>
        <p:nvSpPr>
          <p:cNvPr id="6" name="Slide Number Placeholder 5"/>
          <p:cNvSpPr>
            <a:spLocks noGrp="1"/>
          </p:cNvSpPr>
          <p:nvPr>
            <p:ph type="sldNum" sz="quarter" idx="12"/>
          </p:nvPr>
        </p:nvSpPr>
        <p:spPr/>
        <p:txBody>
          <a:bodyPr/>
          <a:lstStyle/>
          <a:p>
            <a:fld id="{0BA16B03-8BC0-5548-AF3E-5E738E3AC4B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C3074790-30B5-5A45-B745-E51DBE9533AC}" type="datetime1">
              <a:rPr lang="en-US" smtClean="0"/>
              <a:pPr/>
              <a:t>8/11/2017</a:t>
            </a:fld>
            <a:endParaRPr lang="en-US"/>
          </a:p>
        </p:txBody>
      </p:sp>
      <p:sp>
        <p:nvSpPr>
          <p:cNvPr id="5" name="Footer Placeholder 4"/>
          <p:cNvSpPr>
            <a:spLocks noGrp="1"/>
          </p:cNvSpPr>
          <p:nvPr>
            <p:ph type="ftr" sz="quarter" idx="11"/>
          </p:nvPr>
        </p:nvSpPr>
        <p:spPr/>
        <p:txBody>
          <a:bodyPr/>
          <a:lstStyle/>
          <a:p>
            <a:r>
              <a:rPr lang="en-US" dirty="0" smtClean="0"/>
              <a:t>Credit Risk Mitigation &amp; Hedging Instruments ,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6" name="Slide Number Placeholder 5"/>
          <p:cNvSpPr>
            <a:spLocks noGrp="1"/>
          </p:cNvSpPr>
          <p:nvPr>
            <p:ph type="sldNum" sz="quarter" idx="12"/>
          </p:nvPr>
        </p:nvSpPr>
        <p:spPr/>
        <p:txBody>
          <a:bodyPr/>
          <a:lstStyle/>
          <a:p>
            <a:fld id="{0BA16B03-8BC0-5548-AF3E-5E738E3AC4B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en-US"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fld id="{4D52FCD2-A0DD-274C-BE4E-AF59BAAAEC2F}" type="datetime1">
              <a:rPr lang="en-US" smtClean="0"/>
              <a:pPr/>
              <a:t>8/11/2017</a:t>
            </a:fld>
            <a:endParaRPr lang="en-US"/>
          </a:p>
        </p:txBody>
      </p:sp>
      <p:sp>
        <p:nvSpPr>
          <p:cNvPr id="5" name="Footer Placeholder 4"/>
          <p:cNvSpPr>
            <a:spLocks noGrp="1"/>
          </p:cNvSpPr>
          <p:nvPr>
            <p:ph type="ftr" sz="quarter" idx="11"/>
          </p:nvPr>
        </p:nvSpPr>
        <p:spPr>
          <a:xfrm>
            <a:off x="3213847" y="6356350"/>
            <a:ext cx="4734112" cy="365125"/>
          </a:xfrm>
        </p:spPr>
        <p:txBody>
          <a:bodyPr/>
          <a:lstStyle/>
          <a:p>
            <a:r>
              <a:rPr lang="en-US" dirty="0" smtClean="0"/>
              <a:t>Credit Risk Mitigation &amp; Hedging Instruments , </a:t>
            </a:r>
            <a:r>
              <a:rPr lang="en-US" dirty="0" err="1" smtClean="0"/>
              <a:t>Nattanan</a:t>
            </a:r>
            <a:r>
              <a:rPr lang="en-US" dirty="0" smtClean="0"/>
              <a:t> </a:t>
            </a:r>
            <a:r>
              <a:rPr lang="en-US" dirty="0" err="1" smtClean="0"/>
              <a:t>Bovornsantisuth</a:t>
            </a:r>
            <a:endParaRPr lang="en-US" dirty="0"/>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0BA16B03-8BC0-5548-AF3E-5E738E3AC4BB}" type="slidenum">
              <a:rPr lang="en-US" smtClean="0"/>
              <a:pPr/>
              <a:t>‹#›</a:t>
            </a:fld>
            <a:endParaRPr lang="en-US"/>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en-US" smtClean="0"/>
              <a:t>Drag picture to placeholder or click icon to add</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en-US"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7FF2589F-9E5D-0042-AF7C-6202E9032CB5}" type="datetime1">
              <a:rPr lang="en-US" smtClean="0"/>
              <a:pPr/>
              <a:t>8/11/2017</a:t>
            </a:fld>
            <a:endParaRPr lang="en-US"/>
          </a:p>
        </p:txBody>
      </p:sp>
      <p:sp>
        <p:nvSpPr>
          <p:cNvPr id="5" name="Footer Placeholder 4"/>
          <p:cNvSpPr>
            <a:spLocks noGrp="1"/>
          </p:cNvSpPr>
          <p:nvPr>
            <p:ph type="ftr" sz="quarter" idx="11"/>
          </p:nvPr>
        </p:nvSpPr>
        <p:spPr>
          <a:xfrm>
            <a:off x="2178423" y="6356350"/>
            <a:ext cx="4926852" cy="365125"/>
          </a:xfrm>
        </p:spPr>
        <p:txBody>
          <a:bodyPr/>
          <a:lstStyle/>
          <a:p>
            <a:r>
              <a:rPr lang="en-US" dirty="0" smtClean="0"/>
              <a:t>Credit Risk Mitigation &amp; Hedging Instruments , </a:t>
            </a:r>
            <a:r>
              <a:rPr lang="en-US" dirty="0" err="1" smtClean="0"/>
              <a:t>Nattanan</a:t>
            </a:r>
            <a:r>
              <a:rPr lang="en-US" dirty="0" smtClean="0"/>
              <a:t> </a:t>
            </a:r>
            <a:r>
              <a:rPr lang="en-US" dirty="0" err="1" smtClean="0"/>
              <a:t>Bovornsantisuth</a:t>
            </a:r>
            <a:endParaRPr lang="en-US" dirty="0"/>
          </a:p>
        </p:txBody>
      </p:sp>
      <p:sp>
        <p:nvSpPr>
          <p:cNvPr id="6" name="Slide Number Placeholder 5"/>
          <p:cNvSpPr>
            <a:spLocks noGrp="1"/>
          </p:cNvSpPr>
          <p:nvPr>
            <p:ph type="sldNum" sz="quarter" idx="12"/>
          </p:nvPr>
        </p:nvSpPr>
        <p:spPr>
          <a:xfrm>
            <a:off x="331694" y="361016"/>
            <a:ext cx="506506" cy="365125"/>
          </a:xfrm>
        </p:spPr>
        <p:txBody>
          <a:bodyPr/>
          <a:lstStyle/>
          <a:p>
            <a:fld id="{0BA16B03-8BC0-5548-AF3E-5E738E3AC4BB}" type="slidenum">
              <a:rPr lang="en-US" smtClean="0"/>
              <a:pPr/>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562600" y="6356350"/>
            <a:ext cx="1622612" cy="365125"/>
          </a:xfrm>
        </p:spPr>
        <p:txBody>
          <a:bodyPr/>
          <a:lstStyle/>
          <a:p>
            <a:fld id="{B7FD3049-2483-9C4F-B6BB-2B901A0C8BC9}" type="datetime1">
              <a:rPr lang="en-US" smtClean="0"/>
              <a:pPr/>
              <a:t>8/11/2017</a:t>
            </a:fld>
            <a:endParaRPr lang="en-US"/>
          </a:p>
        </p:txBody>
      </p:sp>
      <p:sp>
        <p:nvSpPr>
          <p:cNvPr id="5" name="Footer Placeholder 4"/>
          <p:cNvSpPr>
            <a:spLocks noGrp="1"/>
          </p:cNvSpPr>
          <p:nvPr>
            <p:ph type="ftr" sz="quarter" idx="11"/>
          </p:nvPr>
        </p:nvSpPr>
        <p:spPr>
          <a:xfrm>
            <a:off x="174812" y="6356350"/>
            <a:ext cx="5311588" cy="365125"/>
          </a:xfrm>
        </p:spPr>
        <p:txBody>
          <a:bodyPr/>
          <a:lstStyle/>
          <a:p>
            <a:r>
              <a:rPr lang="en-US" dirty="0" smtClean="0"/>
              <a:t>Credit Risk Mitigation &amp; Hedging Instruments , </a:t>
            </a:r>
            <a:r>
              <a:rPr lang="en-US" dirty="0" err="1" smtClean="0"/>
              <a:t>Nattanan</a:t>
            </a:r>
            <a:r>
              <a:rPr lang="en-US" dirty="0" smtClean="0"/>
              <a:t> </a:t>
            </a:r>
            <a:r>
              <a:rPr lang="en-US" dirty="0" err="1" smtClean="0"/>
              <a:t>Bovornsantisuth</a:t>
            </a:r>
            <a:endParaRPr lang="en-US" dirty="0"/>
          </a:p>
        </p:txBody>
      </p:sp>
      <p:sp>
        <p:nvSpPr>
          <p:cNvPr id="6" name="Slide Number Placeholder 5"/>
          <p:cNvSpPr>
            <a:spLocks noGrp="1"/>
          </p:cNvSpPr>
          <p:nvPr>
            <p:ph type="sldNum" sz="quarter" idx="12"/>
          </p:nvPr>
        </p:nvSpPr>
        <p:spPr/>
        <p:txBody>
          <a:bodyPr/>
          <a:lstStyle/>
          <a:p>
            <a:fld id="{0BA16B03-8BC0-5548-AF3E-5E738E3AC4B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351212" y="6104965"/>
            <a:ext cx="506506" cy="365125"/>
          </a:xfrm>
        </p:spPr>
        <p:txBody>
          <a:bodyPr/>
          <a:lstStyle/>
          <a:p>
            <a:fld id="{0BA16B03-8BC0-5548-AF3E-5E738E3AC4BB}" type="slidenum">
              <a:rPr lang="en-US" smtClean="0"/>
              <a:pPr/>
              <a:t>‹#›</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9D567D87-5045-584C-B415-B276FF825818}" type="datetime1">
              <a:rPr lang="en-US" smtClean="0"/>
              <a:pPr/>
              <a:t>8/11/2017</a:t>
            </a:fld>
            <a:endParaRPr lang="en-US"/>
          </a:p>
        </p:txBody>
      </p:sp>
      <p:sp>
        <p:nvSpPr>
          <p:cNvPr id="6" name="Footer Placeholder 5"/>
          <p:cNvSpPr>
            <a:spLocks noGrp="1"/>
          </p:cNvSpPr>
          <p:nvPr>
            <p:ph type="ftr" sz="quarter" idx="11"/>
          </p:nvPr>
        </p:nvSpPr>
        <p:spPr/>
        <p:txBody>
          <a:bodyPr/>
          <a:lstStyle/>
          <a:p>
            <a:r>
              <a:rPr lang="en-US" dirty="0" smtClean="0"/>
              <a:t>Credit Risk Mitigation &amp; Hedging Instruments , </a:t>
            </a:r>
            <a:r>
              <a:rPr lang="en-US" dirty="0" err="1" smtClean="0"/>
              <a:t>Nattanan</a:t>
            </a:r>
            <a:r>
              <a:rPr lang="en-US" dirty="0" smtClean="0"/>
              <a:t> </a:t>
            </a:r>
            <a:r>
              <a:rPr lang="en-US" dirty="0" err="1" smtClean="0"/>
              <a:t>Bovornsantisuth</a:t>
            </a:r>
            <a:endParaRPr lang="en-US" dirty="0"/>
          </a:p>
        </p:txBody>
      </p:sp>
      <p:sp>
        <p:nvSpPr>
          <p:cNvPr id="7" name="Slide Number Placeholder 6"/>
          <p:cNvSpPr>
            <a:spLocks noGrp="1"/>
          </p:cNvSpPr>
          <p:nvPr>
            <p:ph type="sldNum" sz="quarter" idx="12"/>
          </p:nvPr>
        </p:nvSpPr>
        <p:spPr/>
        <p:txBody>
          <a:bodyPr/>
          <a:lstStyle/>
          <a:p>
            <a:fld id="{0BA16B03-8BC0-5548-AF3E-5E738E3AC4B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1573B91E-B18B-6044-87D9-E27F29EA5CE3}" type="datetime1">
              <a:rPr lang="en-US" smtClean="0"/>
              <a:pPr/>
              <a:t>8/11/2017</a:t>
            </a:fld>
            <a:endParaRPr lang="en-US"/>
          </a:p>
        </p:txBody>
      </p:sp>
      <p:sp>
        <p:nvSpPr>
          <p:cNvPr id="8" name="Footer Placeholder 7"/>
          <p:cNvSpPr>
            <a:spLocks noGrp="1"/>
          </p:cNvSpPr>
          <p:nvPr>
            <p:ph type="ftr" sz="quarter" idx="11"/>
          </p:nvPr>
        </p:nvSpPr>
        <p:spPr/>
        <p:txBody>
          <a:bodyPr/>
          <a:lstStyle/>
          <a:p>
            <a:r>
              <a:rPr lang="en-US" dirty="0" smtClean="0"/>
              <a:t>Credit Risk Mitigation &amp; Hedging Instruments , </a:t>
            </a:r>
            <a:r>
              <a:rPr lang="en-US" dirty="0" err="1" smtClean="0"/>
              <a:t>Nattanan</a:t>
            </a:r>
            <a:r>
              <a:rPr lang="en-US" dirty="0" smtClean="0"/>
              <a:t> </a:t>
            </a:r>
            <a:r>
              <a:rPr lang="en-US" dirty="0" err="1" smtClean="0"/>
              <a:t>Bovornsantisuth</a:t>
            </a:r>
            <a:endParaRPr lang="en-US" dirty="0"/>
          </a:p>
        </p:txBody>
      </p:sp>
      <p:sp>
        <p:nvSpPr>
          <p:cNvPr id="9" name="Slide Number Placeholder 8"/>
          <p:cNvSpPr>
            <a:spLocks noGrp="1"/>
          </p:cNvSpPr>
          <p:nvPr>
            <p:ph type="sldNum" sz="quarter" idx="12"/>
          </p:nvPr>
        </p:nvSpPr>
        <p:spPr/>
        <p:txBody>
          <a:bodyPr/>
          <a:lstStyle/>
          <a:p>
            <a:fld id="{0BA16B03-8BC0-5548-AF3E-5E738E3AC4B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6747CEF7-6E97-B24A-BF4C-38E9F76016E4}" type="datetime1">
              <a:rPr lang="en-US" smtClean="0"/>
              <a:pPr/>
              <a:t>8/11/2017</a:t>
            </a:fld>
            <a:endParaRPr lang="en-US"/>
          </a:p>
        </p:txBody>
      </p:sp>
      <p:sp>
        <p:nvSpPr>
          <p:cNvPr id="6" name="Footer Placeholder 5"/>
          <p:cNvSpPr>
            <a:spLocks noGrp="1"/>
          </p:cNvSpPr>
          <p:nvPr>
            <p:ph type="ftr" sz="quarter" idx="11"/>
          </p:nvPr>
        </p:nvSpPr>
        <p:spPr/>
        <p:txBody>
          <a:bodyPr/>
          <a:lstStyle/>
          <a:p>
            <a:r>
              <a:rPr lang="en-US" dirty="0" smtClean="0"/>
              <a:t>Credit Risk Mitigation &amp; Hedging Instruments , </a:t>
            </a:r>
            <a:r>
              <a:rPr lang="en-US" dirty="0" err="1" smtClean="0"/>
              <a:t>Nattanan</a:t>
            </a:r>
            <a:r>
              <a:rPr lang="en-US" dirty="0" smtClean="0"/>
              <a:t> </a:t>
            </a:r>
            <a:r>
              <a:rPr lang="en-US" dirty="0" err="1" smtClean="0"/>
              <a:t>Bovornsantisuth</a:t>
            </a:r>
            <a:endParaRPr lang="en-US" dirty="0"/>
          </a:p>
        </p:txBody>
      </p:sp>
      <p:sp>
        <p:nvSpPr>
          <p:cNvPr id="7" name="Slide Number Placeholder 6"/>
          <p:cNvSpPr>
            <a:spLocks noGrp="1"/>
          </p:cNvSpPr>
          <p:nvPr>
            <p:ph type="sldNum" sz="quarter" idx="12"/>
          </p:nvPr>
        </p:nvSpPr>
        <p:spPr/>
        <p:txBody>
          <a:bodyPr/>
          <a:lstStyle/>
          <a:p>
            <a:fld id="{0BA16B03-8BC0-5548-AF3E-5E738E3AC4BB}" type="slidenum">
              <a:rPr lang="en-US" smtClean="0"/>
              <a:pPr/>
              <a:t>‹#›</a:t>
            </a:fld>
            <a:endParaRPr lang="en-US"/>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2302313C-6903-4149-B987-798DF9368432}" type="datetime1">
              <a:rPr lang="en-US" smtClean="0"/>
              <a:pPr/>
              <a:t>8/11/2017</a:t>
            </a:fld>
            <a:endParaRPr lang="en-US"/>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r>
              <a:rPr lang="en-US" dirty="0" smtClean="0"/>
              <a:t>Credit Risk Mitigation &amp; Hedging Instruments ,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0BA16B03-8BC0-5548-AF3E-5E738E3AC4B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 id="2147483690" r:id="rId18"/>
    <p:sldLayoutId id="2147483691" r:id="rId19"/>
  </p:sldLayoutIdLst>
  <p:hf hdr="0" dt="0"/>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a:xfrm>
            <a:off x="782839" y="1461375"/>
            <a:ext cx="6393408" cy="1398494"/>
          </a:xfrm>
        </p:spPr>
        <p:txBody>
          <a:bodyPr>
            <a:normAutofit fontScale="90000"/>
          </a:bodyPr>
          <a:lstStyle/>
          <a:p>
            <a:pPr algn="ctr"/>
            <a:r>
              <a:rPr lang="en-US" dirty="0" smtClean="0"/>
              <a:t>FIN4811</a:t>
            </a:r>
            <a:br>
              <a:rPr lang="en-US" dirty="0" smtClean="0"/>
            </a:br>
            <a:r>
              <a:rPr lang="en-US" dirty="0" smtClean="0"/>
              <a:t>Risk Management</a:t>
            </a:r>
            <a:endParaRPr lang="th-TH" dirty="0"/>
          </a:p>
        </p:txBody>
      </p:sp>
      <p:sp>
        <p:nvSpPr>
          <p:cNvPr id="6" name="Title 1"/>
          <p:cNvSpPr txBox="1">
            <a:spLocks/>
          </p:cNvSpPr>
          <p:nvPr/>
        </p:nvSpPr>
        <p:spPr>
          <a:xfrm>
            <a:off x="313136" y="3369213"/>
            <a:ext cx="7393483" cy="1398494"/>
          </a:xfrm>
          <a:prstGeom prst="rect">
            <a:avLst/>
          </a:prstGeom>
        </p:spPr>
        <p:txBody>
          <a:bodyPr vert="horz" lIns="91440" tIns="45720" rIns="91440" bIns="45720" rtlCol="0" anchor="b" anchorCtr="0">
            <a:normAutofit fontScale="75000" lnSpcReduction="20000"/>
          </a:bodyPr>
          <a:lstStyle>
            <a:lvl1pPr algn="r" defTabSz="914400" rtl="0" eaLnBrk="1" latinLnBrk="0" hangingPunct="1">
              <a:spcBef>
                <a:spcPct val="0"/>
              </a:spcBef>
              <a:buNone/>
              <a:defRPr sz="4600" b="0" kern="1200" cap="none" baseline="0">
                <a:solidFill>
                  <a:schemeClr val="accent1"/>
                </a:solidFill>
                <a:latin typeface="+mj-lt"/>
                <a:ea typeface="+mj-ea"/>
                <a:cs typeface="+mj-cs"/>
              </a:defRPr>
            </a:lvl1pPr>
          </a:lstStyle>
          <a:p>
            <a:pPr algn="ctr"/>
            <a:r>
              <a:rPr lang="en-US">
                <a:solidFill>
                  <a:schemeClr val="accent6"/>
                </a:solidFill>
              </a:rPr>
              <a:t>Chapter </a:t>
            </a:r>
            <a:r>
              <a:rPr lang="en-US" smtClean="0">
                <a:solidFill>
                  <a:schemeClr val="accent6"/>
                </a:solidFill>
              </a:rPr>
              <a:t>Ten</a:t>
            </a:r>
            <a:endParaRPr lang="en-US" dirty="0" smtClean="0">
              <a:solidFill>
                <a:schemeClr val="accent6"/>
              </a:solidFill>
            </a:endParaRPr>
          </a:p>
          <a:p>
            <a:pPr algn="ctr"/>
            <a:r>
              <a:rPr lang="en-US" dirty="0" smtClean="0">
                <a:solidFill>
                  <a:schemeClr val="accent6"/>
                </a:solidFill>
              </a:rPr>
              <a:t>Credit Risk Mitigation &amp;</a:t>
            </a:r>
          </a:p>
          <a:p>
            <a:pPr algn="ctr"/>
            <a:r>
              <a:rPr lang="en-US" dirty="0" smtClean="0">
                <a:solidFill>
                  <a:schemeClr val="accent6"/>
                </a:solidFill>
              </a:rPr>
              <a:t>Hedging Instruments</a:t>
            </a:r>
            <a:endParaRPr lang="en-US" dirty="0">
              <a:solidFill>
                <a:schemeClr val="accent6"/>
              </a:solidFill>
            </a:endParaRPr>
          </a:p>
        </p:txBody>
      </p:sp>
      <p:sp>
        <p:nvSpPr>
          <p:cNvPr id="3" name="TextBox 2"/>
          <p:cNvSpPr txBox="1"/>
          <p:nvPr/>
        </p:nvSpPr>
        <p:spPr>
          <a:xfrm>
            <a:off x="1117599" y="5740400"/>
            <a:ext cx="5926667" cy="584776"/>
          </a:xfrm>
          <a:prstGeom prst="rect">
            <a:avLst/>
          </a:prstGeom>
          <a:noFill/>
        </p:spPr>
        <p:txBody>
          <a:bodyPr wrap="square" rtlCol="0">
            <a:spAutoFit/>
          </a:bodyPr>
          <a:lstStyle/>
          <a:p>
            <a:pPr algn="ctr"/>
            <a:r>
              <a:rPr lang="en-US" sz="3200" dirty="0" err="1" smtClean="0"/>
              <a:t>Nattanan</a:t>
            </a:r>
            <a:r>
              <a:rPr lang="en-US" sz="3200" dirty="0" smtClean="0"/>
              <a:t> </a:t>
            </a:r>
            <a:r>
              <a:rPr lang="en-US" sz="3200" dirty="0" err="1" smtClean="0"/>
              <a:t>Bovornsantisuth</a:t>
            </a:r>
            <a:endParaRPr lang="en-US" sz="3200" dirty="0"/>
          </a:p>
        </p:txBody>
      </p:sp>
      <p:sp>
        <p:nvSpPr>
          <p:cNvPr id="4" name="Slide Number Placeholder 3"/>
          <p:cNvSpPr>
            <a:spLocks noGrp="1"/>
          </p:cNvSpPr>
          <p:nvPr>
            <p:ph type="sldNum" sz="quarter" idx="12"/>
          </p:nvPr>
        </p:nvSpPr>
        <p:spPr/>
        <p:txBody>
          <a:bodyPr/>
          <a:lstStyle/>
          <a:p>
            <a:fld id="{0BA16B03-8BC0-5548-AF3E-5E738E3AC4BB}" type="slidenum">
              <a:rPr lang="en-US" smtClean="0"/>
              <a:pPr/>
              <a:t>1</a:t>
            </a:fld>
            <a:endParaRPr lang="en-US"/>
          </a:p>
        </p:txBody>
      </p:sp>
      <p:sp>
        <p:nvSpPr>
          <p:cNvPr id="2" name="Footer Placeholder 1"/>
          <p:cNvSpPr>
            <a:spLocks noGrp="1"/>
          </p:cNvSpPr>
          <p:nvPr>
            <p:ph type="ftr" sz="quarter" idx="11"/>
          </p:nvPr>
        </p:nvSpPr>
        <p:spPr/>
        <p:txBody>
          <a:bodyPr/>
          <a:lstStyle/>
          <a:p>
            <a:r>
              <a:rPr lang="en-US" dirty="0" smtClean="0"/>
              <a:t>Credit Risk Mitigation &amp; Hedging Instruments , </a:t>
            </a:r>
            <a:r>
              <a:rPr lang="en-US" dirty="0" err="1" smtClean="0"/>
              <a:t>Nattanan</a:t>
            </a:r>
            <a:r>
              <a:rPr lang="en-US" dirty="0" smtClean="0"/>
              <a:t> </a:t>
            </a:r>
            <a:r>
              <a:rPr lang="en-US" dirty="0" err="1" smtClean="0"/>
              <a:t>Bovornsantisuth</a:t>
            </a:r>
            <a:endParaRPr lang="en-US" dirty="0"/>
          </a:p>
        </p:txBody>
      </p:sp>
    </p:spTree>
    <p:extLst>
      <p:ext uri="{BB962C8B-B14F-4D97-AF65-F5344CB8AC3E}">
        <p14:creationId xmlns:p14="http://schemas.microsoft.com/office/powerpoint/2010/main" val="12730215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Credit Risk </a:t>
            </a:r>
            <a:r>
              <a:rPr lang="en-US" dirty="0" smtClean="0"/>
              <a:t>Mitigation</a:t>
            </a:r>
            <a:endParaRPr lang="en-US" dirty="0"/>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600" dirty="0" smtClean="0"/>
              <a:t>Since guarantee is taking care of PD parameter, collateral will take the role of recovery rate.</a:t>
            </a:r>
          </a:p>
          <a:p>
            <a:r>
              <a:rPr lang="en-US" sz="1600" dirty="0" smtClean="0"/>
              <a:t>Recovery Rate will depend on the quality of collateral and the liquidity of collateral.</a:t>
            </a:r>
          </a:p>
          <a:p>
            <a:r>
              <a:rPr lang="en-US" sz="1600" dirty="0" smtClean="0"/>
              <a:t>The higher quality higher recovery rate (lower LGD), and the better liquidity the higher recovery rate as well.</a:t>
            </a:r>
          </a:p>
          <a:p>
            <a:r>
              <a:rPr lang="en-US" sz="1600" dirty="0" smtClean="0"/>
              <a:t>There are two types in general of collateral</a:t>
            </a:r>
          </a:p>
          <a:p>
            <a:pPr lvl="1"/>
            <a:r>
              <a:rPr lang="en-US" sz="1400" dirty="0" smtClean="0"/>
              <a:t>Financial collateral ex.  Cash, Shares, Debt Securities, Gold</a:t>
            </a:r>
          </a:p>
          <a:p>
            <a:pPr lvl="1"/>
            <a:r>
              <a:rPr lang="en-US" sz="1400" dirty="0" smtClean="0"/>
              <a:t>Physical collateral ex. Plants, Lands, Building.</a:t>
            </a:r>
            <a:r>
              <a:rPr lang="en-US" sz="1400" dirty="0"/>
              <a:t/>
            </a:r>
            <a:br>
              <a:rPr lang="en-US" sz="1400" dirty="0"/>
            </a:br>
            <a:endParaRPr lang="en-US" sz="1400" dirty="0" smtClean="0"/>
          </a:p>
          <a:p>
            <a:endParaRPr lang="en-US" sz="18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Mitigation &amp; Hedging Instruments ,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10</a:t>
            </a:fld>
            <a:endParaRPr lang="en-US"/>
          </a:p>
        </p:txBody>
      </p:sp>
      <p:sp>
        <p:nvSpPr>
          <p:cNvPr id="6" name="TextBox 4"/>
          <p:cNvSpPr txBox="1">
            <a:spLocks noChangeArrowheads="1"/>
          </p:cNvSpPr>
          <p:nvPr/>
        </p:nvSpPr>
        <p:spPr bwMode="auto">
          <a:xfrm>
            <a:off x="620059" y="1668553"/>
            <a:ext cx="1636987"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Collateral</a:t>
            </a:r>
            <a:endParaRPr lang="en-US" sz="2400" dirty="0">
              <a:solidFill>
                <a:schemeClr val="bg1"/>
              </a:solidFill>
              <a:latin typeface="+mn-lt"/>
            </a:endParaRPr>
          </a:p>
        </p:txBody>
      </p:sp>
    </p:spTree>
    <p:extLst>
      <p:ext uri="{BB962C8B-B14F-4D97-AF65-F5344CB8AC3E}">
        <p14:creationId xmlns:p14="http://schemas.microsoft.com/office/powerpoint/2010/main" val="29041773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Credit Risk </a:t>
            </a:r>
            <a:r>
              <a:rPr lang="en-US" dirty="0" smtClean="0"/>
              <a:t>Mitigation</a:t>
            </a:r>
            <a:endParaRPr lang="en-US" dirty="0"/>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dirty="0" smtClean="0"/>
              <a:t>Financial collateral is the most preferable collateral because it has high liquidity. However, financial collateral is subjected to the price volatility. That leads to “Residual Risk”</a:t>
            </a:r>
          </a:p>
          <a:p>
            <a:r>
              <a:rPr lang="en-US" sz="1800" dirty="0" smtClean="0"/>
              <a:t>Residual Risk is the remaining risk that left over after credit mitigations. There is a possibility that when the time goes by, the value of collateral is going to decrease.</a:t>
            </a:r>
          </a:p>
          <a:p>
            <a:r>
              <a:rPr lang="en-US" sz="1800" dirty="0" smtClean="0"/>
              <a:t>Then, the collateral may not cover the exposure. The reduced percentage of collateral is called “Haircut”</a:t>
            </a:r>
            <a:endParaRPr lang="en-US" sz="1800" dirty="0"/>
          </a:p>
          <a:p>
            <a:r>
              <a:rPr lang="en-US" sz="1800" dirty="0" smtClean="0"/>
              <a:t>Therefore,</a:t>
            </a:r>
          </a:p>
          <a:p>
            <a:pPr marL="0" indent="0">
              <a:buNone/>
            </a:pPr>
            <a:r>
              <a:rPr lang="en-US" sz="1800" dirty="0"/>
              <a:t>	</a:t>
            </a:r>
            <a:r>
              <a:rPr lang="en-US" sz="1800" dirty="0" smtClean="0"/>
              <a:t>	Collateral = Collateral x (1-Haircut)</a:t>
            </a:r>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Mitigation &amp; Hedging Instruments ,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11</a:t>
            </a:fld>
            <a:endParaRPr lang="en-US"/>
          </a:p>
        </p:txBody>
      </p:sp>
      <p:sp>
        <p:nvSpPr>
          <p:cNvPr id="6" name="TextBox 4"/>
          <p:cNvSpPr txBox="1">
            <a:spLocks noChangeArrowheads="1"/>
          </p:cNvSpPr>
          <p:nvPr/>
        </p:nvSpPr>
        <p:spPr bwMode="auto">
          <a:xfrm>
            <a:off x="620059" y="1668553"/>
            <a:ext cx="3047629"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Financial Collateral</a:t>
            </a:r>
            <a:endParaRPr lang="en-US" sz="2400" dirty="0">
              <a:solidFill>
                <a:schemeClr val="bg1"/>
              </a:solidFill>
              <a:latin typeface="+mn-lt"/>
            </a:endParaRPr>
          </a:p>
        </p:txBody>
      </p:sp>
    </p:spTree>
    <p:extLst>
      <p:ext uri="{BB962C8B-B14F-4D97-AF65-F5344CB8AC3E}">
        <p14:creationId xmlns:p14="http://schemas.microsoft.com/office/powerpoint/2010/main" val="12214451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Credit Risk Mitigations </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dirty="0" smtClean="0"/>
              <a:t>Financial collateral is easily to be liquidated at the market value and the price keep changing over time.</a:t>
            </a:r>
          </a:p>
          <a:p>
            <a:r>
              <a:rPr lang="en-US" sz="1800" dirty="0" smtClean="0"/>
              <a:t>Thus, the method to quantify the extreme decrease value of the collateral is Value at Risk of collateral.</a:t>
            </a:r>
          </a:p>
          <a:p>
            <a:r>
              <a:rPr lang="en-US" sz="1800" dirty="0" smtClean="0"/>
              <a:t>The time period for computing </a:t>
            </a:r>
            <a:r>
              <a:rPr lang="en-US" sz="1800" dirty="0" err="1" smtClean="0"/>
              <a:t>VaR</a:t>
            </a:r>
            <a:r>
              <a:rPr lang="en-US" sz="1800" dirty="0" smtClean="0"/>
              <a:t> must be equal to the holding period of the collateral (Normally, the holding period of financial collateral should not exceed 20 days.)</a:t>
            </a:r>
          </a:p>
          <a:p>
            <a:r>
              <a:rPr lang="en-US" sz="1800" dirty="0" smtClean="0"/>
              <a:t>Consequently, the formula will be</a:t>
            </a:r>
          </a:p>
          <a:p>
            <a:pPr marL="0" indent="0">
              <a:buNone/>
            </a:pPr>
            <a:r>
              <a:rPr lang="en-US" sz="1800" dirty="0"/>
              <a:t>	</a:t>
            </a:r>
            <a:r>
              <a:rPr lang="en-US" sz="1800" dirty="0" smtClean="0"/>
              <a:t>	Collateral </a:t>
            </a:r>
            <a:r>
              <a:rPr lang="en-US" sz="1800" dirty="0"/>
              <a:t>= Collateral x (</a:t>
            </a:r>
            <a:r>
              <a:rPr lang="en-US" sz="1800" dirty="0" smtClean="0"/>
              <a:t>1-VaR</a:t>
            </a:r>
            <a:r>
              <a:rPr lang="en-US" sz="1800" baseline="-25000" dirty="0" smtClean="0"/>
              <a:t>Holding Period</a:t>
            </a:r>
            <a:r>
              <a:rPr lang="en-US" sz="1800" dirty="0" smtClean="0"/>
              <a:t>)</a:t>
            </a:r>
            <a:endParaRPr lang="en-US" sz="1800" dirty="0"/>
          </a:p>
          <a:p>
            <a:pPr marL="0" indent="0">
              <a:buNone/>
            </a:pPr>
            <a:endParaRPr lang="en-US" sz="1800" dirty="0" smtClean="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Mitigation &amp; Hedging Instruments ,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12</a:t>
            </a:fld>
            <a:endParaRPr lang="en-US"/>
          </a:p>
        </p:txBody>
      </p:sp>
      <p:sp>
        <p:nvSpPr>
          <p:cNvPr id="6" name="TextBox 4"/>
          <p:cNvSpPr txBox="1">
            <a:spLocks noChangeArrowheads="1"/>
          </p:cNvSpPr>
          <p:nvPr/>
        </p:nvSpPr>
        <p:spPr bwMode="auto">
          <a:xfrm>
            <a:off x="620059" y="1668553"/>
            <a:ext cx="3703258"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Quantified Residual Risk</a:t>
            </a:r>
            <a:endParaRPr lang="en-US" sz="2400" dirty="0">
              <a:solidFill>
                <a:schemeClr val="bg1"/>
              </a:solidFill>
              <a:latin typeface="+mn-lt"/>
            </a:endParaRPr>
          </a:p>
        </p:txBody>
      </p:sp>
    </p:spTree>
    <p:extLst>
      <p:ext uri="{BB962C8B-B14F-4D97-AF65-F5344CB8AC3E}">
        <p14:creationId xmlns:p14="http://schemas.microsoft.com/office/powerpoint/2010/main" val="27330743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Credit Risk Mitigations </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600" dirty="0" smtClean="0"/>
                  <a:t>The nature of physical collateral is that the price of them is mostly increasing through the times.</a:t>
                </a:r>
              </a:p>
              <a:p>
                <a:r>
                  <a:rPr lang="en-US" sz="1600" dirty="0" smtClean="0"/>
                  <a:t>However, the main problem of physical collateral is the liquidity which will lower the recovery rate.</a:t>
                </a:r>
              </a:p>
              <a:p>
                <a:r>
                  <a:rPr lang="en-US" sz="1600" dirty="0" smtClean="0"/>
                  <a:t>The Discounted cash flow method will be used to determine the recovery rate.</a:t>
                </a:r>
              </a:p>
              <a:p>
                <a:pPr marL="0" indent="0">
                  <a:buNone/>
                </a:pPr>
                <a:r>
                  <a:rPr lang="en-US" sz="1600" dirty="0" smtClean="0"/>
                  <a:t>			Recovery rate = </a:t>
                </a:r>
                <a14:m>
                  <m:oMath xmlns:m="http://schemas.openxmlformats.org/officeDocument/2006/math">
                    <m:nary>
                      <m:naryPr>
                        <m:chr m:val="∑"/>
                        <m:subHide m:val="on"/>
                        <m:supHide m:val="on"/>
                        <m:ctrlPr>
                          <a:rPr lang="en-US" sz="1600" i="1" smtClean="0">
                            <a:latin typeface="Cambria Math"/>
                          </a:rPr>
                        </m:ctrlPr>
                      </m:naryPr>
                      <m:sub/>
                      <m:sup/>
                      <m:e>
                        <m:r>
                          <m:rPr>
                            <m:nor/>
                          </m:rPr>
                          <a:rPr lang="en-US" sz="1600" b="0" i="0" smtClean="0"/>
                          <m:t>MRR</m:t>
                        </m:r>
                        <m:r>
                          <m:rPr>
                            <m:nor/>
                          </m:rPr>
                          <a:rPr lang="en-US" sz="1600" b="0" i="0" baseline="-25000" smtClean="0"/>
                          <m:t>t</m:t>
                        </m:r>
                      </m:e>
                    </m:nary>
                  </m:oMath>
                </a14:m>
                <a:endParaRPr lang="en-US" sz="1600" dirty="0" smtClean="0"/>
              </a:p>
              <a:p>
                <a:r>
                  <a:rPr lang="en-US" sz="1600" dirty="0"/>
                  <a:t>The marginal recovery rate in year t (</a:t>
                </a:r>
                <a:r>
                  <a:rPr lang="en-US" sz="1600" dirty="0" err="1"/>
                  <a:t>MRR</a:t>
                </a:r>
                <a:r>
                  <a:rPr lang="en-US" sz="1600" baseline="-25000" dirty="0" err="1"/>
                  <a:t>t</a:t>
                </a:r>
                <a:r>
                  <a:rPr lang="en-US" sz="1600" dirty="0"/>
                  <a:t>) is defined as the proportion of the outstanding loan, which is repaid in period t (i.e. t periods after the occurrence of the default</a:t>
                </a:r>
                <a:r>
                  <a:rPr lang="en-US" sz="1600" dirty="0" smtClean="0"/>
                  <a:t>).</a:t>
                </a:r>
              </a:p>
              <a:p>
                <a:pPr marL="0" indent="0">
                  <a:buNone/>
                </a:pPr>
                <a:r>
                  <a:rPr lang="en-US" sz="1600" dirty="0" smtClean="0"/>
                  <a:t>		     </a:t>
                </a:r>
                <a:r>
                  <a:rPr lang="en-US" sz="1600" dirty="0" err="1" smtClean="0"/>
                  <a:t>MRR</a:t>
                </a:r>
                <a:r>
                  <a:rPr lang="en-US" sz="1600" baseline="-25000" dirty="0" err="1" smtClean="0"/>
                  <a:t>t</a:t>
                </a:r>
                <a:r>
                  <a:rPr lang="en-US" sz="1600" baseline="-25000" dirty="0" smtClean="0"/>
                  <a:t>  </a:t>
                </a:r>
                <a:r>
                  <a:rPr lang="en-US" sz="1600" dirty="0" smtClean="0"/>
                  <a:t>= </a:t>
                </a:r>
                <a14:m>
                  <m:oMath xmlns:m="http://schemas.openxmlformats.org/officeDocument/2006/math">
                    <m:f>
                      <m:fPr>
                        <m:ctrlPr>
                          <a:rPr lang="en-US" sz="1600" i="1" smtClean="0">
                            <a:latin typeface="Cambria Math"/>
                          </a:rPr>
                        </m:ctrlPr>
                      </m:fPr>
                      <m:num>
                        <m:r>
                          <a:rPr lang="en-US" sz="1600" b="0" i="1" smtClean="0">
                            <a:latin typeface="Cambria Math"/>
                          </a:rPr>
                          <m:t>[</m:t>
                        </m:r>
                        <m:f>
                          <m:fPr>
                            <m:ctrlPr>
                              <a:rPr lang="en-US" sz="1600" b="0" i="1" smtClean="0">
                                <a:latin typeface="Cambria Math"/>
                              </a:rPr>
                            </m:ctrlPr>
                          </m:fPr>
                          <m:num>
                            <m:r>
                              <m:rPr>
                                <m:nor/>
                              </m:rPr>
                              <a:rPr lang="en-US" sz="1600" b="0" i="0" smtClean="0"/>
                              <m:t>CF</m:t>
                            </m:r>
                            <m:r>
                              <m:rPr>
                                <m:nor/>
                              </m:rPr>
                              <a:rPr lang="en-US" sz="1600" b="0" i="0" baseline="-25000" smtClean="0"/>
                              <m:t>t</m:t>
                            </m:r>
                          </m:num>
                          <m:den>
                            <m:d>
                              <m:dPr>
                                <m:ctrlPr>
                                  <a:rPr lang="en-US" sz="1600" b="0" i="1" smtClean="0">
                                    <a:latin typeface="Cambria Math"/>
                                  </a:rPr>
                                </m:ctrlPr>
                              </m:dPr>
                              <m:e>
                                <m:r>
                                  <m:rPr>
                                    <m:nor/>
                                  </m:rPr>
                                  <a:rPr lang="en-US" sz="1600" b="0" i="0" smtClean="0"/>
                                  <m:t>1+</m:t>
                                </m:r>
                                <m:r>
                                  <m:rPr>
                                    <m:nor/>
                                  </m:rPr>
                                  <a:rPr lang="en-US" sz="1600" b="0" i="0" smtClean="0"/>
                                  <m:t>r</m:t>
                                </m:r>
                              </m:e>
                            </m:d>
                            <m:r>
                              <m:rPr>
                                <m:nor/>
                              </m:rPr>
                              <a:rPr lang="en-US" sz="1600" b="0" i="0" baseline="30000" smtClean="0"/>
                              <m:t>t</m:t>
                            </m:r>
                          </m:den>
                        </m:f>
                        <m:r>
                          <a:rPr lang="en-US" sz="1600" b="0" i="1" smtClean="0">
                            <a:latin typeface="Cambria Math"/>
                          </a:rPr>
                          <m:t>]</m:t>
                        </m:r>
                      </m:num>
                      <m:den>
                        <m:r>
                          <m:rPr>
                            <m:nor/>
                          </m:rPr>
                          <a:rPr lang="en-US" sz="1600" i="1"/>
                          <m:t>Loan</m:t>
                        </m:r>
                        <m:r>
                          <m:rPr>
                            <m:nor/>
                          </m:rPr>
                          <a:rPr lang="en-US" sz="1600" i="1"/>
                          <m:t> </m:t>
                        </m:r>
                        <m:r>
                          <m:rPr>
                            <m:nor/>
                          </m:rPr>
                          <a:rPr lang="en-US" sz="1600" i="1"/>
                          <m:t>outstanding</m:t>
                        </m:r>
                        <m:r>
                          <m:rPr>
                            <m:nor/>
                          </m:rPr>
                          <a:rPr lang="en-US" sz="1600" i="1"/>
                          <m:t> </m:t>
                        </m:r>
                        <m:r>
                          <m:rPr>
                            <m:nor/>
                          </m:rPr>
                          <a:rPr lang="en-US" sz="1600" i="1"/>
                          <m:t>at</m:t>
                        </m:r>
                        <m:r>
                          <m:rPr>
                            <m:nor/>
                          </m:rPr>
                          <a:rPr lang="en-US" sz="1600" i="1"/>
                          <m:t> </m:t>
                        </m:r>
                        <m:r>
                          <m:rPr>
                            <m:nor/>
                          </m:rPr>
                          <a:rPr lang="en-US" sz="1600" i="1"/>
                          <m:t>the</m:t>
                        </m:r>
                        <m:r>
                          <m:rPr>
                            <m:nor/>
                          </m:rPr>
                          <a:rPr lang="en-US" sz="1600" i="1"/>
                          <m:t> </m:t>
                        </m:r>
                        <m:r>
                          <m:rPr>
                            <m:nor/>
                          </m:rPr>
                          <a:rPr lang="en-US" sz="1600" i="1"/>
                          <m:t>time</m:t>
                        </m:r>
                        <m:r>
                          <m:rPr>
                            <m:nor/>
                          </m:rPr>
                          <a:rPr lang="en-US" sz="1600" i="1"/>
                          <m:t> </m:t>
                        </m:r>
                        <m:r>
                          <m:rPr>
                            <m:nor/>
                          </m:rPr>
                          <a:rPr lang="en-US" sz="1600" i="1"/>
                          <m:t>of</m:t>
                        </m:r>
                        <m:r>
                          <m:rPr>
                            <m:nor/>
                          </m:rPr>
                          <a:rPr lang="en-US" sz="1600" i="1"/>
                          <m:t> </m:t>
                        </m:r>
                        <m:r>
                          <m:rPr>
                            <m:nor/>
                          </m:rPr>
                          <a:rPr lang="en-US" sz="1600" i="1"/>
                          <m:t>default</m:t>
                        </m:r>
                      </m:den>
                    </m:f>
                  </m:oMath>
                </a14:m>
                <a:endParaRPr lang="en-US" sz="1600" baseline="-25000" dirty="0"/>
              </a:p>
              <a:p>
                <a:endParaRPr lang="en-US" sz="18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199" y="2127912"/>
                <a:ext cx="8305801" cy="4354775"/>
              </a:xfrm>
              <a:blipFill rotWithShape="0">
                <a:blip r:embed="rId2"/>
                <a:stretch>
                  <a:fillRect l="-73" t="-139"/>
                </a:stretch>
              </a:blipFill>
              <a:ln w="28575" cmpd="sng">
                <a:solidFill>
                  <a:srgbClr val="800000"/>
                </a:solidFill>
              </a:ln>
            </p:spPr>
            <p:txBody>
              <a:bodyPr/>
              <a:lstStyle/>
              <a:p>
                <a:r>
                  <a:rPr lang="en-US">
                    <a:noFill/>
                  </a:rPr>
                  <a:t> </a:t>
                </a:r>
              </a:p>
            </p:txBody>
          </p:sp>
        </mc:Fallback>
      </mc:AlternateContent>
      <p:sp>
        <p:nvSpPr>
          <p:cNvPr id="4" name="Footer Placeholder 3"/>
          <p:cNvSpPr>
            <a:spLocks noGrp="1"/>
          </p:cNvSpPr>
          <p:nvPr>
            <p:ph type="ftr" sz="quarter" idx="11"/>
          </p:nvPr>
        </p:nvSpPr>
        <p:spPr>
          <a:xfrm>
            <a:off x="174812" y="6438238"/>
            <a:ext cx="6007100" cy="365125"/>
          </a:xfrm>
        </p:spPr>
        <p:txBody>
          <a:bodyPr/>
          <a:lstStyle/>
          <a:p>
            <a:r>
              <a:rPr lang="en-US" dirty="0" smtClean="0"/>
              <a:t>Credit Risk Mitigation &amp; Hedging Instruments ,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13</a:t>
            </a:fld>
            <a:endParaRPr lang="en-US"/>
          </a:p>
        </p:txBody>
      </p:sp>
      <p:sp>
        <p:nvSpPr>
          <p:cNvPr id="6" name="TextBox 4"/>
          <p:cNvSpPr txBox="1">
            <a:spLocks noChangeArrowheads="1"/>
          </p:cNvSpPr>
          <p:nvPr/>
        </p:nvSpPr>
        <p:spPr bwMode="auto">
          <a:xfrm>
            <a:off x="620059" y="1668553"/>
            <a:ext cx="2908168"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Physical Collateral</a:t>
            </a:r>
            <a:endParaRPr lang="en-US" sz="2400" dirty="0">
              <a:solidFill>
                <a:schemeClr val="bg1"/>
              </a:solidFill>
              <a:latin typeface="+mn-lt"/>
            </a:endParaRPr>
          </a:p>
        </p:txBody>
      </p:sp>
    </p:spTree>
    <p:extLst>
      <p:ext uri="{BB962C8B-B14F-4D97-AF65-F5344CB8AC3E}">
        <p14:creationId xmlns:p14="http://schemas.microsoft.com/office/powerpoint/2010/main" val="11020009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Hedging Instruments</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600" dirty="0" smtClean="0"/>
              <a:t>Credit Default Swap  </a:t>
            </a:r>
            <a:r>
              <a:rPr lang="en-US" sz="1600" dirty="0"/>
              <a:t>is an </a:t>
            </a:r>
            <a:r>
              <a:rPr lang="en-US" sz="1600" dirty="0" smtClean="0"/>
              <a:t>instrument that </a:t>
            </a:r>
            <a:r>
              <a:rPr lang="en-US" sz="1600" dirty="0"/>
              <a:t>provides insurance against the risk of a default by a particular company. </a:t>
            </a:r>
            <a:endParaRPr lang="en-US" sz="1600" dirty="0" smtClean="0"/>
          </a:p>
          <a:p>
            <a:r>
              <a:rPr lang="en-US" sz="1600" dirty="0" smtClean="0"/>
              <a:t>The company </a:t>
            </a:r>
            <a:r>
              <a:rPr lang="en-US" sz="1600" dirty="0"/>
              <a:t>is known as the </a:t>
            </a:r>
            <a:r>
              <a:rPr lang="en-US" sz="1600" i="1" dirty="0"/>
              <a:t>reference entity </a:t>
            </a:r>
            <a:r>
              <a:rPr lang="en-US" sz="1600" dirty="0"/>
              <a:t>and a default by the company is </a:t>
            </a:r>
            <a:r>
              <a:rPr lang="en-US" sz="1600" dirty="0" smtClean="0"/>
              <a:t>known </a:t>
            </a:r>
            <a:r>
              <a:rPr lang="en-US" sz="1600" dirty="0"/>
              <a:t>as a </a:t>
            </a:r>
            <a:r>
              <a:rPr lang="en-US" sz="1600" i="1" dirty="0"/>
              <a:t>credit event</a:t>
            </a:r>
            <a:r>
              <a:rPr lang="en-US" sz="1600" dirty="0" smtClean="0"/>
              <a:t>.</a:t>
            </a:r>
          </a:p>
          <a:p>
            <a:r>
              <a:rPr lang="en-US" sz="1600" dirty="0"/>
              <a:t>The buyer of the insurance obtains the right to sell bonds </a:t>
            </a:r>
            <a:r>
              <a:rPr lang="en-US" sz="1600" dirty="0" smtClean="0"/>
              <a:t>issued </a:t>
            </a:r>
            <a:r>
              <a:rPr lang="en-US" sz="1600" dirty="0"/>
              <a:t>by the company for their face value when a credit event occurs and the seller of the insurance agrees to buy the bonds for their face value when a credit event occurs</a:t>
            </a:r>
            <a:r>
              <a:rPr lang="en-US" sz="1600" dirty="0" smtClean="0"/>
              <a:t>.</a:t>
            </a:r>
          </a:p>
          <a:p>
            <a:r>
              <a:rPr lang="en-US" sz="1600" dirty="0"/>
              <a:t>The total face value of the bonds that can be sold is known as the credit default</a:t>
            </a:r>
            <a:br>
              <a:rPr lang="en-US" sz="1600" dirty="0"/>
            </a:br>
            <a:r>
              <a:rPr lang="en-US" sz="1600" dirty="0"/>
              <a:t>swap’s </a:t>
            </a:r>
            <a:r>
              <a:rPr lang="en-US" sz="1600" i="1" dirty="0"/>
              <a:t>notional principal</a:t>
            </a:r>
            <a:r>
              <a:rPr lang="en-US" sz="1600" dirty="0" smtClean="0"/>
              <a:t>.</a:t>
            </a:r>
          </a:p>
          <a:p>
            <a:r>
              <a:rPr lang="en-US" sz="1600" dirty="0"/>
              <a:t>The buyer of a CDS makes periodic payments to the seller until the end of the</a:t>
            </a:r>
            <a:br>
              <a:rPr lang="en-US" sz="1600" dirty="0"/>
            </a:br>
            <a:r>
              <a:rPr lang="en-US" sz="1600" dirty="0"/>
              <a:t>life of the CDS or until a credit event occurs. These payments are usually made </a:t>
            </a:r>
            <a:r>
              <a:rPr lang="en-US" sz="1600" dirty="0" smtClean="0"/>
              <a:t>in </a:t>
            </a:r>
            <a:r>
              <a:rPr lang="en-US" sz="1600" dirty="0"/>
              <a:t>arrears every quarter.</a:t>
            </a: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baseline="-25000" dirty="0"/>
          </a:p>
          <a:p>
            <a:endParaRPr lang="en-US" sz="18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Mitigation &amp; Hedging Instruments ,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14</a:t>
            </a:fld>
            <a:endParaRPr lang="en-US"/>
          </a:p>
        </p:txBody>
      </p:sp>
      <p:sp>
        <p:nvSpPr>
          <p:cNvPr id="6" name="TextBox 4"/>
          <p:cNvSpPr txBox="1">
            <a:spLocks noChangeArrowheads="1"/>
          </p:cNvSpPr>
          <p:nvPr/>
        </p:nvSpPr>
        <p:spPr bwMode="auto">
          <a:xfrm>
            <a:off x="620059" y="1668553"/>
            <a:ext cx="3278462"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a:solidFill>
                  <a:schemeClr val="bg1"/>
                </a:solidFill>
                <a:latin typeface="+mn-lt"/>
              </a:rPr>
              <a:t>Credit Default Swap </a:t>
            </a:r>
          </a:p>
        </p:txBody>
      </p:sp>
    </p:spTree>
    <p:extLst>
      <p:ext uri="{BB962C8B-B14F-4D97-AF65-F5344CB8AC3E}">
        <p14:creationId xmlns:p14="http://schemas.microsoft.com/office/powerpoint/2010/main" val="13700542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Hedging Instruments</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endParaRPr lang="en-US" sz="1600" dirty="0" smtClean="0"/>
          </a:p>
          <a:p>
            <a:endParaRPr lang="en-US" sz="1600" dirty="0"/>
          </a:p>
          <a:p>
            <a:endParaRPr lang="en-US" sz="1600" dirty="0" smtClean="0"/>
          </a:p>
          <a:p>
            <a:endParaRPr lang="en-US" sz="1600" dirty="0" smtClean="0"/>
          </a:p>
          <a:p>
            <a:endParaRPr lang="en-US" sz="1600" dirty="0"/>
          </a:p>
          <a:p>
            <a:r>
              <a:rPr lang="en-US" sz="1600" dirty="0"/>
              <a:t>An example will help to illustrate how a typical deal is structured. Suppose that</a:t>
            </a:r>
            <a:br>
              <a:rPr lang="en-US" sz="1600" dirty="0"/>
            </a:br>
            <a:r>
              <a:rPr lang="en-US" sz="1600" dirty="0"/>
              <a:t>two parties enter into a five-year credit default swap on December 20, 2015. </a:t>
            </a:r>
            <a:r>
              <a:rPr lang="en-US" sz="1600" dirty="0" smtClean="0"/>
              <a:t>Assume </a:t>
            </a:r>
            <a:r>
              <a:rPr lang="en-US" sz="1600" dirty="0"/>
              <a:t>that the notional principal is $100 million and the buyer agrees to pay 90 basis </a:t>
            </a:r>
            <a:r>
              <a:rPr lang="en-US" sz="1600" dirty="0" smtClean="0"/>
              <a:t>points</a:t>
            </a:r>
            <a:r>
              <a:rPr lang="en-US" sz="1600" dirty="0"/>
              <a:t> per year (quarterly in arrears) for protection against default by the reference entity.</a:t>
            </a: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baseline="-25000" dirty="0"/>
          </a:p>
          <a:p>
            <a:endParaRPr lang="en-US" sz="18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Mitigation &amp; Hedging Instruments ,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15</a:t>
            </a:fld>
            <a:endParaRPr lang="en-US"/>
          </a:p>
        </p:txBody>
      </p:sp>
      <p:sp>
        <p:nvSpPr>
          <p:cNvPr id="6" name="TextBox 4"/>
          <p:cNvSpPr txBox="1">
            <a:spLocks noChangeArrowheads="1"/>
          </p:cNvSpPr>
          <p:nvPr/>
        </p:nvSpPr>
        <p:spPr bwMode="auto">
          <a:xfrm>
            <a:off x="620059" y="1668553"/>
            <a:ext cx="3278462"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a:solidFill>
                  <a:schemeClr val="bg1"/>
                </a:solidFill>
                <a:latin typeface="+mn-lt"/>
              </a:rPr>
              <a:t>Credit Default Swap </a:t>
            </a:r>
          </a:p>
        </p:txBody>
      </p:sp>
      <p:pic>
        <p:nvPicPr>
          <p:cNvPr id="7" name="Picture 6"/>
          <p:cNvPicPr>
            <a:picLocks noChangeAspect="1"/>
          </p:cNvPicPr>
          <p:nvPr/>
        </p:nvPicPr>
        <p:blipFill rotWithShape="1">
          <a:blip r:embed="rId2"/>
          <a:srcRect l="40770" t="33535" r="21469" b="53032"/>
          <a:stretch/>
        </p:blipFill>
        <p:spPr>
          <a:xfrm>
            <a:off x="1252543" y="2607443"/>
            <a:ext cx="6773129" cy="1354626"/>
          </a:xfrm>
          <a:prstGeom prst="rect">
            <a:avLst/>
          </a:prstGeom>
        </p:spPr>
      </p:pic>
    </p:spTree>
    <p:extLst>
      <p:ext uri="{BB962C8B-B14F-4D97-AF65-F5344CB8AC3E}">
        <p14:creationId xmlns:p14="http://schemas.microsoft.com/office/powerpoint/2010/main" val="5024741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Hedging Instruments</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600" dirty="0"/>
              <a:t>If the reference entity does not default (</a:t>
            </a:r>
            <a:r>
              <a:rPr lang="en-US" sz="1600" dirty="0" smtClean="0"/>
              <a:t>that </a:t>
            </a:r>
            <a:r>
              <a:rPr lang="en-US" sz="1600" dirty="0"/>
              <a:t>is, there is no credit event), the buyer receives no payoff and pays </a:t>
            </a:r>
            <a:r>
              <a:rPr lang="en-US" sz="1600" dirty="0" smtClean="0"/>
              <a:t>approximately</a:t>
            </a:r>
            <a:r>
              <a:rPr lang="en-US" sz="1600" dirty="0"/>
              <a:t/>
            </a:r>
            <a:br>
              <a:rPr lang="en-US" sz="1600" dirty="0"/>
            </a:br>
            <a:r>
              <a:rPr lang="en-US" sz="1600" dirty="0"/>
              <a:t>$225,000 (= 0.25 × 0.0090 × 100,000,000) on March 20, June 20, September 20,</a:t>
            </a:r>
            <a:br>
              <a:rPr lang="en-US" sz="1600" dirty="0"/>
            </a:br>
            <a:r>
              <a:rPr lang="en-US" sz="1600" dirty="0"/>
              <a:t>and December 20 of each of the years 2016, 2017, 2018, 2019, and 2020</a:t>
            </a:r>
            <a:r>
              <a:rPr lang="en-US" sz="1600" dirty="0" smtClean="0"/>
              <a:t>.</a:t>
            </a:r>
          </a:p>
          <a:p>
            <a:r>
              <a:rPr lang="en-US" sz="1600" dirty="0"/>
              <a:t>If there </a:t>
            </a:r>
            <a:r>
              <a:rPr lang="en-US" sz="1600" dirty="0" smtClean="0"/>
              <a:t>is </a:t>
            </a:r>
            <a:r>
              <a:rPr lang="en-US" sz="1600" dirty="0"/>
              <a:t>a credit event, a substantial payoff is likely. Suppose that the buyer notifies the </a:t>
            </a:r>
            <a:r>
              <a:rPr lang="en-US" sz="1600" dirty="0" smtClean="0"/>
              <a:t>seller </a:t>
            </a:r>
            <a:r>
              <a:rPr lang="en-US" sz="1600" dirty="0"/>
              <a:t>of a credit event on </a:t>
            </a:r>
            <a:r>
              <a:rPr lang="en-US" sz="1600" dirty="0" smtClean="0"/>
              <a:t>May </a:t>
            </a:r>
            <a:r>
              <a:rPr lang="en-US" sz="1600" dirty="0"/>
              <a:t>20, 2018 (five months into the third year). If the </a:t>
            </a:r>
            <a:r>
              <a:rPr lang="en-US" sz="1600" dirty="0" smtClean="0"/>
              <a:t>contract </a:t>
            </a:r>
            <a:r>
              <a:rPr lang="en-US" sz="1600" dirty="0"/>
              <a:t>specifies physical settlement, the buyer of protection has the right to sell to the </a:t>
            </a:r>
            <a:r>
              <a:rPr lang="en-US" sz="1600" dirty="0" smtClean="0"/>
              <a:t>seller </a:t>
            </a:r>
            <a:r>
              <a:rPr lang="en-US" sz="1600" dirty="0"/>
              <a:t>of protection bonds issued by the reference entity with a face value of $100 </a:t>
            </a:r>
            <a:r>
              <a:rPr lang="en-US" sz="1600" dirty="0" smtClean="0"/>
              <a:t>million</a:t>
            </a:r>
          </a:p>
          <a:p>
            <a:r>
              <a:rPr lang="en-US" sz="1600" dirty="0"/>
              <a:t>the buyer would be required to pay </a:t>
            </a:r>
            <a:r>
              <a:rPr lang="en-US" sz="1600" dirty="0" smtClean="0"/>
              <a:t>to </a:t>
            </a:r>
            <a:r>
              <a:rPr lang="en-US" sz="1600" dirty="0"/>
              <a:t>the seller the amount of the annual payment accrued between March 20, 2018</a:t>
            </a:r>
            <a:r>
              <a:rPr lang="en-US" sz="1600" dirty="0" smtClean="0"/>
              <a:t>, </a:t>
            </a:r>
            <a:r>
              <a:rPr lang="en-US" sz="1600" dirty="0"/>
              <a:t>and May 20, 2018 (approximately $150,000), but no further payments would be</a:t>
            </a:r>
            <a:br>
              <a:rPr lang="en-US" sz="1600" dirty="0"/>
            </a:br>
            <a:r>
              <a:rPr lang="en-US" sz="1600" dirty="0"/>
              <a:t>required.</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smtClean="0"/>
              <a:t/>
            </a:r>
            <a:br>
              <a:rPr lang="en-US" sz="1600" dirty="0" smtClean="0"/>
            </a:br>
            <a:r>
              <a:rPr lang="en-US" sz="1600" dirty="0" smtClean="0"/>
              <a:t> </a:t>
            </a: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smtClean="0"/>
              <a:t/>
            </a:r>
            <a:br>
              <a:rPr lang="en-US" sz="1600" dirty="0" smtClean="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baseline="-25000" dirty="0"/>
          </a:p>
          <a:p>
            <a:endParaRPr lang="en-US" sz="18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Mitigation &amp; Hedging Instruments ,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16</a:t>
            </a:fld>
            <a:endParaRPr lang="en-US"/>
          </a:p>
        </p:txBody>
      </p:sp>
      <p:sp>
        <p:nvSpPr>
          <p:cNvPr id="6" name="TextBox 4"/>
          <p:cNvSpPr txBox="1">
            <a:spLocks noChangeArrowheads="1"/>
          </p:cNvSpPr>
          <p:nvPr/>
        </p:nvSpPr>
        <p:spPr bwMode="auto">
          <a:xfrm>
            <a:off x="620059" y="1668553"/>
            <a:ext cx="3278462"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a:solidFill>
                  <a:schemeClr val="bg1"/>
                </a:solidFill>
                <a:latin typeface="+mn-lt"/>
              </a:rPr>
              <a:t>Credit Default Swap </a:t>
            </a:r>
          </a:p>
        </p:txBody>
      </p:sp>
    </p:spTree>
    <p:extLst>
      <p:ext uri="{BB962C8B-B14F-4D97-AF65-F5344CB8AC3E}">
        <p14:creationId xmlns:p14="http://schemas.microsoft.com/office/powerpoint/2010/main" val="35085683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Hedging </a:t>
            </a:r>
            <a:r>
              <a:rPr lang="en-US" dirty="0" smtClean="0"/>
              <a:t>Instruments</a:t>
            </a:r>
            <a:endParaRPr lang="en-US" dirty="0"/>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600" dirty="0"/>
              <a:t>The same as a single-name CDS except that payment is </a:t>
            </a:r>
            <a:r>
              <a:rPr lang="en-US" sz="1600" dirty="0" smtClean="0"/>
              <a:t>triggered </a:t>
            </a:r>
            <a:r>
              <a:rPr lang="en-US" sz="1600" dirty="0"/>
              <a:t>when a credit event occurs to the first of a group of reference credits</a:t>
            </a:r>
            <a:r>
              <a:rPr lang="en-US" sz="1600" dirty="0" smtClean="0"/>
              <a:t>.</a:t>
            </a:r>
          </a:p>
          <a:p>
            <a:r>
              <a:rPr lang="en-US" sz="1600" dirty="0"/>
              <a:t>Basket has typically 3 to 10 reference credits</a:t>
            </a:r>
            <a:r>
              <a:rPr lang="en-US" sz="1600" dirty="0" smtClean="0"/>
              <a:t>.</a:t>
            </a:r>
          </a:p>
          <a:p>
            <a:r>
              <a:rPr lang="en-US" sz="1600" dirty="0"/>
              <a:t>Protection seller is exposed to each of the credits for the full </a:t>
            </a:r>
            <a:r>
              <a:rPr lang="en-US" sz="1600" dirty="0" smtClean="0"/>
              <a:t>amount </a:t>
            </a:r>
            <a:r>
              <a:rPr lang="en-US" sz="1600" dirty="0"/>
              <a:t>but only to the first credit event among all reference credits</a:t>
            </a:r>
            <a:r>
              <a:rPr lang="en-US" sz="1600" dirty="0" smtClean="0"/>
              <a:t>.</a:t>
            </a:r>
          </a:p>
          <a:p>
            <a:r>
              <a:rPr lang="en-US" sz="1600" dirty="0"/>
              <a:t>Premium is paid as an annuity (like a CDS) or upfront (like </a:t>
            </a:r>
            <a:r>
              <a:rPr lang="en-US" sz="1600" dirty="0" smtClean="0"/>
              <a:t>an </a:t>
            </a:r>
            <a:r>
              <a:rPr lang="en-US" sz="1600" dirty="0"/>
              <a:t>option</a:t>
            </a:r>
            <a:r>
              <a:rPr lang="en-US" sz="1600" dirty="0" smtClean="0"/>
              <a:t>).</a:t>
            </a:r>
          </a:p>
          <a:p>
            <a:r>
              <a:rPr lang="en-US" sz="1600" dirty="0"/>
              <a:t>Premium will be higher for</a:t>
            </a:r>
            <a:r>
              <a:rPr lang="en-US" sz="1600" dirty="0" smtClean="0"/>
              <a:t>:</a:t>
            </a:r>
          </a:p>
          <a:p>
            <a:pPr lvl="1"/>
            <a:r>
              <a:rPr lang="en-US" sz="1400" dirty="0"/>
              <a:t>A larger number of reference credits in the </a:t>
            </a:r>
            <a:r>
              <a:rPr lang="en-US" sz="1400" dirty="0" smtClean="0"/>
              <a:t>basket</a:t>
            </a:r>
          </a:p>
          <a:p>
            <a:pPr lvl="1"/>
            <a:r>
              <a:rPr lang="en-US" sz="1400" dirty="0"/>
              <a:t>Lower-quality reference </a:t>
            </a:r>
            <a:r>
              <a:rPr lang="en-US" sz="1400" dirty="0" smtClean="0"/>
              <a:t>credits</a:t>
            </a:r>
          </a:p>
          <a:p>
            <a:pPr lvl="1"/>
            <a:r>
              <a:rPr lang="en-US" sz="1400" dirty="0"/>
              <a:t>Lower correlation among the reference credits</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endParaRPr lang="en-US" sz="1400" baseline="-25000" dirty="0" smtClean="0"/>
          </a:p>
          <a:p>
            <a:endParaRPr lang="en-US" sz="18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Mitigation &amp; Hedging Instruments ,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17</a:t>
            </a:fld>
            <a:endParaRPr lang="en-US"/>
          </a:p>
        </p:txBody>
      </p:sp>
      <p:sp>
        <p:nvSpPr>
          <p:cNvPr id="6" name="TextBox 4"/>
          <p:cNvSpPr txBox="1">
            <a:spLocks noChangeArrowheads="1"/>
          </p:cNvSpPr>
          <p:nvPr/>
        </p:nvSpPr>
        <p:spPr bwMode="auto">
          <a:xfrm>
            <a:off x="620059" y="1668553"/>
            <a:ext cx="4277133"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First-to-Default </a:t>
            </a:r>
            <a:r>
              <a:rPr lang="en-US" sz="2400" dirty="0">
                <a:solidFill>
                  <a:schemeClr val="bg1"/>
                </a:solidFill>
                <a:latin typeface="+mn-lt"/>
              </a:rPr>
              <a:t>basket swap</a:t>
            </a:r>
          </a:p>
        </p:txBody>
      </p:sp>
    </p:spTree>
    <p:extLst>
      <p:ext uri="{BB962C8B-B14F-4D97-AF65-F5344CB8AC3E}">
        <p14:creationId xmlns:p14="http://schemas.microsoft.com/office/powerpoint/2010/main" val="37710563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Hedging </a:t>
            </a:r>
            <a:r>
              <a:rPr lang="en-US" dirty="0" smtClean="0"/>
              <a:t>Instruments</a:t>
            </a:r>
            <a:endParaRPr lang="en-US" dirty="0"/>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600" dirty="0"/>
              <a:t>On occurrence of a credit event, the CDS is terminated and </a:t>
            </a:r>
            <a:r>
              <a:rPr lang="en-US" sz="1600" dirty="0" smtClean="0"/>
              <a:t>a </a:t>
            </a:r>
            <a:r>
              <a:rPr lang="en-US" sz="1600" dirty="0"/>
              <a:t>settlement payment is made by the protection seller</a:t>
            </a:r>
            <a:r>
              <a:rPr lang="en-US" sz="1600" dirty="0" smtClean="0"/>
              <a:t>.</a:t>
            </a:r>
            <a:endParaRPr lang="en-US" sz="1600" dirty="0"/>
          </a:p>
          <a:p>
            <a:r>
              <a:rPr lang="en-US" sz="1600" dirty="0"/>
              <a:t>Termination value is calculated at time of credit event</a:t>
            </a:r>
            <a:r>
              <a:rPr lang="en-US" sz="1600" dirty="0" smtClean="0"/>
              <a:t>, </a:t>
            </a:r>
            <a:r>
              <a:rPr lang="en-US" sz="1600" dirty="0"/>
              <a:t>according to the terms of contract</a:t>
            </a:r>
            <a:r>
              <a:rPr lang="en-US" sz="1600" dirty="0" smtClean="0"/>
              <a:t>.</a:t>
            </a:r>
          </a:p>
          <a:p>
            <a:r>
              <a:rPr lang="en-US" sz="1600" dirty="0"/>
              <a:t>Contract can </a:t>
            </a:r>
            <a:r>
              <a:rPr lang="en-US" sz="1600" dirty="0" smtClean="0"/>
              <a:t>be:</a:t>
            </a:r>
          </a:p>
          <a:p>
            <a:pPr lvl="1"/>
            <a:r>
              <a:rPr lang="en-US" sz="1600" b="1" dirty="0"/>
              <a:t>Cash settled</a:t>
            </a:r>
            <a:r>
              <a:rPr lang="en-US" sz="1600" dirty="0"/>
              <a:t>: payment may be the nominal value of the </a:t>
            </a:r>
            <a:r>
              <a:rPr lang="en-US" sz="1600" dirty="0" smtClean="0"/>
              <a:t>swap </a:t>
            </a:r>
            <a:r>
              <a:rPr lang="en-US" sz="1600" dirty="0"/>
              <a:t>contract or the difference between nominal value and market </a:t>
            </a:r>
            <a:r>
              <a:rPr lang="en-US" sz="1600" dirty="0" smtClean="0"/>
              <a:t>value </a:t>
            </a:r>
            <a:r>
              <a:rPr lang="en-US" sz="1600" dirty="0"/>
              <a:t>of reference asset at time of credit event</a:t>
            </a:r>
            <a:r>
              <a:rPr lang="en-US" sz="1600" dirty="0" smtClean="0"/>
              <a:t>.</a:t>
            </a:r>
          </a:p>
          <a:p>
            <a:pPr lvl="1"/>
            <a:r>
              <a:rPr lang="en-US" sz="1600" b="1" dirty="0"/>
              <a:t>Physically settled</a:t>
            </a:r>
            <a:r>
              <a:rPr lang="en-US" sz="1600" dirty="0"/>
              <a:t>: buyer delivers the reference asset to the seller</a:t>
            </a:r>
            <a:r>
              <a:rPr lang="en-US" sz="1600" dirty="0" smtClean="0"/>
              <a:t>, </a:t>
            </a:r>
            <a:r>
              <a:rPr lang="en-US" sz="1600" dirty="0"/>
              <a:t>and seller pays face value of delivered asset. Contract may </a:t>
            </a:r>
            <a:r>
              <a:rPr lang="en-US" sz="1600" dirty="0" smtClean="0"/>
              <a:t>specify </a:t>
            </a:r>
            <a:r>
              <a:rPr lang="en-US" sz="1600" dirty="0"/>
              <a:t>alternative assets (deliverable obligations) when CDS is based on </a:t>
            </a:r>
            <a:r>
              <a:rPr lang="en-US" sz="1600" dirty="0" smtClean="0"/>
              <a:t>a </a:t>
            </a:r>
            <a:r>
              <a:rPr lang="en-US" sz="1600" dirty="0"/>
              <a:t>reference entity (a company) rather than on a specific asset. In </a:t>
            </a:r>
            <a:r>
              <a:rPr lang="en-US" sz="1600" dirty="0" smtClean="0"/>
              <a:t>this </a:t>
            </a:r>
            <a:r>
              <a:rPr lang="en-US" sz="1600" dirty="0"/>
              <a:t>case, buyer would deliver the cheapest in the list of eligible assets</a:t>
            </a:r>
            <a:br>
              <a:rPr lang="en-US" sz="1600" dirty="0"/>
            </a:br>
            <a:r>
              <a:rPr lang="en-US" sz="1600" dirty="0"/>
              <a:t>(cheapest to deliver).</a:t>
            </a:r>
            <a:br>
              <a:rPr lang="en-US" sz="16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smtClean="0"/>
              <a:t/>
            </a:r>
            <a:br>
              <a:rPr lang="en-US" sz="1400" dirty="0" smtClean="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200" dirty="0"/>
              <a:t/>
            </a:r>
            <a:br>
              <a:rPr lang="en-US" sz="1200" dirty="0"/>
            </a:br>
            <a:r>
              <a:rPr lang="en-US" sz="1200" dirty="0"/>
              <a:t/>
            </a:r>
            <a:br>
              <a:rPr lang="en-US" sz="1200" dirty="0"/>
            </a:br>
            <a:r>
              <a:rPr lang="en-US" sz="1200" dirty="0"/>
              <a:t/>
            </a:r>
            <a:br>
              <a:rPr lang="en-US" sz="1200" dirty="0"/>
            </a:br>
            <a:r>
              <a:rPr lang="en-US" sz="1200" dirty="0"/>
              <a:t/>
            </a:r>
            <a:br>
              <a:rPr lang="en-US" sz="1200" dirty="0"/>
            </a:br>
            <a:r>
              <a:rPr lang="en-US" sz="1200" dirty="0"/>
              <a:t/>
            </a:r>
            <a:br>
              <a:rPr lang="en-US" sz="1200" dirty="0"/>
            </a:br>
            <a:r>
              <a:rPr lang="en-US" sz="1200" dirty="0"/>
              <a:t/>
            </a:r>
            <a:br>
              <a:rPr lang="en-US" sz="1200" dirty="0"/>
            </a:br>
            <a:r>
              <a:rPr lang="en-US" sz="1200" dirty="0"/>
              <a:t/>
            </a:r>
            <a:br>
              <a:rPr lang="en-US" sz="1200" dirty="0"/>
            </a:br>
            <a:r>
              <a:rPr lang="en-US" sz="1200" dirty="0"/>
              <a:t/>
            </a:r>
            <a:br>
              <a:rPr lang="en-US" sz="1200" dirty="0"/>
            </a:br>
            <a:r>
              <a:rPr lang="en-US" sz="1200" dirty="0"/>
              <a:t/>
            </a:r>
            <a:br>
              <a:rPr lang="en-US" sz="1200" dirty="0"/>
            </a:br>
            <a:r>
              <a:rPr lang="en-US" sz="1200" dirty="0"/>
              <a:t/>
            </a:r>
            <a:br>
              <a:rPr lang="en-US" sz="1200" dirty="0"/>
            </a:br>
            <a:r>
              <a:rPr lang="en-US" sz="1200" dirty="0"/>
              <a:t/>
            </a:r>
            <a:br>
              <a:rPr lang="en-US" sz="1200" dirty="0"/>
            </a:br>
            <a:r>
              <a:rPr lang="en-US" sz="1200" dirty="0"/>
              <a:t/>
            </a:r>
            <a:br>
              <a:rPr lang="en-US" sz="1200" dirty="0"/>
            </a:br>
            <a:r>
              <a:rPr lang="en-US" sz="1200" dirty="0"/>
              <a:t/>
            </a:r>
            <a:br>
              <a:rPr lang="en-US" sz="1200" dirty="0"/>
            </a:br>
            <a:r>
              <a:rPr lang="en-US" sz="1200" dirty="0"/>
              <a:t/>
            </a:r>
            <a:br>
              <a:rPr lang="en-US" sz="1200" dirty="0"/>
            </a:br>
            <a:r>
              <a:rPr lang="en-US" sz="1200" dirty="0"/>
              <a:t/>
            </a:r>
            <a:br>
              <a:rPr lang="en-US" sz="1200" dirty="0"/>
            </a:br>
            <a:r>
              <a:rPr lang="en-US" sz="1200" dirty="0"/>
              <a:t/>
            </a:r>
            <a:br>
              <a:rPr lang="en-US" sz="1200" dirty="0"/>
            </a:br>
            <a:r>
              <a:rPr lang="en-US" sz="1200" dirty="0"/>
              <a:t/>
            </a:r>
            <a:br>
              <a:rPr lang="en-US" sz="1200" dirty="0"/>
            </a:br>
            <a:r>
              <a:rPr lang="en-US" sz="1200" dirty="0"/>
              <a:t/>
            </a:r>
            <a:br>
              <a:rPr lang="en-US" sz="1200" dirty="0"/>
            </a:br>
            <a:r>
              <a:rPr lang="en-US" sz="1200" dirty="0"/>
              <a:t/>
            </a:r>
            <a:br>
              <a:rPr lang="en-US" sz="1200" dirty="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endParaRPr lang="en-US" sz="1200" baseline="-25000" dirty="0" smtClean="0"/>
          </a:p>
          <a:p>
            <a:endParaRPr lang="en-US" sz="18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Mitigation &amp; Hedging Instruments ,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18</a:t>
            </a:fld>
            <a:endParaRPr lang="en-US"/>
          </a:p>
        </p:txBody>
      </p:sp>
      <p:sp>
        <p:nvSpPr>
          <p:cNvPr id="6" name="TextBox 4"/>
          <p:cNvSpPr txBox="1">
            <a:spLocks noChangeArrowheads="1"/>
          </p:cNvSpPr>
          <p:nvPr/>
        </p:nvSpPr>
        <p:spPr bwMode="auto">
          <a:xfrm>
            <a:off x="620059" y="1668553"/>
            <a:ext cx="1789272"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Settlement</a:t>
            </a:r>
            <a:endParaRPr lang="en-US" sz="2400" dirty="0">
              <a:solidFill>
                <a:schemeClr val="bg1"/>
              </a:solidFill>
              <a:latin typeface="+mn-lt"/>
            </a:endParaRPr>
          </a:p>
        </p:txBody>
      </p:sp>
    </p:spTree>
    <p:extLst>
      <p:ext uri="{BB962C8B-B14F-4D97-AF65-F5344CB8AC3E}">
        <p14:creationId xmlns:p14="http://schemas.microsoft.com/office/powerpoint/2010/main" val="17804113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Hedging </a:t>
            </a:r>
            <a:r>
              <a:rPr lang="en-US" dirty="0" smtClean="0"/>
              <a:t>Instruments</a:t>
            </a:r>
            <a:endParaRPr lang="en-US" dirty="0"/>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b="1" dirty="0"/>
              <a:t>Funded </a:t>
            </a:r>
            <a:r>
              <a:rPr lang="en-US" sz="1800" dirty="0"/>
              <a:t>investment products that arise from the </a:t>
            </a:r>
            <a:r>
              <a:rPr lang="en-US" sz="1800" b="1" dirty="0"/>
              <a:t>securitization </a:t>
            </a:r>
            <a:r>
              <a:rPr lang="en-US" sz="1800" dirty="0"/>
              <a:t>and</a:t>
            </a:r>
            <a:br>
              <a:rPr lang="en-US" sz="1800" dirty="0"/>
            </a:br>
            <a:r>
              <a:rPr lang="en-US" sz="1800" dirty="0"/>
              <a:t>transfer of the total return of debt (loans or mortgages) to investors.</a:t>
            </a:r>
            <a:br>
              <a:rPr lang="en-US" sz="1800" dirty="0"/>
            </a:br>
            <a:r>
              <a:rPr lang="en-US" sz="1800" dirty="0"/>
              <a:t>– The debt itself is not sold to investors</a:t>
            </a:r>
            <a:r>
              <a:rPr lang="en-US" sz="1800" dirty="0" smtClean="0"/>
              <a:t>.</a:t>
            </a:r>
          </a:p>
          <a:p>
            <a:r>
              <a:rPr lang="en-US" sz="1800" dirty="0"/>
              <a:t>Possible names for </a:t>
            </a:r>
            <a:r>
              <a:rPr lang="en-US" sz="1800" dirty="0" smtClean="0"/>
              <a:t>issuer:</a:t>
            </a:r>
          </a:p>
          <a:p>
            <a:pPr lvl="1"/>
            <a:r>
              <a:rPr lang="en-US" sz="1600" b="1" dirty="0"/>
              <a:t>Special Purpose Vehicle </a:t>
            </a:r>
            <a:r>
              <a:rPr lang="en-US" sz="1600" dirty="0"/>
              <a:t>(SPV): legal entity that buys a pool of assets</a:t>
            </a:r>
            <a:br>
              <a:rPr lang="en-US" sz="1600" dirty="0"/>
            </a:br>
            <a:r>
              <a:rPr lang="en-US" sz="1600" dirty="0"/>
              <a:t>(often illiquid or non-traded) and securitize them by selling a bond or</a:t>
            </a:r>
            <a:br>
              <a:rPr lang="en-US" sz="1600" dirty="0"/>
            </a:br>
            <a:r>
              <a:rPr lang="en-US" sz="1600" dirty="0"/>
              <a:t>note that matches the cash flows of the </a:t>
            </a:r>
            <a:r>
              <a:rPr lang="en-US" sz="1600" dirty="0" smtClean="0"/>
              <a:t>pool</a:t>
            </a:r>
          </a:p>
          <a:p>
            <a:pPr lvl="1"/>
            <a:r>
              <a:rPr lang="en-US" sz="1600" b="1" dirty="0"/>
              <a:t>Structured Investment Vehicle </a:t>
            </a:r>
            <a:r>
              <a:rPr lang="en-US" sz="1600" dirty="0"/>
              <a:t>(SIV): an arbitrage fund that typically</a:t>
            </a:r>
            <a:br>
              <a:rPr lang="en-US" sz="1600" dirty="0"/>
            </a:br>
            <a:r>
              <a:rPr lang="en-US" sz="1600" dirty="0"/>
              <a:t>buys long-term high-yield debt (e.g. corporate bonds or other</a:t>
            </a:r>
            <a:br>
              <a:rPr lang="en-US" sz="1600" dirty="0"/>
            </a:br>
            <a:r>
              <a:rPr lang="en-US" sz="1600" dirty="0"/>
              <a:t>structured products) and obtains funding by issuing short-term debt,</a:t>
            </a:r>
            <a:br>
              <a:rPr lang="en-US" sz="1600" dirty="0"/>
            </a:br>
            <a:r>
              <a:rPr lang="en-US" sz="1600" dirty="0"/>
              <a:t>such as the </a:t>
            </a:r>
            <a:r>
              <a:rPr lang="en-US" sz="1600" i="1" dirty="0"/>
              <a:t>asset-backed commercial papers </a:t>
            </a:r>
            <a:r>
              <a:rPr lang="en-US" sz="1600" dirty="0"/>
              <a:t>(ABCP</a:t>
            </a:r>
            <a:r>
              <a:rPr lang="en-US" sz="1600" dirty="0" smtClean="0"/>
              <a:t>).</a:t>
            </a:r>
          </a:p>
          <a:p>
            <a:pPr lvl="1"/>
            <a:r>
              <a:rPr lang="en-US" sz="1600" b="1" dirty="0"/>
              <a:t>Conduit: </a:t>
            </a:r>
            <a:r>
              <a:rPr lang="en-US" sz="1600" dirty="0"/>
              <a:t>a generic name for the types above and used in </a:t>
            </a:r>
            <a:r>
              <a:rPr lang="en-US" sz="1600" b="1" dirty="0"/>
              <a:t>pass-through</a:t>
            </a:r>
            <a:r>
              <a:rPr lang="en-US" sz="1600" dirty="0"/>
              <a:t/>
            </a:r>
            <a:br>
              <a:rPr lang="en-US" sz="1600" dirty="0"/>
            </a:br>
            <a:r>
              <a:rPr lang="en-US" sz="1600" dirty="0"/>
              <a:t>structures (when it acts as a simple “conductor” of cash flows from the</a:t>
            </a:r>
            <a:br>
              <a:rPr lang="en-US" sz="1600" dirty="0"/>
            </a:br>
            <a:r>
              <a:rPr lang="en-US" sz="1600" dirty="0"/>
              <a:t>pool of assets to investors).</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r>
              <a:rPr lang="en-US" sz="1600" dirty="0"/>
              <a:t/>
            </a:r>
            <a:br>
              <a:rPr lang="en-US" sz="1600" dirty="0"/>
            </a:br>
            <a:endParaRPr lang="en-US" sz="16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Mitigation &amp; Hedging Instruments ,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19</a:t>
            </a:fld>
            <a:endParaRPr lang="en-US"/>
          </a:p>
        </p:txBody>
      </p:sp>
      <p:sp>
        <p:nvSpPr>
          <p:cNvPr id="6" name="TextBox 4"/>
          <p:cNvSpPr txBox="1">
            <a:spLocks noChangeArrowheads="1"/>
          </p:cNvSpPr>
          <p:nvPr/>
        </p:nvSpPr>
        <p:spPr bwMode="auto">
          <a:xfrm>
            <a:off x="620059" y="1668553"/>
            <a:ext cx="4108817"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a:solidFill>
                  <a:schemeClr val="bg1"/>
                </a:solidFill>
                <a:latin typeface="+mn-lt"/>
              </a:rPr>
              <a:t>Structured Credit Products</a:t>
            </a:r>
          </a:p>
        </p:txBody>
      </p:sp>
    </p:spTree>
    <p:extLst>
      <p:ext uri="{BB962C8B-B14F-4D97-AF65-F5344CB8AC3E}">
        <p14:creationId xmlns:p14="http://schemas.microsoft.com/office/powerpoint/2010/main" val="30735172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itle 1"/>
          <p:cNvSpPr>
            <a:spLocks noGrp="1"/>
          </p:cNvSpPr>
          <p:nvPr>
            <p:ph type="title"/>
          </p:nvPr>
        </p:nvSpPr>
        <p:spPr/>
        <p:txBody>
          <a:bodyPr/>
          <a:lstStyle/>
          <a:p>
            <a:r>
              <a:rPr lang="en-US" dirty="0" smtClean="0"/>
              <a:t>Agenda	</a:t>
            </a:r>
            <a:endParaRPr lang="th-TH" dirty="0"/>
          </a:p>
        </p:txBody>
      </p:sp>
      <p:sp>
        <p:nvSpPr>
          <p:cNvPr id="7170" name="Content Placeholder 2"/>
          <p:cNvSpPr>
            <a:spLocks noGrp="1"/>
          </p:cNvSpPr>
          <p:nvPr>
            <p:ph idx="1"/>
          </p:nvPr>
        </p:nvSpPr>
        <p:spPr>
          <a:xfrm>
            <a:off x="457199" y="2209800"/>
            <a:ext cx="8365068" cy="3916363"/>
          </a:xfrm>
        </p:spPr>
        <p:txBody>
          <a:bodyPr>
            <a:noAutofit/>
          </a:bodyPr>
          <a:lstStyle/>
          <a:p>
            <a:pPr lvl="1"/>
            <a:r>
              <a:rPr lang="en-US" sz="2000" dirty="0" smtClean="0"/>
              <a:t>Credit Risk Mitigation</a:t>
            </a:r>
          </a:p>
          <a:p>
            <a:pPr lvl="2"/>
            <a:r>
              <a:rPr lang="en-US" sz="2000" dirty="0" smtClean="0"/>
              <a:t>Discounted Account Receivables</a:t>
            </a:r>
          </a:p>
          <a:p>
            <a:pPr lvl="2"/>
            <a:r>
              <a:rPr lang="en-US" sz="2000" dirty="0" smtClean="0"/>
              <a:t>Guaranteed</a:t>
            </a:r>
          </a:p>
          <a:p>
            <a:pPr lvl="2"/>
            <a:r>
              <a:rPr lang="en-US" sz="2000" dirty="0" smtClean="0"/>
              <a:t>Collateral</a:t>
            </a:r>
          </a:p>
          <a:p>
            <a:pPr lvl="1"/>
            <a:r>
              <a:rPr lang="en-US" sz="2000" dirty="0" smtClean="0"/>
              <a:t>Hedging Instrument</a:t>
            </a:r>
          </a:p>
          <a:p>
            <a:pPr lvl="2"/>
            <a:r>
              <a:rPr lang="en-US" sz="2000" dirty="0" smtClean="0"/>
              <a:t>Credit Default Swap</a:t>
            </a:r>
          </a:p>
          <a:p>
            <a:pPr lvl="2"/>
            <a:r>
              <a:rPr lang="en-US" sz="2000" dirty="0" smtClean="0"/>
              <a:t>Credit Linked Note</a:t>
            </a:r>
          </a:p>
          <a:p>
            <a:pPr lvl="2"/>
            <a:r>
              <a:rPr lang="en-US" sz="2000" dirty="0"/>
              <a:t>Structured Credit Products</a:t>
            </a:r>
          </a:p>
          <a:p>
            <a:pPr lvl="2"/>
            <a:endParaRPr lang="en-US" sz="2000" dirty="0" smtClean="0"/>
          </a:p>
          <a:p>
            <a:pPr marL="228600" lvl="1" indent="0">
              <a:buNone/>
            </a:pPr>
            <a:endParaRPr lang="en-US" sz="2000" dirty="0" smtClean="0"/>
          </a:p>
          <a:p>
            <a:pPr lvl="1"/>
            <a:endParaRPr lang="en-US" sz="2000" dirty="0" smtClean="0"/>
          </a:p>
          <a:p>
            <a:pPr marL="228600" lvl="1" indent="0">
              <a:buNone/>
            </a:pPr>
            <a:endParaRPr lang="en-US" sz="2000" dirty="0" smtClean="0"/>
          </a:p>
        </p:txBody>
      </p:sp>
      <p:sp>
        <p:nvSpPr>
          <p:cNvPr id="3" name="Slide Number Placeholder 2"/>
          <p:cNvSpPr>
            <a:spLocks noGrp="1"/>
          </p:cNvSpPr>
          <p:nvPr>
            <p:ph type="sldNum" sz="quarter" idx="12"/>
          </p:nvPr>
        </p:nvSpPr>
        <p:spPr/>
        <p:txBody>
          <a:bodyPr/>
          <a:lstStyle/>
          <a:p>
            <a:fld id="{0BA16B03-8BC0-5548-AF3E-5E738E3AC4BB}" type="slidenum">
              <a:rPr lang="en-US" smtClean="0"/>
              <a:pPr/>
              <a:t>2</a:t>
            </a:fld>
            <a:endParaRPr lang="en-US"/>
          </a:p>
        </p:txBody>
      </p:sp>
      <p:sp>
        <p:nvSpPr>
          <p:cNvPr id="4" name="Footer Placeholder 3"/>
          <p:cNvSpPr>
            <a:spLocks noGrp="1"/>
          </p:cNvSpPr>
          <p:nvPr>
            <p:ph type="ftr" sz="quarter" idx="11"/>
          </p:nvPr>
        </p:nvSpPr>
        <p:spPr/>
        <p:txBody>
          <a:bodyPr/>
          <a:lstStyle/>
          <a:p>
            <a:r>
              <a:rPr lang="en-US" dirty="0" smtClean="0"/>
              <a:t>Credit Risk Mitigation &amp; Hedging Instruments ,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Tree>
    <p:extLst>
      <p:ext uri="{BB962C8B-B14F-4D97-AF65-F5344CB8AC3E}">
        <p14:creationId xmlns:p14="http://schemas.microsoft.com/office/powerpoint/2010/main" val="15853825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Hedging </a:t>
            </a:r>
            <a:r>
              <a:rPr lang="en-US" dirty="0" smtClean="0"/>
              <a:t>Instruments</a:t>
            </a:r>
            <a:endParaRPr lang="en-US" dirty="0"/>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dirty="0"/>
              <a:t>Mortgage-Backed Securities (MBS</a:t>
            </a:r>
            <a:r>
              <a:rPr lang="en-US" sz="1800" dirty="0" smtClean="0"/>
              <a:t>)</a:t>
            </a:r>
          </a:p>
          <a:p>
            <a:pPr lvl="1"/>
            <a:r>
              <a:rPr lang="en-US" sz="1600" dirty="0"/>
              <a:t>Bonds or notes whose cash flows are backed by the principal and</a:t>
            </a:r>
            <a:br>
              <a:rPr lang="en-US" sz="1600" dirty="0"/>
            </a:br>
            <a:r>
              <a:rPr lang="en-US" sz="1600" dirty="0"/>
              <a:t>interest payments of a pool of mortgages</a:t>
            </a:r>
            <a:r>
              <a:rPr lang="en-US" sz="1600" dirty="0" smtClean="0"/>
              <a:t>.</a:t>
            </a:r>
          </a:p>
          <a:p>
            <a:pPr lvl="1"/>
            <a:r>
              <a:rPr lang="en-US" sz="1600" dirty="0"/>
              <a:t>The pool may contain hundreds of reference mortgages</a:t>
            </a:r>
            <a:r>
              <a:rPr lang="en-US" sz="1600" dirty="0" smtClean="0"/>
              <a:t>.</a:t>
            </a:r>
          </a:p>
          <a:p>
            <a:r>
              <a:rPr lang="en-US" sz="1800" dirty="0" smtClean="0"/>
              <a:t>Asset-Backed Securities (ABS)</a:t>
            </a:r>
          </a:p>
          <a:p>
            <a:pPr lvl="1"/>
            <a:r>
              <a:rPr lang="en-US" sz="1600" dirty="0"/>
              <a:t>Same as MBS but now the pool may include any type of </a:t>
            </a:r>
            <a:r>
              <a:rPr lang="en-US" sz="1600" dirty="0" smtClean="0"/>
              <a:t>Receivables:</a:t>
            </a:r>
            <a:r>
              <a:rPr lang="en-US" sz="1600" dirty="0"/>
              <a:t/>
            </a:r>
            <a:br>
              <a:rPr lang="en-US" sz="1600" dirty="0"/>
            </a:br>
            <a:r>
              <a:rPr lang="en-US" sz="1600" dirty="0"/>
              <a:t>credit card payments, auto loans, home equity loans, student loans, or</a:t>
            </a:r>
            <a:br>
              <a:rPr lang="en-US" sz="1600" dirty="0"/>
            </a:br>
            <a:r>
              <a:rPr lang="en-US" sz="1600" dirty="0"/>
              <a:t>even aircraft leases and movie revenues</a:t>
            </a:r>
            <a:r>
              <a:rPr lang="en-US" sz="1600" dirty="0" smtClean="0"/>
              <a:t>.</a:t>
            </a:r>
          </a:p>
          <a:p>
            <a:pPr lvl="1"/>
            <a:r>
              <a:rPr lang="en-US" sz="1600" dirty="0"/>
              <a:t>The securitized assets are often illiquid or private</a:t>
            </a:r>
            <a:r>
              <a:rPr lang="en-US" sz="1600" dirty="0" smtClean="0"/>
              <a:t>.</a:t>
            </a:r>
          </a:p>
          <a:p>
            <a:r>
              <a:rPr lang="en-US" sz="1800" dirty="0" smtClean="0"/>
              <a:t>Collateralized </a:t>
            </a:r>
            <a:r>
              <a:rPr lang="en-US" sz="1800" dirty="0"/>
              <a:t>Debt Obligations (CDO</a:t>
            </a:r>
            <a:r>
              <a:rPr lang="en-US" sz="1800" dirty="0" smtClean="0"/>
              <a:t>)</a:t>
            </a:r>
          </a:p>
          <a:p>
            <a:pPr lvl="1"/>
            <a:r>
              <a:rPr lang="en-US" sz="1600" dirty="0"/>
              <a:t>More flexible ABS/MBS structures that allow for </a:t>
            </a:r>
            <a:r>
              <a:rPr lang="en-US" sz="1600" dirty="0" err="1"/>
              <a:t>tranching</a:t>
            </a:r>
            <a:r>
              <a:rPr lang="en-US" sz="1600" dirty="0"/>
              <a:t> of credit</a:t>
            </a:r>
            <a:br>
              <a:rPr lang="en-US" sz="1600" dirty="0"/>
            </a:br>
            <a:r>
              <a:rPr lang="en-US" sz="1600" dirty="0"/>
              <a:t>risk: investors of the most senior tranches bear the lowest risks, and so</a:t>
            </a:r>
            <a:br>
              <a:rPr lang="en-US" sz="1600" dirty="0"/>
            </a:br>
            <a:r>
              <a:rPr lang="en-US" sz="1600" dirty="0"/>
              <a:t>on.</a:t>
            </a: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endParaRPr lang="en-US" sz="14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Mitigation &amp; Hedging Instruments ,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20</a:t>
            </a:fld>
            <a:endParaRPr lang="en-US"/>
          </a:p>
        </p:txBody>
      </p:sp>
      <p:sp>
        <p:nvSpPr>
          <p:cNvPr id="6" name="TextBox 4"/>
          <p:cNvSpPr txBox="1">
            <a:spLocks noChangeArrowheads="1"/>
          </p:cNvSpPr>
          <p:nvPr/>
        </p:nvSpPr>
        <p:spPr bwMode="auto">
          <a:xfrm>
            <a:off x="620059" y="1668553"/>
            <a:ext cx="4108817"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a:solidFill>
                  <a:schemeClr val="bg1"/>
                </a:solidFill>
                <a:latin typeface="+mn-lt"/>
              </a:rPr>
              <a:t>Structured Credit Products</a:t>
            </a:r>
          </a:p>
        </p:txBody>
      </p:sp>
    </p:spTree>
    <p:extLst>
      <p:ext uri="{BB962C8B-B14F-4D97-AF65-F5344CB8AC3E}">
        <p14:creationId xmlns:p14="http://schemas.microsoft.com/office/powerpoint/2010/main" val="29458006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Hedging </a:t>
            </a:r>
            <a:r>
              <a:rPr lang="en-US" dirty="0" smtClean="0"/>
              <a:t>Instruments</a:t>
            </a:r>
            <a:endParaRPr lang="en-US" dirty="0"/>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pPr marL="0" indent="0">
              <a:buNone/>
            </a:pP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endParaRPr lang="en-US" sz="14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Mitigation &amp; Hedging Instruments ,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21</a:t>
            </a:fld>
            <a:endParaRPr lang="en-US"/>
          </a:p>
        </p:txBody>
      </p:sp>
      <p:sp>
        <p:nvSpPr>
          <p:cNvPr id="6" name="TextBox 4"/>
          <p:cNvSpPr txBox="1">
            <a:spLocks noChangeArrowheads="1"/>
          </p:cNvSpPr>
          <p:nvPr/>
        </p:nvSpPr>
        <p:spPr bwMode="auto">
          <a:xfrm>
            <a:off x="620059" y="1668553"/>
            <a:ext cx="4108817"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a:solidFill>
                  <a:schemeClr val="bg1"/>
                </a:solidFill>
                <a:latin typeface="+mn-lt"/>
              </a:rPr>
              <a:t>Structured Credit Products</a:t>
            </a:r>
          </a:p>
        </p:txBody>
      </p:sp>
      <p:pic>
        <p:nvPicPr>
          <p:cNvPr id="7" name="Picture 6"/>
          <p:cNvPicPr>
            <a:picLocks noChangeAspect="1"/>
          </p:cNvPicPr>
          <p:nvPr/>
        </p:nvPicPr>
        <p:blipFill rotWithShape="1">
          <a:blip r:embed="rId2"/>
          <a:srcRect l="21049" t="25699" r="20001" b="20009"/>
          <a:stretch/>
        </p:blipFill>
        <p:spPr>
          <a:xfrm>
            <a:off x="620059" y="2312871"/>
            <a:ext cx="7670042" cy="3971500"/>
          </a:xfrm>
          <a:prstGeom prst="rect">
            <a:avLst/>
          </a:prstGeom>
        </p:spPr>
      </p:pic>
    </p:spTree>
    <p:extLst>
      <p:ext uri="{BB962C8B-B14F-4D97-AF65-F5344CB8AC3E}">
        <p14:creationId xmlns:p14="http://schemas.microsoft.com/office/powerpoint/2010/main" val="20086132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Credit Risk Mitigations </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dirty="0"/>
              <a:t>http://www.invoice-factoring.us/factoring_recourse.html</a:t>
            </a:r>
          </a:p>
          <a:p>
            <a:r>
              <a:rPr lang="en-US" sz="1800" dirty="0" err="1"/>
              <a:t>Košak</a:t>
            </a:r>
            <a:r>
              <a:rPr lang="en-US" sz="1800" dirty="0"/>
              <a:t>, M., &amp; </a:t>
            </a:r>
            <a:r>
              <a:rPr lang="en-US" sz="1800" dirty="0" err="1"/>
              <a:t>Poljšak</a:t>
            </a:r>
            <a:r>
              <a:rPr lang="en-US" sz="1800" dirty="0"/>
              <a:t>, J. (2010). Loss given default determinants in a commercial bank lending: an emerging market case study. </a:t>
            </a:r>
            <a:r>
              <a:rPr lang="en-US" sz="1800" dirty="0" err="1"/>
              <a:t>Zbornik</a:t>
            </a:r>
            <a:r>
              <a:rPr lang="en-US" sz="1800" dirty="0"/>
              <a:t> </a:t>
            </a:r>
            <a:r>
              <a:rPr lang="en-US" sz="1800" dirty="0" err="1"/>
              <a:t>radova</a:t>
            </a:r>
            <a:r>
              <a:rPr lang="en-US" sz="1800" dirty="0"/>
              <a:t> </a:t>
            </a:r>
            <a:r>
              <a:rPr lang="en-US" sz="1800" dirty="0" err="1"/>
              <a:t>Ekonomskog</a:t>
            </a:r>
            <a:r>
              <a:rPr lang="en-US" sz="1800" dirty="0"/>
              <a:t> </a:t>
            </a:r>
            <a:r>
              <a:rPr lang="en-US" sz="1800" dirty="0" err="1"/>
              <a:t>fakulteta</a:t>
            </a:r>
            <a:r>
              <a:rPr lang="en-US" sz="1800" dirty="0"/>
              <a:t> u </a:t>
            </a:r>
            <a:r>
              <a:rPr lang="en-US" sz="1800" dirty="0" err="1"/>
              <a:t>Rijeci</a:t>
            </a:r>
            <a:r>
              <a:rPr lang="en-US" sz="1800" dirty="0"/>
              <a:t>: </a:t>
            </a:r>
            <a:r>
              <a:rPr lang="en-US" sz="1800" dirty="0" err="1"/>
              <a:t>časopis</a:t>
            </a:r>
            <a:r>
              <a:rPr lang="en-US" sz="1800" dirty="0"/>
              <a:t> </a:t>
            </a:r>
            <a:r>
              <a:rPr lang="en-US" sz="1800" dirty="0" err="1"/>
              <a:t>za</a:t>
            </a:r>
            <a:r>
              <a:rPr lang="en-US" sz="1800" dirty="0"/>
              <a:t> </a:t>
            </a:r>
            <a:r>
              <a:rPr lang="en-US" sz="1800" dirty="0" err="1"/>
              <a:t>ekonomsku</a:t>
            </a:r>
            <a:r>
              <a:rPr lang="en-US" sz="1800" dirty="0"/>
              <a:t> </a:t>
            </a:r>
            <a:r>
              <a:rPr lang="en-US" sz="1800" dirty="0" err="1"/>
              <a:t>teoriju</a:t>
            </a:r>
            <a:r>
              <a:rPr lang="en-US" sz="1800" dirty="0"/>
              <a:t> </a:t>
            </a:r>
            <a:r>
              <a:rPr lang="en-US" sz="1800" dirty="0" err="1"/>
              <a:t>i</a:t>
            </a:r>
            <a:r>
              <a:rPr lang="en-US" sz="1800" dirty="0"/>
              <a:t> </a:t>
            </a:r>
            <a:r>
              <a:rPr lang="en-US" sz="1800" dirty="0" err="1"/>
              <a:t>praksu</a:t>
            </a:r>
            <a:r>
              <a:rPr lang="en-US" sz="1800" dirty="0"/>
              <a:t>, 28(1), 61-88.</a:t>
            </a:r>
          </a:p>
          <a:p>
            <a:r>
              <a:rPr lang="en-US" sz="1800" dirty="0"/>
              <a:t>Financial </a:t>
            </a:r>
            <a:r>
              <a:rPr lang="en-US" sz="1800" dirty="0" smtClean="0"/>
              <a:t>Instruments &amp; </a:t>
            </a:r>
            <a:r>
              <a:rPr lang="en-US" sz="1800" dirty="0"/>
              <a:t>Credit Derivatives </a:t>
            </a:r>
            <a:r>
              <a:rPr lang="en-US" sz="1800" dirty="0" smtClean="0"/>
              <a:t>Modelling </a:t>
            </a:r>
            <a:r>
              <a:rPr lang="en-US" sz="1800" dirty="0"/>
              <a:t>Lecture 1:</a:t>
            </a:r>
            <a:br>
              <a:rPr lang="en-US" sz="1800" dirty="0"/>
            </a:br>
            <a:r>
              <a:rPr lang="en-US" sz="1800" b="1" dirty="0"/>
              <a:t>Credit </a:t>
            </a:r>
            <a:r>
              <a:rPr lang="en-US" sz="1800" b="1" dirty="0" smtClean="0"/>
              <a:t>Derivatives </a:t>
            </a:r>
            <a:r>
              <a:rPr lang="en-US" sz="1800" dirty="0"/>
              <a:t>Leonardo </a:t>
            </a:r>
            <a:r>
              <a:rPr lang="en-US" sz="1800" dirty="0" err="1"/>
              <a:t>Nogueira</a:t>
            </a:r>
            <a:r>
              <a:rPr lang="en-US" sz="1800" dirty="0"/>
              <a:t>, ICMA </a:t>
            </a:r>
            <a:r>
              <a:rPr lang="en-US" sz="1800" dirty="0" smtClean="0"/>
              <a:t>Centre 2011</a:t>
            </a:r>
          </a:p>
          <a:p>
            <a:r>
              <a:rPr lang="en-US" sz="1800" dirty="0"/>
              <a:t>Ebert, S., &amp; </a:t>
            </a:r>
            <a:r>
              <a:rPr lang="en-US" sz="1800" dirty="0" err="1"/>
              <a:t>Lütkebohmert</a:t>
            </a:r>
            <a:r>
              <a:rPr lang="en-US" sz="1800" dirty="0"/>
              <a:t>, E. (2009). Improved Modeling of Double Default Effects in Basel II-An Endogenous Asset Drop Model without Additional Correlation. </a:t>
            </a:r>
            <a:r>
              <a:rPr lang="en-US" sz="1800" i="1" dirty="0"/>
              <a:t>Bonn Econ Papers</a:t>
            </a:r>
            <a:r>
              <a:rPr lang="en-US" sz="1800" dirty="0"/>
              <a:t>, (24</a:t>
            </a:r>
            <a:r>
              <a:rPr lang="en-US" sz="1800" dirty="0" smtClean="0"/>
              <a:t>).</a:t>
            </a:r>
          </a:p>
          <a:p>
            <a:pPr marL="0" indent="0">
              <a:buNone/>
            </a:pP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endParaRPr lang="en-US" sz="1800" baseline="-25000" dirty="0"/>
          </a:p>
          <a:p>
            <a:endParaRPr lang="en-US" sz="18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Mitigation &amp; Hedging Instruments ,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22</a:t>
            </a:fld>
            <a:endParaRPr lang="en-US"/>
          </a:p>
        </p:txBody>
      </p:sp>
      <p:sp>
        <p:nvSpPr>
          <p:cNvPr id="6" name="TextBox 4"/>
          <p:cNvSpPr txBox="1">
            <a:spLocks noChangeArrowheads="1"/>
          </p:cNvSpPr>
          <p:nvPr/>
        </p:nvSpPr>
        <p:spPr bwMode="auto">
          <a:xfrm>
            <a:off x="620059" y="1668553"/>
            <a:ext cx="1749197"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Reference</a:t>
            </a:r>
            <a:endParaRPr lang="en-US" sz="2400" dirty="0">
              <a:solidFill>
                <a:schemeClr val="bg1"/>
              </a:solidFill>
              <a:latin typeface="+mn-lt"/>
            </a:endParaRPr>
          </a:p>
        </p:txBody>
      </p:sp>
    </p:spTree>
    <p:extLst>
      <p:ext uri="{BB962C8B-B14F-4D97-AF65-F5344CB8AC3E}">
        <p14:creationId xmlns:p14="http://schemas.microsoft.com/office/powerpoint/2010/main" val="39418793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Credit Risk Mitigations </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dirty="0" err="1"/>
              <a:t>Heitfield</a:t>
            </a:r>
            <a:r>
              <a:rPr lang="en-US" sz="1800" dirty="0"/>
              <a:t>, E., &amp; Barger, N. (2003). Treatment of double-default and double-recovery effects for hedged exposures under pillar I of the proposed New Basel Capital Accord. </a:t>
            </a:r>
            <a:r>
              <a:rPr lang="en-US" sz="1800" i="1"/>
              <a:t>White Paper by the staff of the Board of Governors of the Federal Reserve System</a:t>
            </a:r>
            <a:r>
              <a:rPr lang="en-US" sz="1800"/>
              <a:t>.</a:t>
            </a: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endParaRPr lang="en-US" sz="1800" baseline="-25000" dirty="0"/>
          </a:p>
          <a:p>
            <a:endParaRPr lang="en-US" sz="18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Mitigation &amp; Hedging Instruments ,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23</a:t>
            </a:fld>
            <a:endParaRPr lang="en-US"/>
          </a:p>
        </p:txBody>
      </p:sp>
      <p:sp>
        <p:nvSpPr>
          <p:cNvPr id="6" name="TextBox 4"/>
          <p:cNvSpPr txBox="1">
            <a:spLocks noChangeArrowheads="1"/>
          </p:cNvSpPr>
          <p:nvPr/>
        </p:nvSpPr>
        <p:spPr bwMode="auto">
          <a:xfrm>
            <a:off x="620059" y="1668553"/>
            <a:ext cx="1749197"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Reference</a:t>
            </a:r>
            <a:endParaRPr lang="en-US" sz="2400" dirty="0">
              <a:solidFill>
                <a:schemeClr val="bg1"/>
              </a:solidFill>
              <a:latin typeface="+mn-lt"/>
            </a:endParaRPr>
          </a:p>
        </p:txBody>
      </p:sp>
    </p:spTree>
    <p:extLst>
      <p:ext uri="{BB962C8B-B14F-4D97-AF65-F5344CB8AC3E}">
        <p14:creationId xmlns:p14="http://schemas.microsoft.com/office/powerpoint/2010/main" val="21782114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Credit Risk </a:t>
            </a:r>
            <a:r>
              <a:rPr lang="en-US" dirty="0" smtClean="0"/>
              <a:t>Mitigation</a:t>
            </a:r>
            <a:endParaRPr lang="en-US" dirty="0"/>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dirty="0" smtClean="0"/>
              <a:t>Normally, firms will give the credit to the counterparty for a term payment. This is called “Account Receivables”.</a:t>
            </a:r>
          </a:p>
          <a:p>
            <a:r>
              <a:rPr lang="en-US" sz="1800" dirty="0" smtClean="0"/>
              <a:t>However, firms have to take the credit risk in the exchange of premium from the counterparty.</a:t>
            </a:r>
          </a:p>
          <a:p>
            <a:r>
              <a:rPr lang="en-US" sz="1800" dirty="0" smtClean="0"/>
              <a:t>Discounted Account Receivables means </a:t>
            </a:r>
          </a:p>
          <a:p>
            <a:pPr marL="0" indent="0">
              <a:buNone/>
            </a:pPr>
            <a:r>
              <a:rPr lang="en-US" sz="1800" dirty="0" smtClean="0"/>
              <a:t>“</a:t>
            </a:r>
            <a:r>
              <a:rPr lang="en-US" sz="1800" dirty="0"/>
              <a:t>Invoices that </a:t>
            </a:r>
            <a:r>
              <a:rPr lang="en-US" sz="1800" dirty="0" smtClean="0"/>
              <a:t>are</a:t>
            </a:r>
            <a:r>
              <a:rPr lang="en-US" sz="1800" dirty="0"/>
              <a:t> outstanding and typically represent money that is owed to a company's creditors. The creditor who is owed money can sell these invoices to a buyer for an amount that is less than their face value and helps the creditor in recouping at least some of the funds that are owed to </a:t>
            </a:r>
            <a:r>
              <a:rPr lang="en-US" sz="1800" dirty="0" smtClean="0"/>
              <a:t>them”</a:t>
            </a:r>
          </a:p>
          <a:p>
            <a:pPr marL="0" indent="0">
              <a:buNone/>
            </a:pPr>
            <a:r>
              <a:rPr lang="en-US" sz="1400" dirty="0"/>
              <a:t>Source: </a:t>
            </a:r>
            <a:r>
              <a:rPr lang="en-US" sz="1400" dirty="0" smtClean="0"/>
              <a:t>http</a:t>
            </a:r>
            <a:r>
              <a:rPr lang="en-US" sz="1400" dirty="0"/>
              <a:t>://</a:t>
            </a:r>
            <a:r>
              <a:rPr lang="en-US" sz="1400" dirty="0" smtClean="0"/>
              <a:t>www.investorwords.com/16898/accounts_Receivables_Discounteded.html</a:t>
            </a:r>
            <a:r>
              <a:rPr lang="en-US" sz="1800" dirty="0"/>
              <a:t/>
            </a:r>
            <a:br>
              <a:rPr lang="en-US" sz="1800" dirty="0"/>
            </a:br>
            <a:endParaRPr lang="en-US" sz="18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Mitigation &amp; Hedging Instruments ,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3</a:t>
            </a:fld>
            <a:endParaRPr lang="en-US"/>
          </a:p>
        </p:txBody>
      </p:sp>
      <p:sp>
        <p:nvSpPr>
          <p:cNvPr id="6" name="TextBox 4"/>
          <p:cNvSpPr txBox="1">
            <a:spLocks noChangeArrowheads="1"/>
          </p:cNvSpPr>
          <p:nvPr/>
        </p:nvSpPr>
        <p:spPr bwMode="auto">
          <a:xfrm>
            <a:off x="620059" y="1668553"/>
            <a:ext cx="5182829"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Discounted </a:t>
            </a:r>
            <a:r>
              <a:rPr lang="en-US" sz="2400" dirty="0">
                <a:solidFill>
                  <a:schemeClr val="bg1"/>
                </a:solidFill>
                <a:latin typeface="+mn-lt"/>
              </a:rPr>
              <a:t>Account </a:t>
            </a:r>
            <a:r>
              <a:rPr lang="en-US" sz="2400" dirty="0" smtClean="0">
                <a:solidFill>
                  <a:schemeClr val="bg1"/>
                </a:solidFill>
                <a:latin typeface="+mn-lt"/>
              </a:rPr>
              <a:t>Receivables</a:t>
            </a:r>
            <a:endParaRPr lang="en-US" sz="2400" dirty="0">
              <a:solidFill>
                <a:schemeClr val="bg1"/>
              </a:solidFill>
              <a:latin typeface="+mn-lt"/>
            </a:endParaRPr>
          </a:p>
        </p:txBody>
      </p:sp>
    </p:spTree>
    <p:extLst>
      <p:ext uri="{BB962C8B-B14F-4D97-AF65-F5344CB8AC3E}">
        <p14:creationId xmlns:p14="http://schemas.microsoft.com/office/powerpoint/2010/main" val="40077079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Credit Risk </a:t>
            </a:r>
            <a:r>
              <a:rPr lang="en-US" dirty="0" smtClean="0"/>
              <a:t>Mitigation </a:t>
            </a:r>
            <a:endParaRPr lang="en-US" dirty="0"/>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dirty="0"/>
              <a:t>Accounts </a:t>
            </a:r>
            <a:r>
              <a:rPr lang="en-US" sz="1800" dirty="0" smtClean="0"/>
              <a:t>Receivables</a:t>
            </a:r>
            <a:r>
              <a:rPr lang="en-US" sz="1800" dirty="0"/>
              <a:t> are often sold at a </a:t>
            </a:r>
            <a:r>
              <a:rPr lang="en-US" sz="1800" dirty="0" smtClean="0"/>
              <a:t>Discounted</a:t>
            </a:r>
            <a:r>
              <a:rPr lang="en-US" sz="1800" dirty="0"/>
              <a:t> in order to mitigate the risk that the </a:t>
            </a:r>
            <a:r>
              <a:rPr lang="en-US" sz="1800" dirty="0" smtClean="0"/>
              <a:t>debtor </a:t>
            </a:r>
            <a:r>
              <a:rPr lang="en-US" sz="1800" dirty="0"/>
              <a:t>will not satisfy the obligation</a:t>
            </a:r>
            <a:r>
              <a:rPr lang="en-US" sz="1800" dirty="0" smtClean="0"/>
              <a:t>.</a:t>
            </a:r>
          </a:p>
          <a:p>
            <a:r>
              <a:rPr lang="en-US" sz="1800" dirty="0"/>
              <a:t>The buying firm - also referred to as a "factor" - purchases the financial obligation at a </a:t>
            </a:r>
            <a:r>
              <a:rPr lang="en-US" sz="1800" dirty="0" smtClean="0"/>
              <a:t>Discounted </a:t>
            </a:r>
            <a:r>
              <a:rPr lang="en-US" sz="1800" dirty="0"/>
              <a:t>rate providing the selling firm with immediate cash</a:t>
            </a:r>
            <a:r>
              <a:rPr lang="en-US" sz="1800" dirty="0" smtClean="0"/>
              <a:t>.</a:t>
            </a:r>
            <a:endParaRPr lang="en-US" sz="1800" dirty="0"/>
          </a:p>
          <a:p>
            <a:r>
              <a:rPr lang="en-US" sz="1800" dirty="0" smtClean="0"/>
              <a:t>There are two types of Discounted account Receivables</a:t>
            </a:r>
          </a:p>
          <a:p>
            <a:pPr lvl="1"/>
            <a:r>
              <a:rPr lang="en-US" sz="1600" dirty="0" smtClean="0"/>
              <a:t>With Recourse - </a:t>
            </a:r>
            <a:r>
              <a:rPr lang="en-US" sz="1600" dirty="0"/>
              <a:t>recourse factoring allows the Factor to come back to the Seller for payment. The risk of insolvency does not transfer to the Factor when an invoice is purchased. If a customer refuses or is unable to pay the invoice (due to bankruptcy</a:t>
            </a:r>
            <a:r>
              <a:rPr lang="en-US" sz="1600" dirty="0" smtClean="0"/>
              <a:t>).</a:t>
            </a:r>
          </a:p>
          <a:p>
            <a:pPr lvl="1"/>
            <a:r>
              <a:rPr lang="en-US" sz="1600" dirty="0" smtClean="0"/>
              <a:t>Without Recourse - </a:t>
            </a:r>
            <a:r>
              <a:rPr lang="en-US" sz="1600" dirty="0"/>
              <a:t>With Non Recourse factoring the risk of insolvency and non-payment is completely transferred to the Factoring company. If the customer goes bankrupt or refuses to pay the invoice (for whatever reason), the Factor cannot come back to the Seller for payment.</a:t>
            </a:r>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Mitigation &amp; Hedging Instruments ,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4</a:t>
            </a:fld>
            <a:endParaRPr lang="en-US"/>
          </a:p>
        </p:txBody>
      </p:sp>
      <p:sp>
        <p:nvSpPr>
          <p:cNvPr id="6" name="TextBox 4"/>
          <p:cNvSpPr txBox="1">
            <a:spLocks noChangeArrowheads="1"/>
          </p:cNvSpPr>
          <p:nvPr/>
        </p:nvSpPr>
        <p:spPr bwMode="auto">
          <a:xfrm>
            <a:off x="620059" y="1668553"/>
            <a:ext cx="5182829"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Discounted </a:t>
            </a:r>
            <a:r>
              <a:rPr lang="en-US" sz="2400" dirty="0">
                <a:solidFill>
                  <a:schemeClr val="bg1"/>
                </a:solidFill>
                <a:latin typeface="+mn-lt"/>
              </a:rPr>
              <a:t>Account </a:t>
            </a:r>
            <a:r>
              <a:rPr lang="en-US" sz="2400" dirty="0" smtClean="0">
                <a:solidFill>
                  <a:schemeClr val="bg1"/>
                </a:solidFill>
                <a:latin typeface="+mn-lt"/>
              </a:rPr>
              <a:t>Receivables</a:t>
            </a:r>
            <a:endParaRPr lang="en-US" sz="2400" dirty="0">
              <a:solidFill>
                <a:schemeClr val="bg1"/>
              </a:solidFill>
              <a:latin typeface="+mn-lt"/>
            </a:endParaRPr>
          </a:p>
        </p:txBody>
      </p:sp>
    </p:spTree>
    <p:extLst>
      <p:ext uri="{BB962C8B-B14F-4D97-AF65-F5344CB8AC3E}">
        <p14:creationId xmlns:p14="http://schemas.microsoft.com/office/powerpoint/2010/main" val="37749338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Credit Risk </a:t>
            </a:r>
            <a:r>
              <a:rPr lang="en-US" dirty="0" smtClean="0"/>
              <a:t>Mitigation</a:t>
            </a:r>
            <a:endParaRPr lang="en-US" dirty="0"/>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dirty="0" smtClean="0"/>
              <a:t>Another credit risk mitigation is to allow the firm that has the lower credit risk to guarantee payments or debts.</a:t>
            </a:r>
          </a:p>
          <a:p>
            <a:r>
              <a:rPr lang="en-US" sz="1800" dirty="0" smtClean="0"/>
              <a:t>Firm can fully claim the responsibility of payment/debt.</a:t>
            </a:r>
          </a:p>
          <a:p>
            <a:r>
              <a:rPr lang="en-US" sz="1800" dirty="0" smtClean="0"/>
              <a:t>Thus, PD of guarantors will substitute the PD of debtors in order to calculate the expected loss</a:t>
            </a:r>
          </a:p>
          <a:p>
            <a:endParaRPr lang="en-US" sz="1800" dirty="0"/>
          </a:p>
          <a:p>
            <a:pPr marL="0" indent="0">
              <a:buNone/>
            </a:pPr>
            <a:r>
              <a:rPr lang="en-US" sz="1800" dirty="0" smtClean="0"/>
              <a:t>		Expected loss = EAD x PD </a:t>
            </a:r>
            <a:r>
              <a:rPr lang="en-US" sz="1800" smtClean="0"/>
              <a:t>x (1-RR)</a:t>
            </a:r>
            <a:r>
              <a:rPr lang="en-US" sz="1600" dirty="0"/>
              <a:t/>
            </a:r>
            <a:br>
              <a:rPr lang="en-US" sz="1600" dirty="0"/>
            </a:br>
            <a:endParaRPr lang="en-US" sz="1600" dirty="0" smtClean="0"/>
          </a:p>
          <a:p>
            <a:endParaRPr lang="en-US" sz="18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Mitigation &amp; Hedging Instruments ,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5</a:t>
            </a:fld>
            <a:endParaRPr lang="en-US"/>
          </a:p>
        </p:txBody>
      </p:sp>
      <p:sp>
        <p:nvSpPr>
          <p:cNvPr id="6" name="TextBox 4"/>
          <p:cNvSpPr txBox="1">
            <a:spLocks noChangeArrowheads="1"/>
          </p:cNvSpPr>
          <p:nvPr/>
        </p:nvSpPr>
        <p:spPr bwMode="auto">
          <a:xfrm>
            <a:off x="620059" y="1668553"/>
            <a:ext cx="2056973"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Guaranteed</a:t>
            </a:r>
            <a:endParaRPr lang="en-US" sz="2400" dirty="0">
              <a:solidFill>
                <a:schemeClr val="bg1"/>
              </a:solidFill>
              <a:latin typeface="+mn-lt"/>
            </a:endParaRPr>
          </a:p>
        </p:txBody>
      </p:sp>
      <p:sp>
        <p:nvSpPr>
          <p:cNvPr id="7" name="Rectangle 6"/>
          <p:cNvSpPr/>
          <p:nvPr/>
        </p:nvSpPr>
        <p:spPr>
          <a:xfrm>
            <a:off x="4828674" y="4740442"/>
            <a:ext cx="352926"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 name="Straight Arrow Connector 8"/>
          <p:cNvCxnSpPr/>
          <p:nvPr/>
        </p:nvCxnSpPr>
        <p:spPr>
          <a:xfrm>
            <a:off x="5005137" y="5141495"/>
            <a:ext cx="0" cy="46522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2925213" y="5678905"/>
            <a:ext cx="4512774" cy="369332"/>
          </a:xfrm>
          <a:prstGeom prst="rect">
            <a:avLst/>
          </a:prstGeom>
          <a:noFill/>
        </p:spPr>
        <p:txBody>
          <a:bodyPr wrap="none" rtlCol="0">
            <a:spAutoFit/>
          </a:bodyPr>
          <a:lstStyle/>
          <a:p>
            <a:r>
              <a:rPr lang="en-US" dirty="0" smtClean="0"/>
              <a:t>PD will be the PD of guarantors instead</a:t>
            </a:r>
            <a:endParaRPr lang="en-US" dirty="0"/>
          </a:p>
        </p:txBody>
      </p:sp>
    </p:spTree>
    <p:extLst>
      <p:ext uri="{BB962C8B-B14F-4D97-AF65-F5344CB8AC3E}">
        <p14:creationId xmlns:p14="http://schemas.microsoft.com/office/powerpoint/2010/main" val="7113536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Credit Risk </a:t>
            </a:r>
            <a:r>
              <a:rPr lang="en-US" dirty="0" smtClean="0"/>
              <a:t>Mitigation</a:t>
            </a:r>
            <a:endParaRPr lang="en-US" dirty="0"/>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dirty="0" smtClean="0"/>
              <a:t>In this case, lenders’ expected loss is not getting full benefits from guarantee.</a:t>
            </a:r>
          </a:p>
          <a:p>
            <a:r>
              <a:rPr lang="en-US" sz="1800" dirty="0" smtClean="0"/>
              <a:t>For example, If the obligor’s PD is 2% and PD of guarantor is 1%. Given the EAD = 200,000,000 </a:t>
            </a:r>
            <a:r>
              <a:rPr lang="en-US" sz="1800" dirty="0" err="1" smtClean="0"/>
              <a:t>bahts</a:t>
            </a:r>
            <a:r>
              <a:rPr lang="en-US" sz="1800" dirty="0" smtClean="0"/>
              <a:t>.</a:t>
            </a:r>
          </a:p>
          <a:p>
            <a:pPr marL="1149350" lvl="5" indent="0">
              <a:buNone/>
            </a:pPr>
            <a:r>
              <a:rPr lang="en-US" dirty="0" err="1" smtClean="0"/>
              <a:t>El</a:t>
            </a:r>
            <a:r>
              <a:rPr lang="en-US" baseline="-25000" dirty="0" err="1" smtClean="0"/>
              <a:t>obligor</a:t>
            </a:r>
            <a:r>
              <a:rPr lang="en-US" baseline="-25000" dirty="0" smtClean="0"/>
              <a:t>      </a:t>
            </a:r>
            <a:r>
              <a:rPr lang="en-US" dirty="0" smtClean="0"/>
              <a:t>= 200,000,000 * 2% = 4,000,000 </a:t>
            </a:r>
            <a:endParaRPr lang="en-US" baseline="-25000" dirty="0" smtClean="0"/>
          </a:p>
          <a:p>
            <a:pPr marL="914400" lvl="4" indent="0">
              <a:buNone/>
            </a:pPr>
            <a:r>
              <a:rPr lang="en-US" sz="1600" dirty="0" smtClean="0"/>
              <a:t>    </a:t>
            </a:r>
            <a:r>
              <a:rPr lang="en-US" dirty="0" err="1" smtClean="0"/>
              <a:t>El</a:t>
            </a:r>
            <a:r>
              <a:rPr lang="en-US" baseline="-25000" dirty="0" err="1" smtClean="0"/>
              <a:t>guarantor</a:t>
            </a:r>
            <a:r>
              <a:rPr lang="en-US" baseline="-25000" dirty="0" smtClean="0"/>
              <a:t> </a:t>
            </a:r>
            <a:r>
              <a:rPr lang="en-US" dirty="0"/>
              <a:t>= 200,000,000 * </a:t>
            </a:r>
            <a:r>
              <a:rPr lang="en-US" dirty="0" smtClean="0"/>
              <a:t>1% </a:t>
            </a:r>
            <a:r>
              <a:rPr lang="en-US" dirty="0"/>
              <a:t>= 2</a:t>
            </a:r>
            <a:r>
              <a:rPr lang="en-US" dirty="0" smtClean="0"/>
              <a:t>,000,000</a:t>
            </a:r>
          </a:p>
          <a:p>
            <a:pPr marL="914400" lvl="4" indent="0">
              <a:buNone/>
            </a:pPr>
            <a:r>
              <a:rPr lang="en-US" dirty="0"/>
              <a:t> </a:t>
            </a:r>
            <a:r>
              <a:rPr lang="en-US" dirty="0" smtClean="0"/>
              <a:t>   Benefit  = 4,000,000 – 2,000,000 = 2,000,000</a:t>
            </a:r>
            <a:endParaRPr lang="en-US" sz="1600" dirty="0"/>
          </a:p>
          <a:p>
            <a:r>
              <a:rPr lang="en-US" sz="1800" dirty="0"/>
              <a:t>it fails to account for the fact that </a:t>
            </a:r>
            <a:r>
              <a:rPr lang="en-US" sz="1800" i="1" dirty="0"/>
              <a:t>both </a:t>
            </a:r>
            <a:r>
              <a:rPr lang="en-US" sz="1800" dirty="0"/>
              <a:t>an obligor </a:t>
            </a:r>
            <a:r>
              <a:rPr lang="en-US" sz="1800" i="1" dirty="0"/>
              <a:t>and </a:t>
            </a:r>
            <a:r>
              <a:rPr lang="en-US" sz="1800" dirty="0"/>
              <a:t>a </a:t>
            </a:r>
            <a:r>
              <a:rPr lang="en-US" sz="1800" dirty="0" smtClean="0"/>
              <a:t>guarantor must </a:t>
            </a:r>
            <a:r>
              <a:rPr lang="en-US" sz="1800" dirty="0"/>
              <a:t>default for a bank to incur a loss on a hedged credit exposure</a:t>
            </a:r>
            <a:r>
              <a:rPr lang="en-US" sz="1800" dirty="0" smtClean="0"/>
              <a:t>.</a:t>
            </a:r>
          </a:p>
          <a:p>
            <a:r>
              <a:rPr lang="en-US" sz="1800" dirty="0" smtClean="0"/>
              <a:t>Thus, </a:t>
            </a:r>
            <a:r>
              <a:rPr lang="en-US" sz="1800" b="1" i="1" dirty="0" smtClean="0"/>
              <a:t>Double Default </a:t>
            </a:r>
            <a:r>
              <a:rPr lang="en-US" sz="1800" dirty="0" smtClean="0"/>
              <a:t>is the joint probability that both a guarantor and a obligor are eventually default.</a:t>
            </a:r>
            <a:endParaRPr lang="en-US" sz="1800" b="1" i="1"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Mitigation &amp; Hedging Instruments ,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6</a:t>
            </a:fld>
            <a:endParaRPr lang="en-US"/>
          </a:p>
        </p:txBody>
      </p:sp>
      <p:sp>
        <p:nvSpPr>
          <p:cNvPr id="6" name="TextBox 4"/>
          <p:cNvSpPr txBox="1">
            <a:spLocks noChangeArrowheads="1"/>
          </p:cNvSpPr>
          <p:nvPr/>
        </p:nvSpPr>
        <p:spPr bwMode="auto">
          <a:xfrm>
            <a:off x="620059" y="1668553"/>
            <a:ext cx="2533066"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Double Default</a:t>
            </a:r>
            <a:endParaRPr lang="en-US" sz="2400" dirty="0">
              <a:solidFill>
                <a:schemeClr val="bg1"/>
              </a:solidFill>
              <a:latin typeface="+mn-lt"/>
            </a:endParaRPr>
          </a:p>
        </p:txBody>
      </p:sp>
    </p:spTree>
    <p:extLst>
      <p:ext uri="{BB962C8B-B14F-4D97-AF65-F5344CB8AC3E}">
        <p14:creationId xmlns:p14="http://schemas.microsoft.com/office/powerpoint/2010/main" val="23262648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Credit Risk </a:t>
            </a:r>
            <a:r>
              <a:rPr lang="en-US" dirty="0" smtClean="0"/>
              <a:t>Mitigation</a:t>
            </a:r>
            <a:endParaRPr lang="en-US" dirty="0"/>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GB" sz="1800" dirty="0" smtClean="0"/>
              <a:t>In </a:t>
            </a:r>
            <a:r>
              <a:rPr lang="en-US" sz="1800" dirty="0" smtClean="0"/>
              <a:t>general </a:t>
            </a:r>
            <a:r>
              <a:rPr lang="en-US" sz="1800" dirty="0"/>
              <a:t>such joint default events are much less likely than individual default events, </a:t>
            </a:r>
            <a:r>
              <a:rPr lang="en-US" sz="1800" dirty="0" smtClean="0"/>
              <a:t>even when </a:t>
            </a:r>
            <a:r>
              <a:rPr lang="en-US" sz="1800" dirty="0"/>
              <a:t>the underlying asset values of the two counterparties are relatively </a:t>
            </a:r>
            <a:r>
              <a:rPr lang="en-US" sz="1800" dirty="0" smtClean="0"/>
              <a:t>highly </a:t>
            </a:r>
            <a:r>
              <a:rPr lang="en-GB" sz="1800" dirty="0" smtClean="0"/>
              <a:t>correlated.</a:t>
            </a:r>
          </a:p>
          <a:p>
            <a:r>
              <a:rPr lang="en-US" sz="1800" dirty="0"/>
              <a:t>By implicitly assuming that all hedges are perfect full hedges, </a:t>
            </a:r>
            <a:r>
              <a:rPr lang="en-US" sz="1800" dirty="0" smtClean="0"/>
              <a:t>guarantors are </a:t>
            </a:r>
            <a:r>
              <a:rPr lang="en-US" sz="1800" dirty="0"/>
              <a:t>themselves not obligors in the portfolio and different obligors are hedged </a:t>
            </a:r>
            <a:r>
              <a:rPr lang="en-US" sz="1800" dirty="0" smtClean="0"/>
              <a:t>by different </a:t>
            </a:r>
            <a:r>
              <a:rPr lang="en-US" sz="1800" dirty="0"/>
              <a:t>guarantors, the joint default probability of the obligor and its </a:t>
            </a:r>
            <a:r>
              <a:rPr lang="en-US" sz="1800" dirty="0" smtClean="0"/>
              <a:t>guarantor can </a:t>
            </a:r>
            <a:r>
              <a:rPr lang="en-US" sz="1800" dirty="0"/>
              <a:t>be computed explicitly </a:t>
            </a:r>
            <a:r>
              <a:rPr lang="en-US" sz="1800" dirty="0" smtClean="0"/>
              <a:t>as</a:t>
            </a:r>
          </a:p>
          <a:p>
            <a:pPr marL="0" lvl="1" indent="0">
              <a:spcBef>
                <a:spcPts val="1800"/>
              </a:spcBef>
              <a:buClr>
                <a:schemeClr val="accent1"/>
              </a:buClr>
              <a:buNone/>
            </a:pPr>
            <a:r>
              <a:rPr lang="en-US" sz="1600" dirty="0" smtClean="0"/>
              <a:t>    P </a:t>
            </a:r>
            <a:r>
              <a:rPr lang="en-US" sz="1600" dirty="0"/>
              <a:t>({default of obligor} ∩ {default of guarantor}) = </a:t>
            </a:r>
            <a:r>
              <a:rPr lang="el-GR" sz="1600" dirty="0"/>
              <a:t>Φ</a:t>
            </a:r>
            <a:r>
              <a:rPr lang="th-TH" sz="1600" baseline="30000" dirty="0"/>
              <a:t>2</a:t>
            </a:r>
            <a:r>
              <a:rPr lang="en-GB" sz="1600" dirty="0"/>
              <a:t>(</a:t>
            </a:r>
            <a:r>
              <a:rPr lang="el-GR" sz="1600" dirty="0"/>
              <a:t>Φ</a:t>
            </a:r>
            <a:r>
              <a:rPr lang="en-GB" sz="1600" baseline="30000" dirty="0"/>
              <a:t>-1</a:t>
            </a:r>
            <a:r>
              <a:rPr lang="en-GB" sz="1600" dirty="0"/>
              <a:t>(</a:t>
            </a:r>
            <a:r>
              <a:rPr lang="en-GB" sz="1600" dirty="0" err="1"/>
              <a:t>PD</a:t>
            </a:r>
            <a:r>
              <a:rPr lang="en-GB" sz="1600" baseline="-25000" dirty="0" err="1"/>
              <a:t>n</a:t>
            </a:r>
            <a:r>
              <a:rPr lang="en-GB" sz="1600" dirty="0"/>
              <a:t>),</a:t>
            </a:r>
            <a:r>
              <a:rPr lang="el-GR" sz="1600" dirty="0"/>
              <a:t> Φ</a:t>
            </a:r>
            <a:r>
              <a:rPr lang="en-GB" sz="1600" baseline="30000" dirty="0"/>
              <a:t>-1</a:t>
            </a:r>
            <a:r>
              <a:rPr lang="en-GB" sz="1600" dirty="0"/>
              <a:t>(</a:t>
            </a:r>
            <a:r>
              <a:rPr lang="en-GB" sz="1600" dirty="0" err="1"/>
              <a:t>PD</a:t>
            </a:r>
            <a:r>
              <a:rPr lang="en-GB" sz="1600" baseline="-25000" dirty="0" err="1"/>
              <a:t>g</a:t>
            </a:r>
            <a:r>
              <a:rPr lang="en-GB" sz="1600" dirty="0"/>
              <a:t>);</a:t>
            </a:r>
            <a:r>
              <a:rPr lang="el-GR" sz="1600" dirty="0"/>
              <a:t>ρ</a:t>
            </a:r>
            <a:r>
              <a:rPr lang="en-GB" sz="1600" baseline="-25000" dirty="0" err="1"/>
              <a:t>n,g</a:t>
            </a:r>
            <a:r>
              <a:rPr lang="en-GB" sz="1600" dirty="0"/>
              <a:t>) </a:t>
            </a:r>
            <a:endParaRPr lang="en-US" sz="1800" b="1" dirty="0"/>
          </a:p>
          <a:p>
            <a:r>
              <a:rPr lang="en-US" sz="1800" dirty="0"/>
              <a:t>where </a:t>
            </a:r>
            <a:r>
              <a:rPr lang="en-US" sz="1800" dirty="0" err="1"/>
              <a:t>ρ</a:t>
            </a:r>
            <a:r>
              <a:rPr lang="en-US" sz="1800" baseline="-25000" dirty="0" err="1"/>
              <a:t>n,gn</a:t>
            </a:r>
            <a:r>
              <a:rPr lang="en-US" sz="1800" dirty="0"/>
              <a:t> is the correlation between obligor n and its guarantor </a:t>
            </a:r>
            <a:r>
              <a:rPr lang="en-US" sz="1800" dirty="0" err="1"/>
              <a:t>gn</a:t>
            </a:r>
            <a:r>
              <a:rPr lang="en-US" sz="1800" dirty="0"/>
              <a:t> and </a:t>
            </a:r>
            <a:r>
              <a:rPr lang="el-GR" sz="1800" dirty="0"/>
              <a:t>Φ</a:t>
            </a:r>
            <a:r>
              <a:rPr lang="th-TH" sz="1800" baseline="30000" dirty="0"/>
              <a:t>2</a:t>
            </a:r>
            <a:r>
              <a:rPr lang="en-US" sz="1800" dirty="0" smtClean="0"/>
              <a:t>( x , y ; ρ) denotes </a:t>
            </a:r>
            <a:r>
              <a:rPr lang="en-US" sz="1800" dirty="0"/>
              <a:t>the cumulative distribution function of the bivariate standard normal </a:t>
            </a:r>
            <a:r>
              <a:rPr lang="en-US" sz="1800" dirty="0" smtClean="0"/>
              <a:t>distribution </a:t>
            </a:r>
            <a:r>
              <a:rPr lang="en-GB" sz="1800" dirty="0" smtClean="0"/>
              <a:t>with </a:t>
            </a:r>
            <a:r>
              <a:rPr lang="en-GB" sz="1800" dirty="0"/>
              <a:t>correlation </a:t>
            </a:r>
            <a:r>
              <a:rPr lang="el-GR" sz="1800" dirty="0"/>
              <a:t>ρ.</a:t>
            </a:r>
            <a:endParaRPr lang="en-US" sz="1800" dirty="0"/>
          </a:p>
          <a:p>
            <a:endParaRPr lang="en-US" sz="1800" dirty="0" smtClean="0"/>
          </a:p>
          <a:p>
            <a:pPr marL="228600" lvl="1" indent="0">
              <a:buNone/>
            </a:pPr>
            <a:endParaRPr lang="en-US" sz="1600" b="1" i="1" dirty="0"/>
          </a:p>
          <a:p>
            <a:pPr marL="228600" lvl="1" indent="0">
              <a:buNone/>
            </a:pPr>
            <a:endParaRPr lang="en-US" sz="1600" i="1"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Mitigation &amp; Hedging Instruments ,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7</a:t>
            </a:fld>
            <a:endParaRPr lang="en-US"/>
          </a:p>
        </p:txBody>
      </p:sp>
      <p:sp>
        <p:nvSpPr>
          <p:cNvPr id="6" name="TextBox 4"/>
          <p:cNvSpPr txBox="1">
            <a:spLocks noChangeArrowheads="1"/>
          </p:cNvSpPr>
          <p:nvPr/>
        </p:nvSpPr>
        <p:spPr bwMode="auto">
          <a:xfrm>
            <a:off x="620059" y="1668553"/>
            <a:ext cx="2533066"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Double Default</a:t>
            </a:r>
            <a:endParaRPr lang="en-US" sz="2400" dirty="0">
              <a:solidFill>
                <a:schemeClr val="bg1"/>
              </a:solidFill>
              <a:latin typeface="+mn-lt"/>
            </a:endParaRPr>
          </a:p>
        </p:txBody>
      </p:sp>
    </p:spTree>
    <p:extLst>
      <p:ext uri="{BB962C8B-B14F-4D97-AF65-F5344CB8AC3E}">
        <p14:creationId xmlns:p14="http://schemas.microsoft.com/office/powerpoint/2010/main" val="7153317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Credit Risk </a:t>
            </a:r>
            <a:r>
              <a:rPr lang="en-US" dirty="0" smtClean="0"/>
              <a:t>Mitigation</a:t>
            </a:r>
            <a:endParaRPr lang="en-US" dirty="0"/>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endParaRPr lang="en-US" sz="1800" dirty="0" smtClean="0"/>
          </a:p>
          <a:p>
            <a:pPr marL="228600" lvl="1" indent="0">
              <a:buNone/>
            </a:pPr>
            <a:endParaRPr lang="en-US" sz="1600" b="1" i="1" dirty="0"/>
          </a:p>
          <a:p>
            <a:pPr marL="228600" lvl="1" indent="0">
              <a:buNone/>
            </a:pPr>
            <a:endParaRPr lang="en-US" sz="1600" i="1"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Mitigation &amp; Hedging Instruments ,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8</a:t>
            </a:fld>
            <a:endParaRPr lang="en-US"/>
          </a:p>
        </p:txBody>
      </p:sp>
      <p:sp>
        <p:nvSpPr>
          <p:cNvPr id="6" name="TextBox 4"/>
          <p:cNvSpPr txBox="1">
            <a:spLocks noChangeArrowheads="1"/>
          </p:cNvSpPr>
          <p:nvPr/>
        </p:nvSpPr>
        <p:spPr bwMode="auto">
          <a:xfrm>
            <a:off x="620059" y="1668553"/>
            <a:ext cx="2533066"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Double Default</a:t>
            </a:r>
            <a:endParaRPr lang="en-US" sz="2400" dirty="0">
              <a:solidFill>
                <a:schemeClr val="bg1"/>
              </a:solidFill>
              <a:latin typeface="+mn-lt"/>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0059" y="2317696"/>
            <a:ext cx="8091814" cy="3982756"/>
          </a:xfrm>
          <a:prstGeom prst="rect">
            <a:avLst/>
          </a:prstGeom>
        </p:spPr>
      </p:pic>
    </p:spTree>
    <p:extLst>
      <p:ext uri="{BB962C8B-B14F-4D97-AF65-F5344CB8AC3E}">
        <p14:creationId xmlns:p14="http://schemas.microsoft.com/office/powerpoint/2010/main" val="33845943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Credit Risk </a:t>
            </a:r>
            <a:r>
              <a:rPr lang="en-US" dirty="0" smtClean="0"/>
              <a:t>Mitigation</a:t>
            </a:r>
            <a:endParaRPr lang="en-US" dirty="0"/>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dirty="0"/>
              <a:t>For example, If the obligor’s PD is 0.2% and PD of guarantor is 0.1%. Given the EAD = 200,000,000 </a:t>
            </a:r>
            <a:r>
              <a:rPr lang="en-US" sz="1800" dirty="0" err="1"/>
              <a:t>bahts</a:t>
            </a:r>
            <a:r>
              <a:rPr lang="en-US" sz="1800" dirty="0"/>
              <a:t>.</a:t>
            </a:r>
          </a:p>
          <a:p>
            <a:r>
              <a:rPr lang="en-US" sz="1800" dirty="0" smtClean="0"/>
              <a:t>According from the table of joint probability</a:t>
            </a:r>
          </a:p>
          <a:p>
            <a:pPr marL="1149350" lvl="5" indent="0">
              <a:buNone/>
            </a:pPr>
            <a:r>
              <a:rPr lang="en-US" dirty="0" smtClean="0"/>
              <a:t>	</a:t>
            </a:r>
            <a:r>
              <a:rPr lang="en-US" dirty="0" err="1" smtClean="0"/>
              <a:t>EL</a:t>
            </a:r>
            <a:r>
              <a:rPr lang="en-US" baseline="-25000" dirty="0" err="1" smtClean="0"/>
              <a:t>obligor</a:t>
            </a:r>
            <a:r>
              <a:rPr lang="en-US" baseline="-25000" dirty="0" smtClean="0"/>
              <a:t>      </a:t>
            </a:r>
            <a:r>
              <a:rPr lang="en-US" dirty="0"/>
              <a:t>= 200,000,000 * </a:t>
            </a:r>
            <a:r>
              <a:rPr lang="en-US" dirty="0" smtClean="0"/>
              <a:t>2</a:t>
            </a:r>
            <a:r>
              <a:rPr lang="en-US" dirty="0"/>
              <a:t>% = </a:t>
            </a:r>
            <a:r>
              <a:rPr lang="en-US" dirty="0" smtClean="0"/>
              <a:t>4,000,000 </a:t>
            </a:r>
            <a:endParaRPr lang="en-US" baseline="-25000" dirty="0"/>
          </a:p>
          <a:p>
            <a:pPr marL="914400" lvl="4" indent="0">
              <a:buNone/>
            </a:pPr>
            <a:r>
              <a:rPr lang="en-US" sz="1600" dirty="0"/>
              <a:t>    </a:t>
            </a:r>
            <a:r>
              <a:rPr lang="en-US" sz="1600" dirty="0" smtClean="0"/>
              <a:t>	</a:t>
            </a:r>
            <a:r>
              <a:rPr lang="en-US" dirty="0" err="1" smtClean="0"/>
              <a:t>EL</a:t>
            </a:r>
            <a:r>
              <a:rPr lang="en-US" baseline="-25000" dirty="0" err="1" smtClean="0"/>
              <a:t>guarantor</a:t>
            </a:r>
            <a:r>
              <a:rPr lang="en-US" baseline="-25000" dirty="0" smtClean="0"/>
              <a:t> </a:t>
            </a:r>
            <a:r>
              <a:rPr lang="en-US" dirty="0"/>
              <a:t>= 200,000,000 * </a:t>
            </a:r>
            <a:r>
              <a:rPr lang="en-US" dirty="0" smtClean="0"/>
              <a:t>1</a:t>
            </a:r>
            <a:r>
              <a:rPr lang="en-US" dirty="0"/>
              <a:t>% = </a:t>
            </a:r>
            <a:r>
              <a:rPr lang="en-US" dirty="0" smtClean="0"/>
              <a:t>2,000,000</a:t>
            </a:r>
            <a:endParaRPr lang="en-US" dirty="0"/>
          </a:p>
          <a:p>
            <a:pPr marL="914400" lvl="4" indent="0">
              <a:buNone/>
            </a:pPr>
            <a:r>
              <a:rPr lang="en-US" dirty="0" smtClean="0"/>
              <a:t>    	</a:t>
            </a:r>
            <a:r>
              <a:rPr lang="en-US" dirty="0" err="1" smtClean="0"/>
              <a:t>EL</a:t>
            </a:r>
            <a:r>
              <a:rPr lang="en-US" baseline="-25000" dirty="0" err="1" smtClean="0"/>
              <a:t>double</a:t>
            </a:r>
            <a:r>
              <a:rPr lang="en-US" baseline="-25000" dirty="0" smtClean="0"/>
              <a:t> Default </a:t>
            </a:r>
            <a:r>
              <a:rPr lang="en-US" dirty="0" smtClean="0"/>
              <a:t>= 200,000,000 * 0.206% = 412,000 	     </a:t>
            </a:r>
          </a:p>
          <a:p>
            <a:pPr marL="914400" lvl="4" indent="0">
              <a:buNone/>
            </a:pPr>
            <a:r>
              <a:rPr lang="en-US" dirty="0" smtClean="0"/>
              <a:t>	</a:t>
            </a:r>
            <a:r>
              <a:rPr lang="en-US" dirty="0"/>
              <a:t> </a:t>
            </a:r>
            <a:r>
              <a:rPr lang="en-US" dirty="0" err="1" smtClean="0"/>
              <a:t>ρ</a:t>
            </a:r>
            <a:r>
              <a:rPr lang="en-US" baseline="-25000" dirty="0" err="1" smtClean="0"/>
              <a:t>n,gn</a:t>
            </a:r>
            <a:r>
              <a:rPr lang="en-US" baseline="-25000" dirty="0" smtClean="0"/>
              <a:t> = </a:t>
            </a:r>
            <a:r>
              <a:rPr lang="en-US" dirty="0" smtClean="0"/>
              <a:t>0.5</a:t>
            </a:r>
          </a:p>
          <a:p>
            <a:pPr marL="914400" lvl="4" indent="0">
              <a:buNone/>
            </a:pPr>
            <a:endParaRPr lang="en-US" dirty="0" smtClean="0"/>
          </a:p>
          <a:p>
            <a:pPr marL="914400" lvl="4" indent="0">
              <a:buNone/>
            </a:pPr>
            <a:r>
              <a:rPr lang="en-US" dirty="0" smtClean="0"/>
              <a:t>Benefit  </a:t>
            </a:r>
            <a:r>
              <a:rPr lang="en-US" dirty="0"/>
              <a:t>= </a:t>
            </a:r>
            <a:r>
              <a:rPr lang="en-US" dirty="0" smtClean="0"/>
              <a:t>4,000,000 </a:t>
            </a:r>
            <a:r>
              <a:rPr lang="en-US" dirty="0"/>
              <a:t>– </a:t>
            </a:r>
            <a:r>
              <a:rPr lang="en-US" dirty="0" smtClean="0"/>
              <a:t>412,000 </a:t>
            </a:r>
            <a:r>
              <a:rPr lang="en-US" dirty="0"/>
              <a:t>= </a:t>
            </a:r>
            <a:r>
              <a:rPr lang="en-US" dirty="0" smtClean="0"/>
              <a:t>3,588,000 </a:t>
            </a:r>
            <a:endParaRPr lang="en-US" sz="1600" dirty="0"/>
          </a:p>
          <a:p>
            <a:endParaRPr lang="en-US" sz="1800" dirty="0"/>
          </a:p>
          <a:p>
            <a:endParaRPr lang="en-US" sz="1800" dirty="0" smtClean="0"/>
          </a:p>
          <a:p>
            <a:pPr marL="228600" lvl="1" indent="0">
              <a:buNone/>
            </a:pPr>
            <a:endParaRPr lang="en-US" sz="1600" b="1" i="1" dirty="0"/>
          </a:p>
          <a:p>
            <a:pPr marL="228600" lvl="1" indent="0">
              <a:buNone/>
            </a:pPr>
            <a:endParaRPr lang="en-US" sz="1600" i="1"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Mitigation &amp; Hedging Instruments ,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9</a:t>
            </a:fld>
            <a:endParaRPr lang="en-US"/>
          </a:p>
        </p:txBody>
      </p:sp>
      <p:sp>
        <p:nvSpPr>
          <p:cNvPr id="6" name="TextBox 4"/>
          <p:cNvSpPr txBox="1">
            <a:spLocks noChangeArrowheads="1"/>
          </p:cNvSpPr>
          <p:nvPr/>
        </p:nvSpPr>
        <p:spPr bwMode="auto">
          <a:xfrm>
            <a:off x="620059" y="1668553"/>
            <a:ext cx="2533066"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Double Default</a:t>
            </a:r>
            <a:endParaRPr lang="en-US" sz="2400" dirty="0">
              <a:solidFill>
                <a:schemeClr val="bg1"/>
              </a:solidFill>
              <a:latin typeface="+mn-lt"/>
            </a:endParaRPr>
          </a:p>
        </p:txBody>
      </p:sp>
    </p:spTree>
    <p:extLst>
      <p:ext uri="{BB962C8B-B14F-4D97-AF65-F5344CB8AC3E}">
        <p14:creationId xmlns:p14="http://schemas.microsoft.com/office/powerpoint/2010/main" val="436569766"/>
      </p:ext>
    </p:extLst>
  </p:cSld>
  <p:clrMapOvr>
    <a:masterClrMapping/>
  </p:clrMapOvr>
  <p:timing>
    <p:tnLst>
      <p:par>
        <p:cTn id="1" dur="indefinite" restart="never" nodeType="tmRoot"/>
      </p:par>
    </p:tnLst>
  </p:timing>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Plaza.thmx</Template>
  <TotalTime>1619</TotalTime>
  <Words>1514</Words>
  <Application>Microsoft Office PowerPoint</Application>
  <PresentationFormat>On-screen Show (4:3)</PresentationFormat>
  <Paragraphs>212</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Plaza</vt:lpstr>
      <vt:lpstr>FIN4811 Risk Management</vt:lpstr>
      <vt:lpstr>Agenda </vt:lpstr>
      <vt:lpstr>Credit Risk Mitigation</vt:lpstr>
      <vt:lpstr>Credit Risk Mitigation </vt:lpstr>
      <vt:lpstr>Credit Risk Mitigation</vt:lpstr>
      <vt:lpstr>Credit Risk Mitigation</vt:lpstr>
      <vt:lpstr>Credit Risk Mitigation</vt:lpstr>
      <vt:lpstr>Credit Risk Mitigation</vt:lpstr>
      <vt:lpstr>Credit Risk Mitigation</vt:lpstr>
      <vt:lpstr>Credit Risk Mitigation</vt:lpstr>
      <vt:lpstr>Credit Risk Mitigation</vt:lpstr>
      <vt:lpstr>Credit Risk Mitigations </vt:lpstr>
      <vt:lpstr>Credit Risk Mitigations </vt:lpstr>
      <vt:lpstr>Hedging Instruments</vt:lpstr>
      <vt:lpstr>Hedging Instruments</vt:lpstr>
      <vt:lpstr>Hedging Instruments</vt:lpstr>
      <vt:lpstr>Hedging Instruments</vt:lpstr>
      <vt:lpstr>Hedging Instruments</vt:lpstr>
      <vt:lpstr>Hedging Instruments</vt:lpstr>
      <vt:lpstr>Hedging Instruments</vt:lpstr>
      <vt:lpstr>Hedging Instruments</vt:lpstr>
      <vt:lpstr>Credit Risk Mitigations </vt:lpstr>
      <vt:lpstr>Credit Risk Mitigations </vt:lpstr>
    </vt:vector>
  </TitlesOfParts>
  <Company>Assumption University of Thailand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FIN4811 Risk Management</dc:title>
  <dc:creator>Sirikarn Jeanchutima</dc:creator>
  <cp:lastModifiedBy>ณัฐนันท์ บวรสันติสุทธิ์</cp:lastModifiedBy>
  <cp:revision>188</cp:revision>
  <dcterms:created xsi:type="dcterms:W3CDTF">2015-08-12T13:34:01Z</dcterms:created>
  <dcterms:modified xsi:type="dcterms:W3CDTF">2017-08-11T03:24:46Z</dcterms:modified>
</cp:coreProperties>
</file>