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8"/>
  </p:notesMasterIdLst>
  <p:handoutMasterIdLst>
    <p:handoutMasterId r:id="rId39"/>
  </p:handoutMasterIdLst>
  <p:sldIdLst>
    <p:sldId id="370" r:id="rId2"/>
    <p:sldId id="371" r:id="rId3"/>
    <p:sldId id="398" r:id="rId4"/>
    <p:sldId id="413" r:id="rId5"/>
    <p:sldId id="414" r:id="rId6"/>
    <p:sldId id="415" r:id="rId7"/>
    <p:sldId id="416" r:id="rId8"/>
    <p:sldId id="417" r:id="rId9"/>
    <p:sldId id="412" r:id="rId10"/>
    <p:sldId id="418" r:id="rId11"/>
    <p:sldId id="399" r:id="rId12"/>
    <p:sldId id="400" r:id="rId13"/>
    <p:sldId id="401" r:id="rId14"/>
    <p:sldId id="402" r:id="rId15"/>
    <p:sldId id="403" r:id="rId16"/>
    <p:sldId id="404" r:id="rId17"/>
    <p:sldId id="405" r:id="rId18"/>
    <p:sldId id="411" r:id="rId19"/>
    <p:sldId id="406" r:id="rId20"/>
    <p:sldId id="422" r:id="rId21"/>
    <p:sldId id="423" r:id="rId22"/>
    <p:sldId id="421" r:id="rId23"/>
    <p:sldId id="424" r:id="rId24"/>
    <p:sldId id="425" r:id="rId25"/>
    <p:sldId id="426" r:id="rId26"/>
    <p:sldId id="427" r:id="rId27"/>
    <p:sldId id="428" r:id="rId28"/>
    <p:sldId id="429" r:id="rId29"/>
    <p:sldId id="430" r:id="rId30"/>
    <p:sldId id="431" r:id="rId31"/>
    <p:sldId id="434" r:id="rId32"/>
    <p:sldId id="420" r:id="rId33"/>
    <p:sldId id="409" r:id="rId34"/>
    <p:sldId id="435" r:id="rId35"/>
    <p:sldId id="436" r:id="rId36"/>
    <p:sldId id="433"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6" d="100"/>
          <a:sy n="76" d="100"/>
        </p:scale>
        <p:origin x="-1206" y="2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B9DBC91-5E12-D041-9AF4-8DEF4187FEDE}" type="datetimeFigureOut">
              <a:rPr lang="en-US" smtClean="0"/>
              <a:pPr/>
              <a:t>8/11/2017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E555A23-8C65-B14E-A73A-AC6887073BE8}" type="slidenum">
              <a:rPr lang="en-US" smtClean="0"/>
              <a:pPr/>
              <a:t>‹#›</a:t>
            </a:fld>
            <a:endParaRPr lang="en-US"/>
          </a:p>
        </p:txBody>
      </p:sp>
    </p:spTree>
    <p:extLst>
      <p:ext uri="{BB962C8B-B14F-4D97-AF65-F5344CB8AC3E}">
        <p14:creationId xmlns:p14="http://schemas.microsoft.com/office/powerpoint/2010/main" val="11463719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401C12-8E02-824F-A2A6-51F57AEDC3AB}" type="datetimeFigureOut">
              <a:rPr lang="en-US" smtClean="0"/>
              <a:pPr/>
              <a:t>8/11/2017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872F7C-35CE-604B-BA53-CF1192051D16}" type="slidenum">
              <a:rPr lang="en-US" smtClean="0"/>
              <a:pPr/>
              <a:t>‹#›</a:t>
            </a:fld>
            <a:endParaRPr lang="en-US"/>
          </a:p>
        </p:txBody>
      </p:sp>
    </p:spTree>
    <p:extLst>
      <p:ext uri="{BB962C8B-B14F-4D97-AF65-F5344CB8AC3E}">
        <p14:creationId xmlns:p14="http://schemas.microsoft.com/office/powerpoint/2010/main" val="282947264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9FF23581-6065-EE4F-A5AD-A787D540182E}" type="datetime1">
              <a:rPr lang="en-US" smtClean="0"/>
              <a:t>8/11/2017</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0BA16B03-8BC0-5548-AF3E-5E738E3AC4B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6EEDB00C-1813-DC47-B766-647C43962121}" type="datetime1">
              <a:rPr lang="en-US" smtClean="0"/>
              <a:t>8/11/2017</a:t>
            </a:fld>
            <a:endParaRPr lang="en-US"/>
          </a:p>
        </p:txBody>
      </p:sp>
      <p:sp>
        <p:nvSpPr>
          <p:cNvPr id="6" name="Footer Placeholder 5"/>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FF864319-52B9-CD43-A171-F753B856A9D2}" type="datetime1">
              <a:rPr lang="en-US" smtClean="0"/>
              <a:t>8/11/2017</a:t>
            </a:fld>
            <a:endParaRPr lang="en-US"/>
          </a:p>
        </p:txBody>
      </p:sp>
      <p:sp>
        <p:nvSpPr>
          <p:cNvPr id="6" name="Footer Placeholder 5"/>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4D9C054-AA08-A946-9493-47156E69B89C}" type="datetime1">
              <a:rPr lang="en-US" smtClean="0"/>
              <a:t>8/11/2017</a:t>
            </a:fld>
            <a:endParaRPr lang="en-US"/>
          </a:p>
        </p:txBody>
      </p:sp>
      <p:sp>
        <p:nvSpPr>
          <p:cNvPr id="4" name="Footer Placeholder 3"/>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5" name="Slide Number Placeholder 4"/>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4DFC3927-E7AF-5042-B137-54B018261A2E}" type="datetime1">
              <a:rPr lang="en-US" smtClean="0"/>
              <a:t>8/11/2017</a:t>
            </a:fld>
            <a:endParaRPr lang="en-US"/>
          </a:p>
        </p:txBody>
      </p:sp>
      <p:sp>
        <p:nvSpPr>
          <p:cNvPr id="3" name="Footer Placeholder 2"/>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4" name="Slide Number Placeholder 3"/>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C4E956-52A5-B340-BC96-CE70DCF76119}" type="datetime1">
              <a:rPr lang="en-US" smtClean="0"/>
              <a:t>8/11/2017</a:t>
            </a:fld>
            <a:endParaRPr lang="en-US"/>
          </a:p>
        </p:txBody>
      </p:sp>
      <p:sp>
        <p:nvSpPr>
          <p:cNvPr id="6" name="Footer Placeholder 5"/>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85695577-FE5F-B547-A2B8-624E1520565C}" type="datetime1">
              <a:rPr lang="en-US" smtClean="0"/>
              <a:t>8/11/2017</a:t>
            </a:fld>
            <a:endParaRPr lang="en-US"/>
          </a:p>
        </p:txBody>
      </p:sp>
      <p:sp>
        <p:nvSpPr>
          <p:cNvPr id="6" name="Footer Placeholder 5"/>
          <p:cNvSpPr>
            <a:spLocks noGrp="1"/>
          </p:cNvSpPr>
          <p:nvPr>
            <p:ph type="ftr" sz="quarter" idx="11"/>
          </p:nvPr>
        </p:nvSpPr>
        <p:spPr>
          <a:xfrm>
            <a:off x="174812" y="6356350"/>
            <a:ext cx="3863788"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DAD65-D339-2A46-A922-027C7DB69879}" type="datetime1">
              <a:rPr lang="en-US" smtClean="0"/>
              <a:t>8/11/2017</a:t>
            </a:fld>
            <a:endParaRPr lang="en-US"/>
          </a:p>
        </p:txBody>
      </p:sp>
      <p:sp>
        <p:nvSpPr>
          <p:cNvPr id="6" name="Footer Placeholder 5"/>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EE134C-BB0B-7645-8B04-78348BE735D8}" type="datetime1">
              <a:rPr lang="en-US" smtClean="0"/>
              <a:t>8/11/2017</a:t>
            </a:fld>
            <a:endParaRPr lang="en-US"/>
          </a:p>
        </p:txBody>
      </p:sp>
      <p:sp>
        <p:nvSpPr>
          <p:cNvPr id="6" name="Footer Placeholder 5"/>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FDF4CD32-C2C5-C442-942C-AFBC9558B73D}" type="datetime1">
              <a:rPr lang="en-US" smtClean="0"/>
              <a:t>8/11/2017</a:t>
            </a:fld>
            <a:endParaRPr lang="en-US"/>
          </a:p>
        </p:txBody>
      </p:sp>
      <p:sp>
        <p:nvSpPr>
          <p:cNvPr id="5" name="Footer Placeholder 4"/>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089BD77-9919-3F44-A7D9-68586C309F0D}" type="datetime1">
              <a:rPr lang="en-US" smtClean="0"/>
              <a:t>8/11/2017</a:t>
            </a:fld>
            <a:endParaRPr lang="en-US"/>
          </a:p>
        </p:txBody>
      </p:sp>
      <p:sp>
        <p:nvSpPr>
          <p:cNvPr id="5" name="Footer Placeholder 4"/>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943618C7-4764-704A-ADAF-94B5A6A7F274}" type="datetime1">
              <a:rPr lang="en-US" smtClean="0"/>
              <a:t>8/11/2017</a:t>
            </a:fld>
            <a:endParaRPr lang="en-US"/>
          </a:p>
        </p:txBody>
      </p:sp>
      <p:sp>
        <p:nvSpPr>
          <p:cNvPr id="5" name="Footer Placeholder 4"/>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6" name="Slide Number Placeholder 5"/>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615C9E3F-88ED-D447-A619-30AA96355296}" type="datetime1">
              <a:rPr lang="en-US" smtClean="0"/>
              <a:t>8/11/2017</a:t>
            </a:fld>
            <a:endParaRPr lang="en-US"/>
          </a:p>
        </p:txBody>
      </p:sp>
      <p:sp>
        <p:nvSpPr>
          <p:cNvPr id="5" name="Footer Placeholder 4"/>
          <p:cNvSpPr>
            <a:spLocks noGrp="1"/>
          </p:cNvSpPr>
          <p:nvPr>
            <p:ph type="ftr" sz="quarter" idx="11"/>
          </p:nvPr>
        </p:nvSpPr>
        <p:spPr>
          <a:xfrm>
            <a:off x="3213847" y="6356350"/>
            <a:ext cx="4734112"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0BA16B03-8BC0-5548-AF3E-5E738E3AC4BB}" type="slidenum">
              <a:rPr lang="en-US" smtClean="0"/>
              <a:pPr/>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CE087974-F827-A348-903F-6096B486A2E8}" type="datetime1">
              <a:rPr lang="en-US" smtClean="0"/>
              <a:t>8/11/2017</a:t>
            </a:fld>
            <a:endParaRPr lang="en-US"/>
          </a:p>
        </p:txBody>
      </p:sp>
      <p:sp>
        <p:nvSpPr>
          <p:cNvPr id="5" name="Footer Placeholder 4"/>
          <p:cNvSpPr>
            <a:spLocks noGrp="1"/>
          </p:cNvSpPr>
          <p:nvPr>
            <p:ph type="ftr" sz="quarter" idx="11"/>
          </p:nvPr>
        </p:nvSpPr>
        <p:spPr>
          <a:xfrm>
            <a:off x="2178423" y="6356350"/>
            <a:ext cx="4926852"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a:xfrm>
            <a:off x="331694" y="361016"/>
            <a:ext cx="506506" cy="365125"/>
          </a:xfrm>
        </p:spPr>
        <p:txBody>
          <a:bodyPr/>
          <a:lstStyle/>
          <a:p>
            <a:fld id="{0BA16B03-8BC0-5548-AF3E-5E738E3AC4BB}" type="slidenum">
              <a:rPr lang="en-US" smtClean="0"/>
              <a:pPr/>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50AEA23B-1D11-684F-A114-F97745127814}" type="datetime1">
              <a:rPr lang="en-US" smtClean="0"/>
              <a:t>8/11/2017</a:t>
            </a:fld>
            <a:endParaRPr lang="en-US"/>
          </a:p>
        </p:txBody>
      </p:sp>
      <p:sp>
        <p:nvSpPr>
          <p:cNvPr id="5" name="Footer Placeholder 4"/>
          <p:cNvSpPr>
            <a:spLocks noGrp="1"/>
          </p:cNvSpPr>
          <p:nvPr>
            <p:ph type="ftr" sz="quarter" idx="11"/>
          </p:nvPr>
        </p:nvSpPr>
        <p:spPr>
          <a:xfrm>
            <a:off x="174812" y="6356350"/>
            <a:ext cx="5311588"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0BA16B03-8BC0-5548-AF3E-5E738E3AC4BB}" type="slidenum">
              <a:rPr lang="en-US" smtClean="0"/>
              <a:pPr/>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8518C57-61F1-984F-B811-61162FBA356D}" type="datetime1">
              <a:rPr lang="en-US" smtClean="0"/>
              <a:t>8/11/2017</a:t>
            </a:fld>
            <a:endParaRPr lang="en-US"/>
          </a:p>
        </p:txBody>
      </p:sp>
      <p:sp>
        <p:nvSpPr>
          <p:cNvPr id="6" name="Footer Placeholder 5"/>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7FB896AD-4B70-9A49-A664-11FF705DE645}" type="datetime1">
              <a:rPr lang="en-US" smtClean="0"/>
              <a:t>8/11/2017</a:t>
            </a:fld>
            <a:endParaRPr lang="en-US"/>
          </a:p>
        </p:txBody>
      </p:sp>
      <p:sp>
        <p:nvSpPr>
          <p:cNvPr id="8" name="Footer Placeholder 7"/>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9" name="Slide Number Placeholder 8"/>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587C72BB-6186-C54B-8EA6-2434146D5893}" type="datetime1">
              <a:rPr lang="en-US" smtClean="0"/>
              <a:t>8/11/2017</a:t>
            </a:fld>
            <a:endParaRPr lang="en-US"/>
          </a:p>
        </p:txBody>
      </p:sp>
      <p:sp>
        <p:nvSpPr>
          <p:cNvPr id="6" name="Footer Placeholder 5"/>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118167B7-F59D-1148-A236-DA450704810F}" type="datetime1">
              <a:rPr lang="en-US" smtClean="0"/>
              <a:t>8/11/2017</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0BA16B03-8BC0-5548-AF3E-5E738E3AC4B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Lst>
  <p:hf hdr="0" dt="0"/>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a:xfrm>
            <a:off x="782839" y="1461375"/>
            <a:ext cx="6393408" cy="1398494"/>
          </a:xfrm>
        </p:spPr>
        <p:txBody>
          <a:bodyPr>
            <a:normAutofit fontScale="90000"/>
          </a:bodyPr>
          <a:lstStyle/>
          <a:p>
            <a:pPr algn="ctr"/>
            <a:r>
              <a:rPr lang="en-US" dirty="0" smtClean="0"/>
              <a:t>FIN4811</a:t>
            </a:r>
            <a:br>
              <a:rPr lang="en-US" dirty="0" smtClean="0"/>
            </a:br>
            <a:r>
              <a:rPr lang="en-US" dirty="0" smtClean="0"/>
              <a:t>Risk Management</a:t>
            </a:r>
            <a:endParaRPr lang="th-TH" dirty="0"/>
          </a:p>
        </p:txBody>
      </p:sp>
      <p:sp>
        <p:nvSpPr>
          <p:cNvPr id="6" name="Title 1"/>
          <p:cNvSpPr txBox="1">
            <a:spLocks/>
          </p:cNvSpPr>
          <p:nvPr/>
        </p:nvSpPr>
        <p:spPr>
          <a:xfrm>
            <a:off x="313136" y="3369213"/>
            <a:ext cx="7393483" cy="1398494"/>
          </a:xfrm>
          <a:prstGeom prst="rect">
            <a:avLst/>
          </a:prstGeom>
        </p:spPr>
        <p:txBody>
          <a:bodyPr vert="horz" lIns="91440" tIns="45720" rIns="91440" bIns="45720" rtlCol="0" anchor="b" anchorCtr="0">
            <a:normAutofit fontScale="97500" lnSpcReduction="10000"/>
          </a:bodyPr>
          <a:lstStyle>
            <a:lvl1pPr algn="r" defTabSz="914400" rtl="0" eaLnBrk="1" latinLnBrk="0" hangingPunct="1">
              <a:spcBef>
                <a:spcPct val="0"/>
              </a:spcBef>
              <a:buNone/>
              <a:defRPr sz="4600" b="0" kern="1200" cap="none" baseline="0">
                <a:solidFill>
                  <a:schemeClr val="accent1"/>
                </a:solidFill>
                <a:latin typeface="+mj-lt"/>
                <a:ea typeface="+mj-ea"/>
                <a:cs typeface="+mj-cs"/>
              </a:defRPr>
            </a:lvl1pPr>
          </a:lstStyle>
          <a:p>
            <a:pPr algn="ctr"/>
            <a:r>
              <a:rPr lang="en-US">
                <a:solidFill>
                  <a:schemeClr val="accent6"/>
                </a:solidFill>
              </a:rPr>
              <a:t>Chapter </a:t>
            </a:r>
            <a:r>
              <a:rPr lang="en-US" smtClean="0">
                <a:solidFill>
                  <a:schemeClr val="accent6"/>
                </a:solidFill>
              </a:rPr>
              <a:t>Nine</a:t>
            </a:r>
            <a:endParaRPr lang="en-US" dirty="0" smtClean="0">
              <a:solidFill>
                <a:schemeClr val="accent6"/>
              </a:solidFill>
            </a:endParaRPr>
          </a:p>
          <a:p>
            <a:pPr algn="ctr"/>
            <a:r>
              <a:rPr lang="en-US" dirty="0" smtClean="0">
                <a:solidFill>
                  <a:schemeClr val="accent6"/>
                </a:solidFill>
              </a:rPr>
              <a:t>Credit Risk Modelling</a:t>
            </a:r>
            <a:endParaRPr lang="en-US" dirty="0">
              <a:solidFill>
                <a:schemeClr val="accent6"/>
              </a:solidFill>
            </a:endParaRPr>
          </a:p>
        </p:txBody>
      </p:sp>
      <p:sp>
        <p:nvSpPr>
          <p:cNvPr id="3" name="TextBox 2"/>
          <p:cNvSpPr txBox="1"/>
          <p:nvPr/>
        </p:nvSpPr>
        <p:spPr>
          <a:xfrm>
            <a:off x="1117599" y="5740400"/>
            <a:ext cx="5926667" cy="584776"/>
          </a:xfrm>
          <a:prstGeom prst="rect">
            <a:avLst/>
          </a:prstGeom>
          <a:noFill/>
        </p:spPr>
        <p:txBody>
          <a:bodyPr wrap="square" rtlCol="0">
            <a:spAutoFit/>
          </a:bodyPr>
          <a:lstStyle/>
          <a:p>
            <a:pPr algn="ctr"/>
            <a:r>
              <a:rPr lang="en-US" sz="3200" dirty="0" err="1" smtClean="0"/>
              <a:t>Nattanan</a:t>
            </a:r>
            <a:r>
              <a:rPr lang="en-US" sz="3200" dirty="0" smtClean="0"/>
              <a:t> </a:t>
            </a:r>
            <a:r>
              <a:rPr lang="en-US" sz="3200" dirty="0" err="1" smtClean="0"/>
              <a:t>Bovornsantisuth</a:t>
            </a:r>
            <a:endParaRPr lang="en-US" sz="3200" dirty="0"/>
          </a:p>
        </p:txBody>
      </p:sp>
      <p:sp>
        <p:nvSpPr>
          <p:cNvPr id="4" name="Slide Number Placeholder 3"/>
          <p:cNvSpPr>
            <a:spLocks noGrp="1"/>
          </p:cNvSpPr>
          <p:nvPr>
            <p:ph type="sldNum" sz="quarter" idx="12"/>
          </p:nvPr>
        </p:nvSpPr>
        <p:spPr/>
        <p:txBody>
          <a:bodyPr/>
          <a:lstStyle/>
          <a:p>
            <a:fld id="{0BA16B03-8BC0-5548-AF3E-5E738E3AC4BB}" type="slidenum">
              <a:rPr lang="en-US" smtClean="0"/>
              <a:t>1</a:t>
            </a:fld>
            <a:endParaRPr lang="en-US"/>
          </a:p>
        </p:txBody>
      </p:sp>
      <p:sp>
        <p:nvSpPr>
          <p:cNvPr id="2" name="Footer Placeholder 1"/>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a:p>
        </p:txBody>
      </p:sp>
    </p:spTree>
    <p:extLst>
      <p:ext uri="{BB962C8B-B14F-4D97-AF65-F5344CB8AC3E}">
        <p14:creationId xmlns:p14="http://schemas.microsoft.com/office/powerpoint/2010/main" val="12730215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a:t>Edward Altman has pioneered the use of accounting ratios to predict default. </a:t>
            </a:r>
            <a:r>
              <a:rPr lang="en-US" sz="1800" dirty="0" smtClean="0"/>
              <a:t>In </a:t>
            </a:r>
            <a:r>
              <a:rPr lang="en-US" sz="1800" dirty="0"/>
              <a:t>1968, he developed what has become known as the Z-score</a:t>
            </a:r>
            <a:r>
              <a:rPr lang="en-US" sz="1800" dirty="0" smtClean="0"/>
              <a:t>. </a:t>
            </a:r>
            <a:r>
              <a:rPr lang="en-US" sz="1800" dirty="0"/>
              <a:t>Using a </a:t>
            </a:r>
            <a:r>
              <a:rPr lang="en-US" sz="1800" dirty="0" smtClean="0"/>
              <a:t>statistical </a:t>
            </a:r>
            <a:r>
              <a:rPr lang="en-US" sz="1800" dirty="0"/>
              <a:t>technique known as discriminant analysis, he attempted to predict defaults from </a:t>
            </a:r>
            <a:r>
              <a:rPr lang="en-US" sz="1800" dirty="0" smtClean="0"/>
              <a:t>five </a:t>
            </a:r>
            <a:r>
              <a:rPr lang="en-US" sz="1800" dirty="0"/>
              <a:t>accounting ratios</a:t>
            </a:r>
            <a:r>
              <a:rPr lang="en-US" sz="1800" dirty="0" smtClean="0"/>
              <a:t>:</a:t>
            </a:r>
          </a:p>
          <a:p>
            <a:pPr marL="228600" lvl="1" indent="0">
              <a:buNone/>
            </a:pPr>
            <a:endParaRPr lang="en-US" sz="2000" i="1" dirty="0" smtClean="0"/>
          </a:p>
          <a:p>
            <a:pPr marL="228600" lvl="1" indent="0">
              <a:buNone/>
            </a:pPr>
            <a:r>
              <a:rPr lang="en-US" sz="2000" i="1" dirty="0" smtClean="0"/>
              <a:t>	X</a:t>
            </a:r>
            <a:r>
              <a:rPr lang="en-US" sz="2000" dirty="0" smtClean="0"/>
              <a:t>1</a:t>
            </a:r>
            <a:r>
              <a:rPr lang="en-US" sz="2000" dirty="0"/>
              <a:t>: Working capital/Total assets</a:t>
            </a:r>
            <a:br>
              <a:rPr lang="en-US" sz="2000" dirty="0"/>
            </a:br>
            <a:r>
              <a:rPr lang="en-US" sz="2000" dirty="0" smtClean="0"/>
              <a:t>	</a:t>
            </a:r>
            <a:r>
              <a:rPr lang="en-US" sz="2000" i="1" dirty="0" smtClean="0"/>
              <a:t>X</a:t>
            </a:r>
            <a:r>
              <a:rPr lang="en-US" sz="2000" dirty="0" smtClean="0"/>
              <a:t>2</a:t>
            </a:r>
            <a:r>
              <a:rPr lang="en-US" sz="2000" dirty="0"/>
              <a:t>: Retained earnings/Total assets</a:t>
            </a:r>
            <a:br>
              <a:rPr lang="en-US" sz="2000" dirty="0"/>
            </a:br>
            <a:r>
              <a:rPr lang="en-US" sz="2000" dirty="0" smtClean="0"/>
              <a:t>	</a:t>
            </a:r>
            <a:r>
              <a:rPr lang="en-US" sz="2000" i="1" dirty="0" smtClean="0"/>
              <a:t>X</a:t>
            </a:r>
            <a:r>
              <a:rPr lang="en-US" sz="2000" dirty="0" smtClean="0"/>
              <a:t>3</a:t>
            </a:r>
            <a:r>
              <a:rPr lang="en-US" sz="2000" dirty="0"/>
              <a:t>: Earnings before interest and taxes/Total assets</a:t>
            </a:r>
            <a:br>
              <a:rPr lang="en-US" sz="2000" dirty="0"/>
            </a:br>
            <a:r>
              <a:rPr lang="en-US" sz="2000" dirty="0" smtClean="0"/>
              <a:t>	</a:t>
            </a:r>
            <a:r>
              <a:rPr lang="en-US" sz="2000" i="1" dirty="0" smtClean="0"/>
              <a:t>X</a:t>
            </a:r>
            <a:r>
              <a:rPr lang="en-US" sz="2000" dirty="0" smtClean="0"/>
              <a:t>4</a:t>
            </a:r>
            <a:r>
              <a:rPr lang="en-US" sz="2000" dirty="0"/>
              <a:t>: Market value of equity/Book value of total liabilities</a:t>
            </a:r>
            <a:br>
              <a:rPr lang="en-US" sz="2000" dirty="0"/>
            </a:br>
            <a:r>
              <a:rPr lang="en-US" sz="2000" dirty="0" smtClean="0"/>
              <a:t>	</a:t>
            </a:r>
            <a:r>
              <a:rPr lang="en-US" sz="2000" i="1" dirty="0" smtClean="0"/>
              <a:t>X</a:t>
            </a:r>
            <a:r>
              <a:rPr lang="en-US" sz="2000" dirty="0" smtClean="0"/>
              <a:t>5</a:t>
            </a:r>
            <a:r>
              <a:rPr lang="en-US" sz="2000" dirty="0"/>
              <a:t>: Sales/Total asset</a:t>
            </a:r>
            <a:br>
              <a:rPr lang="en-US" sz="2000" dirty="0"/>
            </a:br>
            <a:r>
              <a:rPr lang="en-US" sz="1600" dirty="0"/>
              <a:t/>
            </a:r>
            <a:br>
              <a:rPr lang="en-US" sz="1600" dirty="0"/>
            </a:br>
            <a:r>
              <a:rPr lang="pl-PL" sz="1600" dirty="0"/>
              <a:t/>
            </a:r>
            <a:br>
              <a:rPr lang="pl-PL" sz="1600" dirty="0"/>
            </a:br>
            <a:r>
              <a:rPr lang="pl-PL" sz="1600" dirty="0"/>
              <a:t/>
            </a:r>
            <a:br>
              <a:rPr lang="pl-PL"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10</a:t>
            </a:fld>
            <a:endParaRPr lang="en-US"/>
          </a:p>
        </p:txBody>
      </p:sp>
      <p:sp>
        <p:nvSpPr>
          <p:cNvPr id="6" name="TextBox 4"/>
          <p:cNvSpPr txBox="1">
            <a:spLocks noChangeArrowheads="1"/>
          </p:cNvSpPr>
          <p:nvPr/>
        </p:nvSpPr>
        <p:spPr bwMode="auto">
          <a:xfrm>
            <a:off x="620059" y="1668553"/>
            <a:ext cx="2412840"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Altman Z-score</a:t>
            </a:r>
            <a:endParaRPr lang="en-US" sz="2400" dirty="0">
              <a:solidFill>
                <a:schemeClr val="bg1"/>
              </a:solidFill>
              <a:latin typeface="+mn-lt"/>
            </a:endParaRPr>
          </a:p>
        </p:txBody>
      </p:sp>
    </p:spTree>
    <p:extLst>
      <p:ext uri="{BB962C8B-B14F-4D97-AF65-F5344CB8AC3E}">
        <p14:creationId xmlns:p14="http://schemas.microsoft.com/office/powerpoint/2010/main" val="40550807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a:t>The Working capital/Total assets </a:t>
            </a:r>
            <a:r>
              <a:rPr lang="en-US" sz="1800" dirty="0" smtClean="0"/>
              <a:t>ratio </a:t>
            </a:r>
            <a:r>
              <a:rPr lang="en-US" sz="1800" dirty="0"/>
              <a:t>is a measure of the net liquid assets of the firm relative to the total capitalization. </a:t>
            </a:r>
            <a:endParaRPr lang="en-US" sz="1800" dirty="0" smtClean="0"/>
          </a:p>
          <a:p>
            <a:r>
              <a:rPr lang="en-US" sz="1800" dirty="0" smtClean="0"/>
              <a:t>Working </a:t>
            </a:r>
            <a:r>
              <a:rPr lang="en-US" sz="1800" dirty="0"/>
              <a:t>capital is defined as the difference between current assets and current liabilities. Liquidity and size characteristics are explicitly considered. </a:t>
            </a:r>
            <a:endParaRPr lang="en-US" sz="1800" dirty="0" smtClean="0"/>
          </a:p>
          <a:p>
            <a:r>
              <a:rPr lang="en-US" sz="1800" dirty="0" smtClean="0"/>
              <a:t>Ordinarily</a:t>
            </a:r>
            <a:r>
              <a:rPr lang="en-US" sz="1800" dirty="0"/>
              <a:t>, a firm experiencing consistent operating losses will have shrinking current assets in relation to total assets</a:t>
            </a:r>
            <a:r>
              <a:rPr lang="en-US" sz="1800" dirty="0" smtClean="0"/>
              <a:t>.</a:t>
            </a:r>
          </a:p>
          <a:p>
            <a:r>
              <a:rPr lang="en-US" sz="1800" dirty="0" smtClean="0"/>
              <a:t>Of </a:t>
            </a:r>
            <a:r>
              <a:rPr lang="en-US" sz="1800" dirty="0"/>
              <a:t>the three liquidity ratios evaluated, this one proved to be the most </a:t>
            </a:r>
            <a:r>
              <a:rPr lang="en-US" sz="1800" dirty="0" smtClean="0"/>
              <a:t>valuable. Inclusion </a:t>
            </a:r>
            <a:r>
              <a:rPr lang="en-US" sz="1800" dirty="0"/>
              <a:t>of this variable is consistent with the </a:t>
            </a:r>
            <a:r>
              <a:rPr lang="en-US" sz="1800" dirty="0" err="1"/>
              <a:t>Merwin</a:t>
            </a:r>
            <a:r>
              <a:rPr lang="en-US" sz="1800" dirty="0"/>
              <a:t> study </a:t>
            </a:r>
            <a:r>
              <a:rPr lang="en-US" sz="1800" dirty="0" smtClean="0"/>
              <a:t>which</a:t>
            </a:r>
            <a:r>
              <a:rPr lang="en-US" dirty="0"/>
              <a:t> rated the net working capital to total asset ratio as the best indicator of ultimate </a:t>
            </a:r>
            <a:r>
              <a:rPr lang="en-US" dirty="0" smtClean="0"/>
              <a:t>discontinuance.</a:t>
            </a:r>
          </a:p>
          <a:p>
            <a:pPr marL="0" indent="0">
              <a:buNone/>
            </a:pPr>
            <a:r>
              <a:rPr lang="en-US" sz="2000" dirty="0"/>
              <a:t/>
            </a:r>
            <a:br>
              <a:rPr lang="en-US" sz="2000" dirty="0"/>
            </a:br>
            <a:r>
              <a:rPr lang="en-US" sz="1600" dirty="0"/>
              <a:t/>
            </a:r>
            <a:br>
              <a:rPr lang="en-US" sz="1600" dirty="0"/>
            </a:br>
            <a:r>
              <a:rPr lang="pl-PL" sz="1600" dirty="0"/>
              <a:t/>
            </a:r>
            <a:br>
              <a:rPr lang="pl-PL" sz="1600" dirty="0"/>
            </a:br>
            <a:r>
              <a:rPr lang="pl-PL" sz="1600" dirty="0"/>
              <a:t/>
            </a:r>
            <a:br>
              <a:rPr lang="pl-PL"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11</a:t>
            </a:fld>
            <a:endParaRPr lang="en-US"/>
          </a:p>
        </p:txBody>
      </p:sp>
      <p:sp>
        <p:nvSpPr>
          <p:cNvPr id="6" name="TextBox 4"/>
          <p:cNvSpPr txBox="1">
            <a:spLocks noChangeArrowheads="1"/>
          </p:cNvSpPr>
          <p:nvPr/>
        </p:nvSpPr>
        <p:spPr bwMode="auto">
          <a:xfrm>
            <a:off x="620059" y="1668553"/>
            <a:ext cx="4326826"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Working capital/Total assets</a:t>
            </a:r>
          </a:p>
        </p:txBody>
      </p:sp>
    </p:spTree>
    <p:extLst>
      <p:ext uri="{BB962C8B-B14F-4D97-AF65-F5344CB8AC3E}">
        <p14:creationId xmlns:p14="http://schemas.microsoft.com/office/powerpoint/2010/main" val="1369758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a:t>This measure of cumulative profitability over time was cited earlier as one of the "new" ratios. </a:t>
            </a:r>
          </a:p>
          <a:p>
            <a:r>
              <a:rPr lang="en-US" sz="1800" dirty="0" smtClean="0"/>
              <a:t>The </a:t>
            </a:r>
            <a:r>
              <a:rPr lang="en-US" sz="1800" dirty="0"/>
              <a:t>age of a firm is implicitly considered in this ratio. </a:t>
            </a:r>
            <a:endParaRPr lang="en-US" sz="1800" dirty="0" smtClean="0"/>
          </a:p>
          <a:p>
            <a:r>
              <a:rPr lang="en-US" sz="1800" dirty="0" smtClean="0"/>
              <a:t>For </a:t>
            </a:r>
            <a:r>
              <a:rPr lang="en-US" sz="1800" dirty="0"/>
              <a:t>example, a relatively young firm will probably show a low RE/TA ratio because it has not had time to build up its cumulative profits. Therefore, it may be argued that the young firm is somewhat discriminated against in this analysis, and its chance of being classified as bankrupt is relatively higher than another, older firm, ceteris paribus. But, this is precisely the situation in the real world. The incidence of failure is much higher in a firm's earlier </a:t>
            </a:r>
            <a:r>
              <a:rPr lang="en-US" sz="1800" dirty="0" smtClean="0"/>
              <a:t>year</a:t>
            </a:r>
            <a:r>
              <a:rPr lang="en-US" sz="2000" dirty="0"/>
              <a:t/>
            </a:r>
            <a:br>
              <a:rPr lang="en-US" sz="2000" dirty="0"/>
            </a:br>
            <a:r>
              <a:rPr lang="en-US" sz="1600" dirty="0"/>
              <a:t/>
            </a:r>
            <a:br>
              <a:rPr lang="en-US" sz="1600" dirty="0"/>
            </a:br>
            <a:r>
              <a:rPr lang="pl-PL" sz="1600" dirty="0"/>
              <a:t/>
            </a:r>
            <a:br>
              <a:rPr lang="pl-PL" sz="1600" dirty="0"/>
            </a:br>
            <a:r>
              <a:rPr lang="pl-PL" sz="1600" dirty="0"/>
              <a:t/>
            </a:r>
            <a:br>
              <a:rPr lang="pl-PL"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12</a:t>
            </a:fld>
            <a:endParaRPr lang="en-US"/>
          </a:p>
        </p:txBody>
      </p:sp>
      <p:sp>
        <p:nvSpPr>
          <p:cNvPr id="6" name="TextBox 4"/>
          <p:cNvSpPr txBox="1">
            <a:spLocks noChangeArrowheads="1"/>
          </p:cNvSpPr>
          <p:nvPr/>
        </p:nvSpPr>
        <p:spPr bwMode="auto">
          <a:xfrm>
            <a:off x="620059" y="1668553"/>
            <a:ext cx="4701928"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Retained earnings/Total </a:t>
            </a:r>
            <a:r>
              <a:rPr lang="en-US" sz="2400" dirty="0" smtClean="0">
                <a:solidFill>
                  <a:schemeClr val="bg1"/>
                </a:solidFill>
                <a:latin typeface="+mn-lt"/>
              </a:rPr>
              <a:t>assets</a:t>
            </a:r>
            <a:endParaRPr lang="en-US" sz="2400" dirty="0">
              <a:solidFill>
                <a:schemeClr val="bg1"/>
              </a:solidFill>
              <a:latin typeface="+mn-lt"/>
            </a:endParaRPr>
          </a:p>
        </p:txBody>
      </p:sp>
    </p:spTree>
    <p:extLst>
      <p:ext uri="{BB962C8B-B14F-4D97-AF65-F5344CB8AC3E}">
        <p14:creationId xmlns:p14="http://schemas.microsoft.com/office/powerpoint/2010/main" val="27458810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a:t>This ratio is calculated by dividing the total assets of a firm into its earnings before interest and tax reductions</a:t>
            </a:r>
            <a:r>
              <a:rPr lang="en-US" sz="1800" dirty="0" smtClean="0"/>
              <a:t>.</a:t>
            </a:r>
          </a:p>
          <a:p>
            <a:r>
              <a:rPr lang="en-US" sz="1800" dirty="0" smtClean="0"/>
              <a:t> </a:t>
            </a:r>
            <a:r>
              <a:rPr lang="en-US" sz="1800" dirty="0"/>
              <a:t>In essence, it is a measure of the true productivity of the firm's assets, abstracting from any tax or leverage factors. </a:t>
            </a:r>
            <a:endParaRPr lang="en-US" sz="1800" dirty="0" smtClean="0"/>
          </a:p>
          <a:p>
            <a:r>
              <a:rPr lang="en-US" sz="1800" dirty="0" smtClean="0"/>
              <a:t>Since </a:t>
            </a:r>
            <a:r>
              <a:rPr lang="en-US" sz="1800" dirty="0"/>
              <a:t>a firm's ultimate existence is based on the earning power of its assets, this ratio appears to be particularly appropriate for studies dealing with corporate failure. </a:t>
            </a:r>
            <a:endParaRPr lang="en-US" sz="1800" dirty="0" smtClean="0"/>
          </a:p>
          <a:p>
            <a:r>
              <a:rPr lang="en-US" sz="1800" dirty="0" smtClean="0"/>
              <a:t>Furthermore</a:t>
            </a:r>
            <a:r>
              <a:rPr lang="en-US" sz="1800" dirty="0"/>
              <a:t>, insolvency in a bankruptcy sense occurs when the total liabilities exceed a fair valuation of the firm's assets with value determined by the earning power of the assets.</a:t>
            </a:r>
            <a:r>
              <a:rPr lang="en-US" sz="1600" dirty="0"/>
              <a:t/>
            </a:r>
            <a:br>
              <a:rPr lang="en-US" sz="1600" dirty="0"/>
            </a:br>
            <a:r>
              <a:rPr lang="pl-PL" sz="1600" dirty="0"/>
              <a:t/>
            </a:r>
            <a:br>
              <a:rPr lang="pl-PL" sz="1600" dirty="0"/>
            </a:br>
            <a:r>
              <a:rPr lang="pl-PL" sz="1600" dirty="0"/>
              <a:t/>
            </a:r>
            <a:br>
              <a:rPr lang="pl-PL"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13</a:t>
            </a:fld>
            <a:endParaRPr lang="en-US"/>
          </a:p>
        </p:txBody>
      </p:sp>
      <p:sp>
        <p:nvSpPr>
          <p:cNvPr id="6" name="TextBox 4"/>
          <p:cNvSpPr txBox="1">
            <a:spLocks noChangeArrowheads="1"/>
          </p:cNvSpPr>
          <p:nvPr/>
        </p:nvSpPr>
        <p:spPr bwMode="auto">
          <a:xfrm>
            <a:off x="620059" y="1668553"/>
            <a:ext cx="2529860"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EBIT/Total assets</a:t>
            </a:r>
            <a:endParaRPr lang="en-US" sz="2400" dirty="0">
              <a:solidFill>
                <a:schemeClr val="bg1"/>
              </a:solidFill>
              <a:latin typeface="+mn-lt"/>
            </a:endParaRPr>
          </a:p>
        </p:txBody>
      </p:sp>
    </p:spTree>
    <p:extLst>
      <p:ext uri="{BB962C8B-B14F-4D97-AF65-F5344CB8AC3E}">
        <p14:creationId xmlns:p14="http://schemas.microsoft.com/office/powerpoint/2010/main" val="28694157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400874"/>
            <a:ext cx="8305801" cy="3666008"/>
          </a:xfrm>
          <a:ln w="28575" cmpd="sng">
            <a:solidFill>
              <a:srgbClr val="800000"/>
            </a:solidFill>
          </a:ln>
        </p:spPr>
        <p:txBody>
          <a:bodyPr>
            <a:noAutofit/>
          </a:bodyPr>
          <a:lstStyle/>
          <a:p>
            <a:r>
              <a:rPr lang="en-US" sz="1800" dirty="0"/>
              <a:t>Equity is measured by the combined market value of all shares of stock, preferred and common, while debt includes both current and long-term. </a:t>
            </a:r>
            <a:endParaRPr lang="en-US" sz="1800" dirty="0" smtClean="0"/>
          </a:p>
          <a:p>
            <a:r>
              <a:rPr lang="en-US" sz="1800" dirty="0" smtClean="0"/>
              <a:t>The </a:t>
            </a:r>
            <a:r>
              <a:rPr lang="en-US" sz="1800" dirty="0"/>
              <a:t>measure shows how much the firm's assets can decline in value (measured by market value of equity plus debt) before the liabilities exceed the assets and the firm becomes insolvent. </a:t>
            </a:r>
            <a:endParaRPr lang="en-US" sz="1800" dirty="0" smtClean="0"/>
          </a:p>
          <a:p>
            <a:r>
              <a:rPr lang="en-US" sz="1800" dirty="0" smtClean="0"/>
              <a:t>This </a:t>
            </a:r>
            <a:r>
              <a:rPr lang="en-US" sz="1800" dirty="0"/>
              <a:t>ratio adds a market value dimension which other failure studies did not </a:t>
            </a:r>
            <a:r>
              <a:rPr lang="en-US" sz="1800" dirty="0" smtClean="0"/>
              <a:t>consider. </a:t>
            </a:r>
            <a:r>
              <a:rPr lang="en-US" sz="1800" dirty="0"/>
              <a:t>It also appears to be a more effective predictor of bankruptcy than a similar, more commonly used ratio: Net worth/Total debt</a:t>
            </a:r>
            <a:r>
              <a:rPr lang="en-US" sz="1600" dirty="0"/>
              <a:t/>
            </a:r>
            <a:br>
              <a:rPr lang="en-US" sz="1600" dirty="0"/>
            </a:br>
            <a:r>
              <a:rPr lang="pl-PL" sz="1600" dirty="0"/>
              <a:t/>
            </a:r>
            <a:br>
              <a:rPr lang="pl-PL" sz="1600" dirty="0"/>
            </a:br>
            <a:r>
              <a:rPr lang="pl-PL" sz="1600" dirty="0"/>
              <a:t/>
            </a:r>
            <a:br>
              <a:rPr lang="pl-PL"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14</a:t>
            </a:fld>
            <a:endParaRPr lang="en-US"/>
          </a:p>
        </p:txBody>
      </p:sp>
      <p:sp>
        <p:nvSpPr>
          <p:cNvPr id="6" name="TextBox 4"/>
          <p:cNvSpPr txBox="1">
            <a:spLocks noChangeArrowheads="1"/>
          </p:cNvSpPr>
          <p:nvPr/>
        </p:nvSpPr>
        <p:spPr bwMode="auto">
          <a:xfrm>
            <a:off x="620059" y="1941513"/>
            <a:ext cx="7765267"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Market value of equity/Book value of total </a:t>
            </a:r>
            <a:r>
              <a:rPr lang="en-US" sz="2400" dirty="0" smtClean="0">
                <a:solidFill>
                  <a:schemeClr val="bg1"/>
                </a:solidFill>
                <a:latin typeface="+mn-lt"/>
              </a:rPr>
              <a:t>liabilities</a:t>
            </a:r>
            <a:endParaRPr lang="en-US" sz="2400" dirty="0">
              <a:solidFill>
                <a:schemeClr val="bg1"/>
              </a:solidFill>
              <a:latin typeface="+mn-lt"/>
            </a:endParaRPr>
          </a:p>
        </p:txBody>
      </p:sp>
    </p:spTree>
    <p:extLst>
      <p:ext uri="{BB962C8B-B14F-4D97-AF65-F5344CB8AC3E}">
        <p14:creationId xmlns:p14="http://schemas.microsoft.com/office/powerpoint/2010/main" val="2241960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dirty="0"/>
              <a:t>The capital-turnover ratio is a standard financial ratio illustrating the sales generating ability of the firm's assets.</a:t>
            </a:r>
          </a:p>
          <a:p>
            <a:r>
              <a:rPr lang="en-US" dirty="0"/>
              <a:t> It is one measure of management's capability in dealing with competitive conditions. This final ratio is quite important because, as indicated below, it is the least significant ratio on an individual basis. </a:t>
            </a:r>
            <a:endParaRPr lang="en-US" dirty="0" smtClean="0"/>
          </a:p>
          <a:p>
            <a:r>
              <a:rPr lang="en-US" dirty="0" smtClean="0"/>
              <a:t>In </a:t>
            </a:r>
            <a:r>
              <a:rPr lang="en-US" dirty="0"/>
              <a:t>fact, based on the statistical significance measure, it would not have appeared at all. However, because of its unique relationship to other variables in the model, the Sales/Total assets ratio ranks second in its contribution to the overall discriminating ability of the model. </a:t>
            </a:r>
            <a:r>
              <a:rPr lang="pl-PL" dirty="0" smtClean="0"/>
              <a:t/>
            </a:r>
            <a:br>
              <a:rPr lang="pl-PL" dirty="0" smtClean="0"/>
            </a:br>
            <a:r>
              <a:rPr lang="pl-PL" sz="1600" dirty="0"/>
              <a:t/>
            </a:r>
            <a:br>
              <a:rPr lang="pl-PL" sz="1600" dirty="0"/>
            </a:br>
            <a:r>
              <a:rPr lang="pl-PL" sz="1600" dirty="0"/>
              <a:t/>
            </a:r>
            <a:br>
              <a:rPr lang="pl-PL"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15</a:t>
            </a:fld>
            <a:endParaRPr lang="en-US"/>
          </a:p>
        </p:txBody>
      </p:sp>
      <p:sp>
        <p:nvSpPr>
          <p:cNvPr id="6" name="TextBox 4"/>
          <p:cNvSpPr txBox="1">
            <a:spLocks noChangeArrowheads="1"/>
          </p:cNvSpPr>
          <p:nvPr/>
        </p:nvSpPr>
        <p:spPr bwMode="auto">
          <a:xfrm>
            <a:off x="620059" y="1668553"/>
            <a:ext cx="2613216"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Sales/Total asset</a:t>
            </a:r>
          </a:p>
        </p:txBody>
      </p:sp>
    </p:spTree>
    <p:extLst>
      <p:ext uri="{BB962C8B-B14F-4D97-AF65-F5344CB8AC3E}">
        <p14:creationId xmlns:p14="http://schemas.microsoft.com/office/powerpoint/2010/main" val="32671010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dirty="0" smtClean="0"/>
              <a:t>Collect the sample of Non bankruptcy and bankruptcy companies (determined 1 for bankruptcy and 0 for Non bankruptcy</a:t>
            </a:r>
          </a:p>
          <a:p>
            <a:r>
              <a:rPr lang="en-US" dirty="0" smtClean="0"/>
              <a:t>Compute those financial ratios of all firms</a:t>
            </a:r>
          </a:p>
          <a:p>
            <a:r>
              <a:rPr lang="en-US" dirty="0" smtClean="0"/>
              <a:t>Run the lin</a:t>
            </a:r>
            <a:r>
              <a:rPr lang="en-US" dirty="0" smtClean="0">
                <a:solidFill>
                  <a:schemeClr val="tx1"/>
                </a:solidFill>
              </a:rPr>
              <a:t>ear </a:t>
            </a:r>
            <a:r>
              <a:rPr lang="en-US" dirty="0">
                <a:solidFill>
                  <a:schemeClr val="tx1"/>
                </a:solidFill>
              </a:rPr>
              <a:t>Discrimination </a:t>
            </a:r>
            <a:r>
              <a:rPr lang="en-US" dirty="0" smtClean="0">
                <a:solidFill>
                  <a:schemeClr val="tx1"/>
                </a:solidFill>
              </a:rPr>
              <a:t>Analysis </a:t>
            </a:r>
            <a:r>
              <a:rPr lang="en-US" dirty="0" smtClean="0"/>
              <a:t>model to estimate the coefficient factors</a:t>
            </a:r>
          </a:p>
          <a:p>
            <a:r>
              <a:rPr lang="en-US" dirty="0" smtClean="0"/>
              <a:t>According to Altman research paper in 1968, For </a:t>
            </a:r>
            <a:r>
              <a:rPr lang="en-US" dirty="0"/>
              <a:t>publicly traded manufacturing companies, the original Z-score was</a:t>
            </a:r>
            <a:br>
              <a:rPr lang="en-US" dirty="0"/>
            </a:br>
            <a:endParaRPr lang="en-US" dirty="0" smtClean="0"/>
          </a:p>
          <a:p>
            <a:pPr marL="228600" lvl="1" indent="0">
              <a:buNone/>
            </a:pPr>
            <a:r>
              <a:rPr lang="en-US" i="1" dirty="0"/>
              <a:t>	</a:t>
            </a:r>
            <a:r>
              <a:rPr lang="en-US" i="1" dirty="0" smtClean="0"/>
              <a:t>	Z </a:t>
            </a:r>
            <a:r>
              <a:rPr lang="en-US" dirty="0"/>
              <a:t>= </a:t>
            </a:r>
            <a:r>
              <a:rPr lang="en-US" dirty="0" smtClean="0"/>
              <a:t>1.2</a:t>
            </a:r>
            <a:r>
              <a:rPr lang="en-US" i="1" dirty="0" smtClean="0"/>
              <a:t>X</a:t>
            </a:r>
            <a:r>
              <a:rPr lang="en-US" baseline="-25000" dirty="0" smtClean="0"/>
              <a:t>1</a:t>
            </a:r>
            <a:r>
              <a:rPr lang="en-US" dirty="0" smtClean="0"/>
              <a:t> </a:t>
            </a:r>
            <a:r>
              <a:rPr lang="en-US" dirty="0"/>
              <a:t>+ 1.4</a:t>
            </a:r>
            <a:r>
              <a:rPr lang="en-US" i="1" dirty="0"/>
              <a:t>X</a:t>
            </a:r>
            <a:r>
              <a:rPr lang="en-US" baseline="-25000" dirty="0"/>
              <a:t>2</a:t>
            </a:r>
            <a:r>
              <a:rPr lang="en-US" dirty="0"/>
              <a:t> + 3.3</a:t>
            </a:r>
            <a:r>
              <a:rPr lang="en-US" i="1" dirty="0"/>
              <a:t>X</a:t>
            </a:r>
            <a:r>
              <a:rPr lang="en-US" baseline="-25000" dirty="0"/>
              <a:t>3</a:t>
            </a:r>
            <a:r>
              <a:rPr lang="en-US" dirty="0"/>
              <a:t> + 0.6</a:t>
            </a:r>
            <a:r>
              <a:rPr lang="en-US" i="1" dirty="0"/>
              <a:t>X</a:t>
            </a:r>
            <a:r>
              <a:rPr lang="en-US" baseline="-25000" dirty="0"/>
              <a:t>4</a:t>
            </a:r>
            <a:r>
              <a:rPr lang="en-US" dirty="0"/>
              <a:t> + 0.999</a:t>
            </a:r>
            <a:r>
              <a:rPr lang="en-US" i="1" dirty="0"/>
              <a:t>X</a:t>
            </a:r>
            <a:r>
              <a:rPr lang="en-US" baseline="-25000" dirty="0"/>
              <a:t>5</a:t>
            </a:r>
            <a:r>
              <a:rPr lang="en-US" dirty="0"/>
              <a:t/>
            </a:r>
            <a:br>
              <a:rPr lang="en-US" dirty="0"/>
            </a:br>
            <a:r>
              <a:rPr lang="en-US" dirty="0"/>
              <a:t/>
            </a:r>
            <a:br>
              <a:rPr lang="en-US" dirty="0"/>
            </a:br>
            <a:r>
              <a:rPr lang="en-US" dirty="0"/>
              <a:t/>
            </a:r>
            <a:br>
              <a:rPr lang="en-US" dirty="0"/>
            </a:br>
            <a:r>
              <a:rPr lang="pl-PL" dirty="0" smtClean="0"/>
              <a:t/>
            </a:r>
            <a:br>
              <a:rPr lang="pl-PL" dirty="0" smtClean="0"/>
            </a:br>
            <a:r>
              <a:rPr lang="pl-PL" sz="1400" dirty="0"/>
              <a:t/>
            </a:r>
            <a:br>
              <a:rPr lang="pl-PL" sz="1400" dirty="0"/>
            </a:br>
            <a:r>
              <a:rPr lang="pl-PL" sz="1400" dirty="0"/>
              <a:t/>
            </a:r>
            <a:br>
              <a:rPr lang="pl-PL"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smtClean="0"/>
              <a:t/>
            </a:r>
            <a:br>
              <a:rPr lang="en-US" sz="1400" dirty="0" smtClean="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endParaRPr lang="en-US" sz="14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16</a:t>
            </a:fld>
            <a:endParaRPr lang="en-US"/>
          </a:p>
        </p:txBody>
      </p:sp>
      <p:sp>
        <p:nvSpPr>
          <p:cNvPr id="6" name="TextBox 4"/>
          <p:cNvSpPr txBox="1">
            <a:spLocks noChangeArrowheads="1"/>
          </p:cNvSpPr>
          <p:nvPr/>
        </p:nvSpPr>
        <p:spPr bwMode="auto">
          <a:xfrm>
            <a:off x="620059" y="1668553"/>
            <a:ext cx="6059672"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Estimating Linear Discrimination Analysis</a:t>
            </a:r>
            <a:endParaRPr lang="en-US" sz="2400" dirty="0">
              <a:solidFill>
                <a:schemeClr val="bg1"/>
              </a:solidFill>
              <a:latin typeface="+mn-lt"/>
            </a:endParaRPr>
          </a:p>
        </p:txBody>
      </p:sp>
    </p:spTree>
    <p:extLst>
      <p:ext uri="{BB962C8B-B14F-4D97-AF65-F5344CB8AC3E}">
        <p14:creationId xmlns:p14="http://schemas.microsoft.com/office/powerpoint/2010/main" val="37304790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pPr marL="0" indent="0">
              <a:buNone/>
            </a:pPr>
            <a:endParaRPr lang="en-US" sz="1800" dirty="0" smtClean="0"/>
          </a:p>
          <a:p>
            <a:pPr marL="0" indent="0">
              <a:buNone/>
            </a:pPr>
            <a:r>
              <a:rPr lang="en-US" sz="1800" dirty="0"/>
              <a:t>	</a:t>
            </a:r>
            <a:r>
              <a:rPr lang="en-US" sz="1800" dirty="0" smtClean="0"/>
              <a:t>&gt; </a:t>
            </a:r>
            <a:r>
              <a:rPr lang="en-US" sz="1800" dirty="0"/>
              <a:t>3.0		The company is safe based on these 			</a:t>
            </a:r>
            <a:r>
              <a:rPr lang="en-US" sz="1800" dirty="0" smtClean="0"/>
              <a:t>	financial </a:t>
            </a:r>
            <a:r>
              <a:rPr lang="en-US" sz="1800" dirty="0"/>
              <a:t>figures only. </a:t>
            </a:r>
          </a:p>
          <a:p>
            <a:pPr marL="0" indent="0">
              <a:buNone/>
            </a:pPr>
            <a:r>
              <a:rPr lang="en-US" sz="1800" dirty="0" smtClean="0"/>
              <a:t>	2.7 </a:t>
            </a:r>
            <a:r>
              <a:rPr lang="en-US" sz="1800" dirty="0"/>
              <a:t>− 2.99	On Alert. This zone is an area where one 		</a:t>
            </a:r>
            <a:r>
              <a:rPr lang="en-US" sz="1800" dirty="0" smtClean="0"/>
              <a:t>		should </a:t>
            </a:r>
            <a:r>
              <a:rPr lang="en-US" sz="1800" dirty="0"/>
              <a:t>exercise caution. </a:t>
            </a:r>
          </a:p>
          <a:p>
            <a:pPr marL="0" indent="0">
              <a:buNone/>
            </a:pPr>
            <a:r>
              <a:rPr lang="en-US" sz="1800" dirty="0" smtClean="0"/>
              <a:t>	1.8 </a:t>
            </a:r>
            <a:r>
              <a:rPr lang="en-US" sz="1800" dirty="0"/>
              <a:t>− </a:t>
            </a:r>
            <a:r>
              <a:rPr lang="en-US" sz="1800" dirty="0" smtClean="0"/>
              <a:t>2.7	</a:t>
            </a:r>
            <a:r>
              <a:rPr lang="en-US" sz="1800" dirty="0"/>
              <a:t>	Good chances of the company going 			</a:t>
            </a:r>
            <a:r>
              <a:rPr lang="en-US" sz="1800" dirty="0" smtClean="0"/>
              <a:t>	bankrupt </a:t>
            </a:r>
            <a:r>
              <a:rPr lang="en-US" sz="1800" dirty="0"/>
              <a:t>within 2 years of operations from 		</a:t>
            </a:r>
            <a:r>
              <a:rPr lang="en-US" sz="1800" dirty="0" smtClean="0"/>
              <a:t>	the </a:t>
            </a:r>
            <a:r>
              <a:rPr lang="en-US" sz="1800" dirty="0"/>
              <a:t>date of financial figures given. </a:t>
            </a:r>
          </a:p>
          <a:p>
            <a:pPr marL="0" indent="0">
              <a:buNone/>
            </a:pPr>
            <a:r>
              <a:rPr lang="en-US" sz="1800" dirty="0" smtClean="0"/>
              <a:t>	&lt;</a:t>
            </a:r>
            <a:r>
              <a:rPr lang="en-US" sz="1800" dirty="0"/>
              <a:t>1.80		Probability of Financial </a:t>
            </a:r>
            <a:r>
              <a:rPr lang="en-US" sz="1800" dirty="0" smtClean="0"/>
              <a:t>embarrassment </a:t>
            </a:r>
            <a:r>
              <a:rPr lang="en-US" sz="1800" dirty="0"/>
              <a:t>is 		</a:t>
            </a:r>
            <a:r>
              <a:rPr lang="en-US" sz="1800" dirty="0" smtClean="0"/>
              <a:t>		very </a:t>
            </a:r>
            <a:r>
              <a:rPr lang="en-US" sz="1800" dirty="0"/>
              <a:t>high. </a:t>
            </a:r>
          </a:p>
          <a:p>
            <a:pPr marL="0" indent="0">
              <a:buNone/>
            </a:pPr>
            <a:r>
              <a:rPr lang="pl-PL" sz="1600" dirty="0"/>
              <a:t/>
            </a:r>
            <a:br>
              <a:rPr lang="pl-PL"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17</a:t>
            </a:fld>
            <a:endParaRPr lang="en-US"/>
          </a:p>
        </p:txBody>
      </p:sp>
      <p:sp>
        <p:nvSpPr>
          <p:cNvPr id="6" name="TextBox 4"/>
          <p:cNvSpPr txBox="1">
            <a:spLocks noChangeArrowheads="1"/>
          </p:cNvSpPr>
          <p:nvPr/>
        </p:nvSpPr>
        <p:spPr bwMode="auto">
          <a:xfrm>
            <a:off x="620059" y="1668553"/>
            <a:ext cx="4360689"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The Interpretation of Z Score</a:t>
            </a:r>
          </a:p>
        </p:txBody>
      </p:sp>
    </p:spTree>
    <p:extLst>
      <p:ext uri="{BB962C8B-B14F-4D97-AF65-F5344CB8AC3E}">
        <p14:creationId xmlns:p14="http://schemas.microsoft.com/office/powerpoint/2010/main" val="33515778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a:t>Consider a company for which working capital is 170,000, total assets are 670,000</a:t>
            </a:r>
            <a:r>
              <a:rPr lang="en-US" sz="1800" dirty="0" smtClean="0"/>
              <a:t>, </a:t>
            </a:r>
            <a:r>
              <a:rPr lang="en-US" sz="1800" dirty="0"/>
              <a:t>earnings before interest and taxes is 60,000, sales are 2,200,000, the market </a:t>
            </a:r>
            <a:r>
              <a:rPr lang="en-US" sz="1800" dirty="0" smtClean="0"/>
              <a:t>value </a:t>
            </a:r>
            <a:r>
              <a:rPr lang="en-US" sz="1800" dirty="0"/>
              <a:t>of equity is 380,000, total liabilities is 240,000, and retained earnings is 300,000. </a:t>
            </a:r>
            <a:r>
              <a:rPr lang="en-US" sz="1800" dirty="0" smtClean="0"/>
              <a:t>In </a:t>
            </a:r>
            <a:r>
              <a:rPr lang="en-US" sz="1800" dirty="0"/>
              <a:t>this case</a:t>
            </a:r>
            <a:r>
              <a:rPr lang="en-US" sz="1800" dirty="0" smtClean="0"/>
              <a:t>,</a:t>
            </a:r>
          </a:p>
          <a:p>
            <a:r>
              <a:rPr lang="en-US" sz="1800" i="1" dirty="0" smtClean="0"/>
              <a:t>X</a:t>
            </a:r>
            <a:r>
              <a:rPr lang="en-US" sz="1800" dirty="0" smtClean="0"/>
              <a:t>1 </a:t>
            </a:r>
            <a:r>
              <a:rPr lang="en-US" sz="1800" dirty="0"/>
              <a:t>= 0.254, </a:t>
            </a:r>
            <a:r>
              <a:rPr lang="en-US" sz="1800" i="1" dirty="0"/>
              <a:t>X</a:t>
            </a:r>
            <a:r>
              <a:rPr lang="en-US" sz="1800" dirty="0"/>
              <a:t>2 = 0.448, </a:t>
            </a:r>
            <a:r>
              <a:rPr lang="en-US" sz="1800" i="1" dirty="0"/>
              <a:t>X</a:t>
            </a:r>
            <a:r>
              <a:rPr lang="en-US" sz="1800" dirty="0"/>
              <a:t>3 = 0.0896, </a:t>
            </a:r>
            <a:r>
              <a:rPr lang="en-US" sz="1800" i="1" dirty="0"/>
              <a:t>X</a:t>
            </a:r>
            <a:r>
              <a:rPr lang="en-US" sz="1800" dirty="0"/>
              <a:t>4 = 1.583, and </a:t>
            </a:r>
            <a:r>
              <a:rPr lang="en-US" sz="1800" i="1" dirty="0"/>
              <a:t>X</a:t>
            </a:r>
            <a:r>
              <a:rPr lang="en-US" sz="1800" dirty="0"/>
              <a:t>5 = 3.284. </a:t>
            </a:r>
            <a:endParaRPr lang="en-US" sz="1800" dirty="0" smtClean="0"/>
          </a:p>
          <a:p>
            <a:r>
              <a:rPr lang="en-US" sz="1800" dirty="0" smtClean="0"/>
              <a:t>The </a:t>
            </a:r>
            <a:r>
              <a:rPr lang="en-US" sz="1800" dirty="0"/>
              <a:t>Z-score </a:t>
            </a:r>
            <a:r>
              <a:rPr lang="en-US" sz="1800" dirty="0" smtClean="0"/>
              <a:t>is</a:t>
            </a:r>
            <a:r>
              <a:rPr lang="en-US" sz="1800" dirty="0"/>
              <a:t> </a:t>
            </a:r>
            <a:endParaRPr lang="en-US" sz="1800" dirty="0" smtClean="0"/>
          </a:p>
          <a:p>
            <a:pPr marL="0" indent="0">
              <a:buNone/>
            </a:pPr>
            <a:r>
              <a:rPr lang="en-US" sz="1800" dirty="0"/>
              <a:t>	</a:t>
            </a:r>
            <a:r>
              <a:rPr lang="en-US" sz="1800" b="1" dirty="0" smtClean="0"/>
              <a:t>1.2</a:t>
            </a:r>
            <a:r>
              <a:rPr lang="en-US" sz="1800" dirty="0" smtClean="0"/>
              <a:t>×0.254+</a:t>
            </a:r>
            <a:r>
              <a:rPr lang="en-US" sz="1800" b="1" dirty="0" smtClean="0"/>
              <a:t>1.4</a:t>
            </a:r>
            <a:r>
              <a:rPr lang="en-US" sz="1800" dirty="0" smtClean="0"/>
              <a:t>×0.448+</a:t>
            </a:r>
            <a:r>
              <a:rPr lang="en-US" sz="1800" b="1" dirty="0" smtClean="0"/>
              <a:t>3.3</a:t>
            </a:r>
            <a:r>
              <a:rPr lang="en-US" sz="1800" dirty="0" smtClean="0"/>
              <a:t>×0.0896+</a:t>
            </a:r>
            <a:r>
              <a:rPr lang="en-US" sz="1800" b="1" dirty="0" smtClean="0"/>
              <a:t>0.6</a:t>
            </a:r>
            <a:r>
              <a:rPr lang="en-US" sz="1800" dirty="0" smtClean="0"/>
              <a:t>×1.583+</a:t>
            </a:r>
            <a:r>
              <a:rPr lang="en-US" sz="1800" b="1" dirty="0" smtClean="0"/>
              <a:t>0.999</a:t>
            </a:r>
            <a:r>
              <a:rPr lang="en-US" sz="1800" dirty="0" smtClean="0"/>
              <a:t>×3.284 </a:t>
            </a:r>
            <a:r>
              <a:rPr lang="en-US" sz="1800" dirty="0"/>
              <a:t>= </a:t>
            </a:r>
            <a:r>
              <a:rPr lang="en-US" sz="1800" dirty="0" smtClean="0"/>
              <a:t>5.46</a:t>
            </a:r>
          </a:p>
          <a:p>
            <a:r>
              <a:rPr lang="en-US" sz="1800" dirty="0" smtClean="0"/>
              <a:t>The </a:t>
            </a:r>
            <a:r>
              <a:rPr lang="en-US" sz="1800" dirty="0"/>
              <a:t>Z-score indicates that the company is not in danger of defaulting in the </a:t>
            </a:r>
            <a:r>
              <a:rPr lang="en-US" sz="1800" dirty="0" smtClean="0"/>
              <a:t>near future</a:t>
            </a:r>
            <a:r>
              <a:rPr lang="en-US" sz="1800" dirty="0"/>
              <a:t>.</a:t>
            </a:r>
            <a:br>
              <a:rPr lang="en-US" sz="1800" dirty="0"/>
            </a:br>
            <a:r>
              <a:rPr lang="en-US" sz="1800" dirty="0"/>
              <a:t/>
            </a:r>
            <a:br>
              <a:rPr lang="en-US" sz="1800" dirty="0"/>
            </a:br>
            <a:r>
              <a:rPr lang="pl-PL" dirty="0" smtClean="0"/>
              <a:t/>
            </a:r>
            <a:br>
              <a:rPr lang="pl-PL" dirty="0" smtClean="0"/>
            </a:br>
            <a:r>
              <a:rPr lang="pl-PL" sz="1600" dirty="0"/>
              <a:t/>
            </a:r>
            <a:br>
              <a:rPr lang="pl-PL" sz="1600" dirty="0"/>
            </a:br>
            <a:r>
              <a:rPr lang="pl-PL" sz="1600" dirty="0"/>
              <a:t/>
            </a:r>
            <a:br>
              <a:rPr lang="pl-PL"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18</a:t>
            </a:fld>
            <a:endParaRPr lang="en-US"/>
          </a:p>
        </p:txBody>
      </p:sp>
      <p:sp>
        <p:nvSpPr>
          <p:cNvPr id="6" name="TextBox 4"/>
          <p:cNvSpPr txBox="1">
            <a:spLocks noChangeArrowheads="1"/>
          </p:cNvSpPr>
          <p:nvPr/>
        </p:nvSpPr>
        <p:spPr bwMode="auto">
          <a:xfrm>
            <a:off x="620059" y="1668553"/>
            <a:ext cx="1467068"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Example</a:t>
            </a:r>
            <a:endParaRPr lang="en-US" sz="2400" dirty="0">
              <a:solidFill>
                <a:schemeClr val="bg1"/>
              </a:solidFill>
              <a:latin typeface="+mn-lt"/>
            </a:endParaRPr>
          </a:p>
        </p:txBody>
      </p:sp>
    </p:spTree>
    <p:extLst>
      <p:ext uri="{BB962C8B-B14F-4D97-AF65-F5344CB8AC3E}">
        <p14:creationId xmlns:p14="http://schemas.microsoft.com/office/powerpoint/2010/main" val="14947889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a:t>Risk scorecards have been </a:t>
            </a:r>
            <a:r>
              <a:rPr lang="en-US" sz="1800" dirty="0" smtClean="0"/>
              <a:t>used by a variety of industries for uses including predicting delinquency nonpayment—that </a:t>
            </a:r>
            <a:r>
              <a:rPr lang="en-US" sz="1800" dirty="0"/>
              <a:t>is, bankruptcy—fraud, claims (for insurance), </a:t>
            </a:r>
            <a:r>
              <a:rPr lang="en-US" sz="1800" dirty="0" smtClean="0"/>
              <a:t>and recovery </a:t>
            </a:r>
            <a:r>
              <a:rPr lang="en-US" sz="1800" dirty="0"/>
              <a:t>of amounts owed for accounts in collections</a:t>
            </a:r>
            <a:r>
              <a:rPr lang="en-US" sz="1800" dirty="0" smtClean="0"/>
              <a:t>.</a:t>
            </a:r>
          </a:p>
          <a:p>
            <a:r>
              <a:rPr lang="en-US" sz="1800" dirty="0"/>
              <a:t>Risk scoring, as with other predictive models, is a tool used to </a:t>
            </a:r>
            <a:r>
              <a:rPr lang="en-US" sz="1800" dirty="0" smtClean="0"/>
              <a:t>evaluate the </a:t>
            </a:r>
            <a:r>
              <a:rPr lang="en-US" sz="1800" dirty="0"/>
              <a:t>level of risk associated with applicants or customers. While it </a:t>
            </a:r>
            <a:r>
              <a:rPr lang="en-US" sz="1800" dirty="0" smtClean="0"/>
              <a:t>does not </a:t>
            </a:r>
            <a:r>
              <a:rPr lang="en-US" sz="1800" dirty="0"/>
              <a:t>identify “good” (no negative behavior expected) or “bad” (</a:t>
            </a:r>
            <a:r>
              <a:rPr lang="en-US" sz="1800" dirty="0" smtClean="0"/>
              <a:t>negative behavior </a:t>
            </a:r>
            <a:r>
              <a:rPr lang="en-US" sz="1800" dirty="0"/>
              <a:t>expected) applications on an individual basis, it provides </a:t>
            </a:r>
            <a:r>
              <a:rPr lang="en-US" sz="1800" dirty="0" smtClean="0"/>
              <a:t>statistical odds</a:t>
            </a:r>
            <a:r>
              <a:rPr lang="en-US" sz="1800" dirty="0"/>
              <a:t>, or probability, that an applicant with any given score will </a:t>
            </a:r>
            <a:r>
              <a:rPr lang="en-US" sz="1800" dirty="0" smtClean="0"/>
              <a:t>be </a:t>
            </a:r>
            <a:r>
              <a:rPr lang="en-GB" sz="1800" dirty="0" smtClean="0"/>
              <a:t>“</a:t>
            </a:r>
            <a:r>
              <a:rPr lang="en-GB" sz="1800" dirty="0"/>
              <a:t>good” or “bad</a:t>
            </a:r>
            <a:r>
              <a:rPr lang="en-GB" sz="1800" dirty="0" smtClean="0"/>
              <a:t>.”</a:t>
            </a:r>
          </a:p>
          <a:p>
            <a:r>
              <a:rPr lang="en-US" sz="1800" dirty="0"/>
              <a:t>These probabilities or scores, along with other </a:t>
            </a:r>
            <a:r>
              <a:rPr lang="en-US" sz="1800" dirty="0" smtClean="0"/>
              <a:t>business considerations </a:t>
            </a:r>
            <a:r>
              <a:rPr lang="en-US" sz="1800" dirty="0"/>
              <a:t>such as expected approval rates, profit, churn, </a:t>
            </a:r>
            <a:r>
              <a:rPr lang="en-US" sz="1800" dirty="0" smtClean="0"/>
              <a:t>and losses</a:t>
            </a:r>
            <a:r>
              <a:rPr lang="en-US" sz="1800" dirty="0"/>
              <a:t>, are then used as a basis for decision making.</a:t>
            </a:r>
            <a:br>
              <a:rPr lang="en-US" sz="1800" dirty="0"/>
            </a:br>
            <a:r>
              <a:rPr lang="en-US" sz="1800" dirty="0"/>
              <a:t/>
            </a:r>
            <a:br>
              <a:rPr lang="en-US" sz="1800" dirty="0"/>
            </a:br>
            <a:r>
              <a:rPr lang="en-US" sz="1800" dirty="0"/>
              <a:t/>
            </a:r>
            <a:br>
              <a:rPr lang="en-US" sz="1800" dirty="0"/>
            </a:br>
            <a:r>
              <a:rPr lang="en-US" sz="1800" dirty="0"/>
              <a:t/>
            </a:r>
            <a:br>
              <a:rPr lang="en-US" sz="1800" dirty="0"/>
            </a:br>
            <a:r>
              <a:rPr lang="pl-PL" dirty="0" smtClean="0"/>
              <a:t/>
            </a:r>
            <a:br>
              <a:rPr lang="pl-PL" dirty="0" smtClean="0"/>
            </a:br>
            <a:r>
              <a:rPr lang="pl-PL" sz="1600" dirty="0"/>
              <a:t/>
            </a:r>
            <a:br>
              <a:rPr lang="pl-PL" sz="1600" dirty="0"/>
            </a:br>
            <a:r>
              <a:rPr lang="pl-PL" sz="1600" dirty="0"/>
              <a:t/>
            </a:r>
            <a:br>
              <a:rPr lang="pl-PL"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19</a:t>
            </a:fld>
            <a:endParaRPr lang="en-US"/>
          </a:p>
        </p:txBody>
      </p:sp>
      <p:sp>
        <p:nvSpPr>
          <p:cNvPr id="6" name="TextBox 4"/>
          <p:cNvSpPr txBox="1">
            <a:spLocks noChangeArrowheads="1"/>
          </p:cNvSpPr>
          <p:nvPr/>
        </p:nvSpPr>
        <p:spPr bwMode="auto">
          <a:xfrm>
            <a:off x="620059" y="1668553"/>
            <a:ext cx="3762568"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Credit Scoring for </a:t>
            </a:r>
            <a:r>
              <a:rPr lang="en-US" sz="2400" dirty="0">
                <a:solidFill>
                  <a:schemeClr val="bg1"/>
                </a:solidFill>
                <a:latin typeface="+mn-lt"/>
              </a:rPr>
              <a:t>Retail </a:t>
            </a:r>
          </a:p>
        </p:txBody>
      </p:sp>
    </p:spTree>
    <p:extLst>
      <p:ext uri="{BB962C8B-B14F-4D97-AF65-F5344CB8AC3E}">
        <p14:creationId xmlns:p14="http://schemas.microsoft.com/office/powerpoint/2010/main" val="27501377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1"/>
          <p:cNvSpPr>
            <a:spLocks noGrp="1"/>
          </p:cNvSpPr>
          <p:nvPr>
            <p:ph type="title"/>
          </p:nvPr>
        </p:nvSpPr>
        <p:spPr/>
        <p:txBody>
          <a:bodyPr/>
          <a:lstStyle/>
          <a:p>
            <a:r>
              <a:rPr lang="en-US" dirty="0" smtClean="0"/>
              <a:t>Agenda	</a:t>
            </a:r>
            <a:endParaRPr lang="th-TH" dirty="0"/>
          </a:p>
        </p:txBody>
      </p:sp>
      <p:sp>
        <p:nvSpPr>
          <p:cNvPr id="7170" name="Content Placeholder 2"/>
          <p:cNvSpPr>
            <a:spLocks noGrp="1"/>
          </p:cNvSpPr>
          <p:nvPr>
            <p:ph idx="1"/>
          </p:nvPr>
        </p:nvSpPr>
        <p:spPr>
          <a:xfrm>
            <a:off x="457199" y="2209800"/>
            <a:ext cx="8365068" cy="3916363"/>
          </a:xfrm>
        </p:spPr>
        <p:txBody>
          <a:bodyPr>
            <a:noAutofit/>
          </a:bodyPr>
          <a:lstStyle/>
          <a:p>
            <a:pPr lvl="1"/>
            <a:endParaRPr lang="en-US" sz="2000" dirty="0" smtClean="0"/>
          </a:p>
          <a:p>
            <a:pPr lvl="1"/>
            <a:r>
              <a:rPr lang="en-US" sz="2000" dirty="0" smtClean="0"/>
              <a:t>Credit Spread</a:t>
            </a:r>
          </a:p>
          <a:p>
            <a:pPr lvl="1"/>
            <a:r>
              <a:rPr lang="en-US" sz="2000" dirty="0"/>
              <a:t>S</a:t>
            </a:r>
            <a:r>
              <a:rPr lang="en-US" sz="2000" dirty="0" smtClean="0"/>
              <a:t>tatistical Model </a:t>
            </a:r>
            <a:r>
              <a:rPr lang="en-US" sz="2000" dirty="0"/>
              <a:t>for </a:t>
            </a:r>
            <a:r>
              <a:rPr lang="en-US" sz="2000" dirty="0" smtClean="0"/>
              <a:t>Credit Scoring</a:t>
            </a:r>
          </a:p>
          <a:p>
            <a:pPr lvl="2"/>
            <a:r>
              <a:rPr lang="en-US" sz="2000" dirty="0" smtClean="0"/>
              <a:t>Altman </a:t>
            </a:r>
            <a:r>
              <a:rPr lang="en-US" sz="2000" dirty="0"/>
              <a:t>Z-score</a:t>
            </a:r>
          </a:p>
          <a:p>
            <a:pPr lvl="2"/>
            <a:r>
              <a:rPr lang="en-US" sz="2000" dirty="0" smtClean="0"/>
              <a:t>Credit Scoring for Retail </a:t>
            </a:r>
          </a:p>
          <a:p>
            <a:pPr lvl="1"/>
            <a:r>
              <a:rPr lang="en-US" sz="2000" dirty="0" smtClean="0"/>
              <a:t>KMV Model</a:t>
            </a:r>
          </a:p>
          <a:p>
            <a:pPr marL="228600" lvl="1" indent="0">
              <a:buNone/>
            </a:pPr>
            <a:endParaRPr lang="en-US" sz="2000" dirty="0" smtClean="0"/>
          </a:p>
          <a:p>
            <a:pPr lvl="1"/>
            <a:endParaRPr lang="en-US" sz="2000" dirty="0" smtClean="0"/>
          </a:p>
          <a:p>
            <a:pPr marL="228600" lvl="1" indent="0">
              <a:buNone/>
            </a:pPr>
            <a:endParaRPr lang="en-US" sz="2000" dirty="0" smtClean="0"/>
          </a:p>
        </p:txBody>
      </p:sp>
      <p:sp>
        <p:nvSpPr>
          <p:cNvPr id="3" name="Slide Number Placeholder 2"/>
          <p:cNvSpPr>
            <a:spLocks noGrp="1"/>
          </p:cNvSpPr>
          <p:nvPr>
            <p:ph type="sldNum" sz="quarter" idx="12"/>
          </p:nvPr>
        </p:nvSpPr>
        <p:spPr/>
        <p:txBody>
          <a:bodyPr/>
          <a:lstStyle/>
          <a:p>
            <a:fld id="{0BA16B03-8BC0-5548-AF3E-5E738E3AC4BB}" type="slidenum">
              <a:rPr lang="en-US" smtClean="0"/>
              <a:t>2</a:t>
            </a:fld>
            <a:endParaRPr lang="en-US"/>
          </a:p>
        </p:txBody>
      </p:sp>
      <p:sp>
        <p:nvSpPr>
          <p:cNvPr id="4" name="Footer Placeholder 3"/>
          <p:cNvSpPr>
            <a:spLocks noGrp="1"/>
          </p:cNvSpPr>
          <p:nvPr>
            <p:ph type="ftr" sz="quarter" idx="11"/>
          </p:nvPr>
        </p:nvSpPr>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Tree>
    <p:extLst>
      <p:ext uri="{BB962C8B-B14F-4D97-AF65-F5344CB8AC3E}">
        <p14:creationId xmlns:p14="http://schemas.microsoft.com/office/powerpoint/2010/main" val="15853825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pPr marL="0" indent="0">
              <a:buNone/>
            </a:pP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pl-PL" dirty="0" smtClean="0"/>
              <a:t/>
            </a:r>
            <a:br>
              <a:rPr lang="pl-PL" dirty="0" smtClean="0"/>
            </a:br>
            <a:r>
              <a:rPr lang="pl-PL" sz="1600" dirty="0"/>
              <a:t/>
            </a:r>
            <a:br>
              <a:rPr lang="pl-PL" sz="1600" dirty="0"/>
            </a:br>
            <a:r>
              <a:rPr lang="pl-PL" sz="1600" dirty="0"/>
              <a:t/>
            </a:r>
            <a:br>
              <a:rPr lang="pl-PL"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20</a:t>
            </a:fld>
            <a:endParaRPr lang="en-US"/>
          </a:p>
        </p:txBody>
      </p:sp>
      <p:sp>
        <p:nvSpPr>
          <p:cNvPr id="6" name="TextBox 4"/>
          <p:cNvSpPr txBox="1">
            <a:spLocks noChangeArrowheads="1"/>
          </p:cNvSpPr>
          <p:nvPr/>
        </p:nvSpPr>
        <p:spPr bwMode="auto">
          <a:xfrm>
            <a:off x="620059" y="1668553"/>
            <a:ext cx="4216219"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Sample Scorecard </a:t>
            </a:r>
            <a:r>
              <a:rPr lang="en-US" sz="2400" dirty="0">
                <a:solidFill>
                  <a:schemeClr val="bg1"/>
                </a:solidFill>
                <a:latin typeface="+mn-lt"/>
              </a:rPr>
              <a:t>(partial)</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6809" y="2242135"/>
            <a:ext cx="6220694" cy="4077269"/>
          </a:xfrm>
          <a:prstGeom prst="rect">
            <a:avLst/>
          </a:prstGeom>
        </p:spPr>
      </p:pic>
    </p:spTree>
    <p:extLst>
      <p:ext uri="{BB962C8B-B14F-4D97-AF65-F5344CB8AC3E}">
        <p14:creationId xmlns:p14="http://schemas.microsoft.com/office/powerpoint/2010/main" val="20491494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pPr marL="0" indent="0">
              <a:buNone/>
            </a:pP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pl-PL" dirty="0" smtClean="0"/>
              <a:t/>
            </a:r>
            <a:br>
              <a:rPr lang="pl-PL" dirty="0" smtClean="0"/>
            </a:br>
            <a:r>
              <a:rPr lang="pl-PL" sz="1600" dirty="0"/>
              <a:t/>
            </a:r>
            <a:br>
              <a:rPr lang="pl-PL" sz="1600" dirty="0"/>
            </a:br>
            <a:r>
              <a:rPr lang="pl-PL" sz="1600" dirty="0"/>
              <a:t/>
            </a:r>
            <a:br>
              <a:rPr lang="pl-PL"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21</a:t>
            </a:fld>
            <a:endParaRPr lang="en-US"/>
          </a:p>
        </p:txBody>
      </p:sp>
      <p:sp>
        <p:nvSpPr>
          <p:cNvPr id="6" name="TextBox 4"/>
          <p:cNvSpPr txBox="1">
            <a:spLocks noChangeArrowheads="1"/>
          </p:cNvSpPr>
          <p:nvPr/>
        </p:nvSpPr>
        <p:spPr bwMode="auto">
          <a:xfrm>
            <a:off x="620059" y="1668553"/>
            <a:ext cx="1960793"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Gains </a:t>
            </a:r>
            <a:r>
              <a:rPr lang="en-US" sz="2400" dirty="0">
                <a:solidFill>
                  <a:schemeClr val="bg1"/>
                </a:solidFill>
                <a:latin typeface="+mn-lt"/>
              </a:rPr>
              <a:t>C</a:t>
            </a:r>
            <a:r>
              <a:rPr lang="en-US" sz="2400" dirty="0" smtClean="0">
                <a:solidFill>
                  <a:schemeClr val="bg1"/>
                </a:solidFill>
                <a:latin typeface="+mn-lt"/>
              </a:rPr>
              <a:t>hart</a:t>
            </a:r>
            <a:endParaRPr lang="en-US" sz="2400" dirty="0">
              <a:solidFill>
                <a:schemeClr val="bg1"/>
              </a:solidFill>
              <a:latin typeface="+mn-lt"/>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939" y="2244708"/>
            <a:ext cx="6192115" cy="4105848"/>
          </a:xfrm>
          <a:prstGeom prst="rect">
            <a:avLst/>
          </a:prstGeom>
        </p:spPr>
      </p:pic>
    </p:spTree>
    <p:extLst>
      <p:ext uri="{BB962C8B-B14F-4D97-AF65-F5344CB8AC3E}">
        <p14:creationId xmlns:p14="http://schemas.microsoft.com/office/powerpoint/2010/main" val="24901641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smtClean="0"/>
              <a:t>According to research paper of Asia </a:t>
            </a:r>
            <a:r>
              <a:rPr lang="en-US" sz="1800" dirty="0" err="1" smtClean="0"/>
              <a:t>Samreen</a:t>
            </a:r>
            <a:r>
              <a:rPr lang="en-US" sz="1800" dirty="0"/>
              <a:t> and </a:t>
            </a:r>
            <a:r>
              <a:rPr lang="en-US" sz="1800" dirty="0" err="1"/>
              <a:t>Farheen</a:t>
            </a:r>
            <a:r>
              <a:rPr lang="en-US" sz="1800" dirty="0"/>
              <a:t> </a:t>
            </a:r>
            <a:r>
              <a:rPr lang="en-US" sz="1800" dirty="0" err="1"/>
              <a:t>Batul</a:t>
            </a:r>
            <a:r>
              <a:rPr lang="en-US" sz="1800" dirty="0"/>
              <a:t> Zaidi (</a:t>
            </a:r>
            <a:r>
              <a:rPr lang="en-US" sz="1800" dirty="0" smtClean="0"/>
              <a:t>2012</a:t>
            </a:r>
            <a:r>
              <a:rPr lang="en-US" sz="1800" dirty="0"/>
              <a:t>), Design and Development of Credit Scoring Model for the Commercial banks </a:t>
            </a:r>
            <a:r>
              <a:rPr lang="en-US" sz="1800" dirty="0" smtClean="0"/>
              <a:t>of Pakistan</a:t>
            </a:r>
            <a:r>
              <a:rPr lang="en-US" sz="1800" dirty="0"/>
              <a:t>: Forecasting Creditworthiness of Individual </a:t>
            </a:r>
            <a:r>
              <a:rPr lang="en-US" sz="1800" dirty="0" smtClean="0"/>
              <a:t>Borrowers, the researchers gather factors that can effect on credit scoring of individual in Pakistan. The selection of individual variables is</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pl-PL" dirty="0" smtClean="0"/>
              <a:t/>
            </a:r>
            <a:br>
              <a:rPr lang="pl-PL" dirty="0" smtClean="0"/>
            </a:br>
            <a:r>
              <a:rPr lang="pl-PL" sz="1600" dirty="0" smtClean="0"/>
              <a:t/>
            </a:r>
            <a:br>
              <a:rPr lang="pl-PL" sz="1600" dirty="0" smtClean="0"/>
            </a:br>
            <a:r>
              <a:rPr lang="pl-PL" sz="1600" dirty="0" smtClean="0"/>
              <a:t/>
            </a:r>
            <a:br>
              <a:rPr lang="pl-PL"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endParaRPr lang="en-US" sz="1600" dirty="0" smtClean="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22</a:t>
            </a:fld>
            <a:endParaRPr lang="en-US"/>
          </a:p>
        </p:txBody>
      </p:sp>
      <p:sp>
        <p:nvSpPr>
          <p:cNvPr id="6" name="TextBox 4"/>
          <p:cNvSpPr txBox="1">
            <a:spLocks noChangeArrowheads="1"/>
          </p:cNvSpPr>
          <p:nvPr/>
        </p:nvSpPr>
        <p:spPr bwMode="auto">
          <a:xfrm>
            <a:off x="620059" y="1668553"/>
            <a:ext cx="5178021"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Example for Credit Scoring Model</a:t>
            </a:r>
            <a:endParaRPr lang="en-US" sz="2400" dirty="0">
              <a:solidFill>
                <a:schemeClr val="bg1"/>
              </a:solidFill>
              <a:latin typeface="+mn-lt"/>
            </a:endParaRPr>
          </a:p>
        </p:txBody>
      </p:sp>
      <p:graphicFrame>
        <p:nvGraphicFramePr>
          <p:cNvPr id="9" name="Table 8"/>
          <p:cNvGraphicFramePr>
            <a:graphicFrameLocks noGrp="1"/>
          </p:cNvGraphicFramePr>
          <p:nvPr>
            <p:extLst>
              <p:ext uri="{D42A27DB-BD31-4B8C-83A1-F6EECF244321}">
                <p14:modId xmlns:p14="http://schemas.microsoft.com/office/powerpoint/2010/main" val="1475212654"/>
              </p:ext>
            </p:extLst>
          </p:nvPr>
        </p:nvGraphicFramePr>
        <p:xfrm>
          <a:off x="814192" y="4072388"/>
          <a:ext cx="7753611" cy="1781552"/>
        </p:xfrm>
        <a:graphic>
          <a:graphicData uri="http://schemas.openxmlformats.org/drawingml/2006/table">
            <a:tbl>
              <a:tblPr>
                <a:tableStyleId>{3B4B98B0-60AC-42C2-AFA5-B58CD77FA1E5}</a:tableStyleId>
              </a:tblPr>
              <a:tblGrid>
                <a:gridCol w="3585999"/>
                <a:gridCol w="3942258"/>
                <a:gridCol w="225354"/>
              </a:tblGrid>
              <a:tr h="177342">
                <a:tc>
                  <a:txBody>
                    <a:bodyPr/>
                    <a:lstStyle/>
                    <a:p>
                      <a:pPr algn="l" fontAlgn="b"/>
                      <a:r>
                        <a:rPr lang="en-GB" sz="1400" u="none" strike="noStrike" dirty="0">
                          <a:effectLst/>
                        </a:rPr>
                        <a:t>1 Gender </a:t>
                      </a:r>
                      <a:endParaRPr lang="en-GB" sz="1400" b="0" i="0" u="none" strike="noStrike" dirty="0">
                        <a:solidFill>
                          <a:srgbClr val="000000"/>
                        </a:solidFill>
                        <a:effectLst/>
                        <a:latin typeface="Tahoma"/>
                      </a:endParaRPr>
                    </a:p>
                  </a:txBody>
                  <a:tcPr marL="9334" marR="9334" marT="9334" marB="0" anchor="b"/>
                </a:tc>
                <a:tc>
                  <a:txBody>
                    <a:bodyPr/>
                    <a:lstStyle/>
                    <a:p>
                      <a:pPr algn="l" fontAlgn="b"/>
                      <a:r>
                        <a:rPr lang="en-GB" sz="1400" u="none" strike="noStrike" dirty="0">
                          <a:effectLst/>
                        </a:rPr>
                        <a:t> 9 Occupation</a:t>
                      </a:r>
                      <a:endParaRPr lang="en-GB" sz="1400" b="0" i="0" u="none" strike="noStrike" dirty="0">
                        <a:solidFill>
                          <a:srgbClr val="000000"/>
                        </a:solidFill>
                        <a:effectLst/>
                        <a:latin typeface="Tahoma"/>
                      </a:endParaRPr>
                    </a:p>
                  </a:txBody>
                  <a:tcPr marL="9334" marR="9334" marT="9334" marB="0" anchor="b"/>
                </a:tc>
                <a:tc>
                  <a:txBody>
                    <a:bodyPr/>
                    <a:lstStyle/>
                    <a:p>
                      <a:pPr algn="l" fontAlgn="b"/>
                      <a:endParaRPr lang="th-TH" sz="1400" b="0" i="0" u="none" strike="noStrike">
                        <a:solidFill>
                          <a:srgbClr val="000000"/>
                        </a:solidFill>
                        <a:effectLst/>
                        <a:latin typeface="Tahoma"/>
                      </a:endParaRPr>
                    </a:p>
                  </a:txBody>
                  <a:tcPr marL="9334" marR="9334" marT="9334" marB="0" anchor="b"/>
                </a:tc>
              </a:tr>
              <a:tr h="177342">
                <a:tc>
                  <a:txBody>
                    <a:bodyPr/>
                    <a:lstStyle/>
                    <a:p>
                      <a:pPr algn="l" fontAlgn="b"/>
                      <a:r>
                        <a:rPr lang="en-GB" sz="1400" u="none" strike="noStrike" dirty="0">
                          <a:effectLst/>
                        </a:rPr>
                        <a:t>2 Client's locative situation </a:t>
                      </a:r>
                      <a:endParaRPr lang="en-GB" sz="1400" b="0" i="0" u="none" strike="noStrike" dirty="0">
                        <a:solidFill>
                          <a:srgbClr val="000000"/>
                        </a:solidFill>
                        <a:effectLst/>
                        <a:latin typeface="Tahoma"/>
                      </a:endParaRPr>
                    </a:p>
                  </a:txBody>
                  <a:tcPr marL="9334" marR="9334" marT="9334" marB="0" anchor="b"/>
                </a:tc>
                <a:tc>
                  <a:txBody>
                    <a:bodyPr/>
                    <a:lstStyle/>
                    <a:p>
                      <a:pPr algn="l" fontAlgn="b"/>
                      <a:r>
                        <a:rPr lang="en-US" sz="1400" u="none" strike="noStrike" dirty="0">
                          <a:effectLst/>
                        </a:rPr>
                        <a:t>10 Working period with the last employer</a:t>
                      </a:r>
                      <a:endParaRPr lang="en-US" sz="1400" b="0" i="0" u="none" strike="noStrike" dirty="0">
                        <a:solidFill>
                          <a:srgbClr val="000000"/>
                        </a:solidFill>
                        <a:effectLst/>
                        <a:latin typeface="Tahoma"/>
                      </a:endParaRPr>
                    </a:p>
                  </a:txBody>
                  <a:tcPr marL="9334" marR="9334" marT="9334" marB="0" anchor="b"/>
                </a:tc>
                <a:tc>
                  <a:txBody>
                    <a:bodyPr/>
                    <a:lstStyle/>
                    <a:p>
                      <a:pPr algn="l" fontAlgn="b"/>
                      <a:endParaRPr lang="th-TH" sz="1400" b="0" i="0" u="none" strike="noStrike">
                        <a:solidFill>
                          <a:srgbClr val="000000"/>
                        </a:solidFill>
                        <a:effectLst/>
                        <a:latin typeface="Tahoma"/>
                      </a:endParaRPr>
                    </a:p>
                  </a:txBody>
                  <a:tcPr marL="9334" marR="9334" marT="9334" marB="0" anchor="b"/>
                </a:tc>
              </a:tr>
              <a:tr h="177342">
                <a:tc>
                  <a:txBody>
                    <a:bodyPr/>
                    <a:lstStyle/>
                    <a:p>
                      <a:pPr algn="l" fontAlgn="b"/>
                      <a:r>
                        <a:rPr lang="en-GB" sz="1400" u="none" strike="noStrike" dirty="0">
                          <a:effectLst/>
                        </a:rPr>
                        <a:t>3 Education level </a:t>
                      </a:r>
                      <a:endParaRPr lang="en-GB" sz="1400" b="0" i="0" u="none" strike="noStrike" dirty="0">
                        <a:solidFill>
                          <a:srgbClr val="000000"/>
                        </a:solidFill>
                        <a:effectLst/>
                        <a:latin typeface="Tahoma"/>
                      </a:endParaRPr>
                    </a:p>
                  </a:txBody>
                  <a:tcPr marL="9334" marR="9334" marT="9334" marB="0" anchor="b"/>
                </a:tc>
                <a:tc>
                  <a:txBody>
                    <a:bodyPr/>
                    <a:lstStyle/>
                    <a:p>
                      <a:pPr algn="l" fontAlgn="b"/>
                      <a:r>
                        <a:rPr lang="en-US" sz="1400" u="none" strike="noStrike" dirty="0">
                          <a:effectLst/>
                        </a:rPr>
                        <a:t>11 Working period with the </a:t>
                      </a:r>
                      <a:r>
                        <a:rPr lang="en-US" sz="1400" u="none" strike="noStrike" dirty="0" smtClean="0">
                          <a:effectLst/>
                        </a:rPr>
                        <a:t>current employer</a:t>
                      </a:r>
                      <a:endParaRPr lang="en-US" sz="1400" b="0" i="0" u="none" strike="noStrike" dirty="0">
                        <a:solidFill>
                          <a:srgbClr val="000000"/>
                        </a:solidFill>
                        <a:effectLst/>
                        <a:latin typeface="Tahoma"/>
                      </a:endParaRPr>
                    </a:p>
                  </a:txBody>
                  <a:tcPr marL="9334" marR="9334" marT="9334" marB="0" anchor="b"/>
                </a:tc>
                <a:tc>
                  <a:txBody>
                    <a:bodyPr/>
                    <a:lstStyle/>
                    <a:p>
                      <a:pPr algn="l" fontAlgn="b"/>
                      <a:endParaRPr lang="th-TH" sz="1400" b="0" i="0" u="none" strike="noStrike">
                        <a:solidFill>
                          <a:srgbClr val="000000"/>
                        </a:solidFill>
                        <a:effectLst/>
                        <a:latin typeface="Tahoma"/>
                      </a:endParaRPr>
                    </a:p>
                  </a:txBody>
                  <a:tcPr marL="9334" marR="9334" marT="9334" marB="0" anchor="b"/>
                </a:tc>
              </a:tr>
              <a:tr h="177342">
                <a:tc>
                  <a:txBody>
                    <a:bodyPr/>
                    <a:lstStyle/>
                    <a:p>
                      <a:pPr algn="l" fontAlgn="b"/>
                      <a:r>
                        <a:rPr lang="en-US" sz="1400" u="none" strike="noStrike">
                          <a:effectLst/>
                        </a:rPr>
                        <a:t>4 Proximity towards bank X branches</a:t>
                      </a:r>
                      <a:endParaRPr lang="en-US" sz="1400" b="0" i="0" u="none" strike="noStrike">
                        <a:solidFill>
                          <a:srgbClr val="000000"/>
                        </a:solidFill>
                        <a:effectLst/>
                        <a:latin typeface="Tahoma"/>
                      </a:endParaRPr>
                    </a:p>
                  </a:txBody>
                  <a:tcPr marL="9334" marR="9334" marT="9334" marB="0" anchor="b"/>
                </a:tc>
                <a:tc>
                  <a:txBody>
                    <a:bodyPr/>
                    <a:lstStyle/>
                    <a:p>
                      <a:pPr algn="l" fontAlgn="b"/>
                      <a:r>
                        <a:rPr lang="en-GB" sz="1400" u="none" strike="noStrike">
                          <a:effectLst/>
                        </a:rPr>
                        <a:t>12 Loan period</a:t>
                      </a:r>
                      <a:endParaRPr lang="en-GB" sz="1400" b="0" i="0" u="none" strike="noStrike">
                        <a:solidFill>
                          <a:srgbClr val="000000"/>
                        </a:solidFill>
                        <a:effectLst/>
                        <a:latin typeface="Tahoma"/>
                      </a:endParaRPr>
                    </a:p>
                  </a:txBody>
                  <a:tcPr marL="9334" marR="9334" marT="9334" marB="0" anchor="b"/>
                </a:tc>
                <a:tc>
                  <a:txBody>
                    <a:bodyPr/>
                    <a:lstStyle/>
                    <a:p>
                      <a:pPr algn="l" fontAlgn="b"/>
                      <a:endParaRPr lang="th-TH" sz="1400" b="0" i="0" u="none" strike="noStrike">
                        <a:solidFill>
                          <a:srgbClr val="000000"/>
                        </a:solidFill>
                        <a:effectLst/>
                        <a:latin typeface="Tahoma"/>
                      </a:endParaRPr>
                    </a:p>
                  </a:txBody>
                  <a:tcPr marL="9334" marR="9334" marT="9334" marB="0" anchor="b"/>
                </a:tc>
              </a:tr>
              <a:tr h="177342">
                <a:tc>
                  <a:txBody>
                    <a:bodyPr/>
                    <a:lstStyle/>
                    <a:p>
                      <a:pPr algn="l" fontAlgn="b"/>
                      <a:r>
                        <a:rPr lang="en-GB" sz="1400" u="none" strike="noStrike">
                          <a:effectLst/>
                        </a:rPr>
                        <a:t>5 Marital status</a:t>
                      </a:r>
                      <a:endParaRPr lang="en-GB" sz="1400" b="0" i="0" u="none" strike="noStrike">
                        <a:solidFill>
                          <a:srgbClr val="000000"/>
                        </a:solidFill>
                        <a:effectLst/>
                        <a:latin typeface="Tahoma"/>
                      </a:endParaRPr>
                    </a:p>
                  </a:txBody>
                  <a:tcPr marL="9334" marR="9334" marT="9334" marB="0" anchor="b"/>
                </a:tc>
                <a:tc>
                  <a:txBody>
                    <a:bodyPr/>
                    <a:lstStyle/>
                    <a:p>
                      <a:pPr algn="l" fontAlgn="b"/>
                      <a:r>
                        <a:rPr lang="en-GB" sz="1400" u="none" strike="noStrike">
                          <a:effectLst/>
                        </a:rPr>
                        <a:t>13 Banking references at Bank X</a:t>
                      </a:r>
                      <a:endParaRPr lang="en-GB" sz="1400" b="0" i="0" u="none" strike="noStrike">
                        <a:solidFill>
                          <a:srgbClr val="000000"/>
                        </a:solidFill>
                        <a:effectLst/>
                        <a:latin typeface="Tahoma"/>
                      </a:endParaRPr>
                    </a:p>
                  </a:txBody>
                  <a:tcPr marL="9334" marR="9334" marT="9334" marB="0" anchor="b"/>
                </a:tc>
                <a:tc>
                  <a:txBody>
                    <a:bodyPr/>
                    <a:lstStyle/>
                    <a:p>
                      <a:pPr algn="l" fontAlgn="b"/>
                      <a:endParaRPr lang="th-TH" sz="1400" b="0" i="0" u="none" strike="noStrike">
                        <a:solidFill>
                          <a:srgbClr val="000000"/>
                        </a:solidFill>
                        <a:effectLst/>
                        <a:latin typeface="Tahoma"/>
                      </a:endParaRPr>
                    </a:p>
                  </a:txBody>
                  <a:tcPr marL="9334" marR="9334" marT="9334" marB="0" anchor="b"/>
                </a:tc>
              </a:tr>
              <a:tr h="177342">
                <a:tc>
                  <a:txBody>
                    <a:bodyPr/>
                    <a:lstStyle/>
                    <a:p>
                      <a:pPr algn="l" fontAlgn="b"/>
                      <a:r>
                        <a:rPr lang="en-GB" sz="1400" u="none" strike="noStrike">
                          <a:effectLst/>
                        </a:rPr>
                        <a:t>6 Age</a:t>
                      </a:r>
                      <a:endParaRPr lang="en-GB" sz="1400" b="0" i="0" u="none" strike="noStrike">
                        <a:solidFill>
                          <a:srgbClr val="000000"/>
                        </a:solidFill>
                        <a:effectLst/>
                        <a:latin typeface="Tahoma"/>
                      </a:endParaRPr>
                    </a:p>
                  </a:txBody>
                  <a:tcPr marL="9334" marR="9334" marT="9334" marB="0" anchor="b"/>
                </a:tc>
                <a:tc>
                  <a:txBody>
                    <a:bodyPr/>
                    <a:lstStyle/>
                    <a:p>
                      <a:pPr algn="l" fontAlgn="b"/>
                      <a:r>
                        <a:rPr lang="en-US" sz="1400" u="none" strike="noStrike">
                          <a:effectLst/>
                        </a:rPr>
                        <a:t>14 Monthly net income of the applicant</a:t>
                      </a:r>
                      <a:endParaRPr lang="en-US" sz="1400" b="0" i="0" u="none" strike="noStrike">
                        <a:solidFill>
                          <a:srgbClr val="000000"/>
                        </a:solidFill>
                        <a:effectLst/>
                        <a:latin typeface="Tahoma"/>
                      </a:endParaRPr>
                    </a:p>
                  </a:txBody>
                  <a:tcPr marL="9334" marR="9334" marT="9334" marB="0" anchor="b"/>
                </a:tc>
                <a:tc>
                  <a:txBody>
                    <a:bodyPr/>
                    <a:lstStyle/>
                    <a:p>
                      <a:pPr algn="l" fontAlgn="b"/>
                      <a:endParaRPr lang="th-TH" sz="1400" b="0" i="0" u="none" strike="noStrike">
                        <a:solidFill>
                          <a:srgbClr val="000000"/>
                        </a:solidFill>
                        <a:effectLst/>
                        <a:latin typeface="Tahoma"/>
                      </a:endParaRPr>
                    </a:p>
                  </a:txBody>
                  <a:tcPr marL="9334" marR="9334" marT="9334" marB="0" anchor="b"/>
                </a:tc>
              </a:tr>
              <a:tr h="177342">
                <a:tc>
                  <a:txBody>
                    <a:bodyPr/>
                    <a:lstStyle/>
                    <a:p>
                      <a:pPr algn="l" fontAlgn="b"/>
                      <a:r>
                        <a:rPr lang="en-GB" sz="1400" u="none" strike="noStrike">
                          <a:effectLst/>
                        </a:rPr>
                        <a:t>7 Number of dependents</a:t>
                      </a:r>
                      <a:endParaRPr lang="en-GB" sz="1400" b="0" i="0" u="none" strike="noStrike">
                        <a:solidFill>
                          <a:srgbClr val="000000"/>
                        </a:solidFill>
                        <a:effectLst/>
                        <a:latin typeface="Tahoma"/>
                      </a:endParaRPr>
                    </a:p>
                  </a:txBody>
                  <a:tcPr marL="9334" marR="9334" marT="9334" marB="0" anchor="b"/>
                </a:tc>
                <a:tc>
                  <a:txBody>
                    <a:bodyPr/>
                    <a:lstStyle/>
                    <a:p>
                      <a:pPr algn="l" fontAlgn="b"/>
                      <a:r>
                        <a:rPr lang="en-GB" sz="1400" u="none" strike="noStrike">
                          <a:effectLst/>
                        </a:rPr>
                        <a:t>15 Credit History</a:t>
                      </a:r>
                      <a:endParaRPr lang="en-GB" sz="1400" b="0" i="0" u="none" strike="noStrike">
                        <a:solidFill>
                          <a:srgbClr val="000000"/>
                        </a:solidFill>
                        <a:effectLst/>
                        <a:latin typeface="Tahoma"/>
                      </a:endParaRPr>
                    </a:p>
                  </a:txBody>
                  <a:tcPr marL="9334" marR="9334" marT="9334" marB="0" anchor="b"/>
                </a:tc>
                <a:tc>
                  <a:txBody>
                    <a:bodyPr/>
                    <a:lstStyle/>
                    <a:p>
                      <a:pPr algn="l" fontAlgn="b"/>
                      <a:endParaRPr lang="th-TH" sz="1400" b="0" i="0" u="none" strike="noStrike">
                        <a:solidFill>
                          <a:srgbClr val="000000"/>
                        </a:solidFill>
                        <a:effectLst/>
                        <a:latin typeface="Tahoma"/>
                      </a:endParaRPr>
                    </a:p>
                  </a:txBody>
                  <a:tcPr marL="9334" marR="9334" marT="9334" marB="0" anchor="b"/>
                </a:tc>
              </a:tr>
              <a:tr h="177342">
                <a:tc>
                  <a:txBody>
                    <a:bodyPr/>
                    <a:lstStyle/>
                    <a:p>
                      <a:pPr algn="l" fontAlgn="b"/>
                      <a:r>
                        <a:rPr lang="en-GB" sz="1400" u="none" strike="noStrike">
                          <a:effectLst/>
                        </a:rPr>
                        <a:t>8 Loan tenure</a:t>
                      </a:r>
                      <a:endParaRPr lang="en-GB" sz="1400" b="0" i="0" u="none" strike="noStrike">
                        <a:solidFill>
                          <a:srgbClr val="000000"/>
                        </a:solidFill>
                        <a:effectLst/>
                        <a:latin typeface="Tahoma"/>
                      </a:endParaRPr>
                    </a:p>
                  </a:txBody>
                  <a:tcPr marL="9334" marR="9334" marT="9334" marB="0" anchor="b"/>
                </a:tc>
                <a:tc>
                  <a:txBody>
                    <a:bodyPr/>
                    <a:lstStyle/>
                    <a:p>
                      <a:pPr algn="l" fontAlgn="b"/>
                      <a:r>
                        <a:rPr lang="en-US" sz="1400" u="none" strike="noStrike" dirty="0">
                          <a:effectLst/>
                        </a:rPr>
                        <a:t>16 Loan from other banks</a:t>
                      </a:r>
                      <a:endParaRPr lang="en-US" sz="1400" b="0" i="0" u="none" strike="noStrike" dirty="0">
                        <a:solidFill>
                          <a:srgbClr val="000000"/>
                        </a:solidFill>
                        <a:effectLst/>
                        <a:latin typeface="Tahoma"/>
                      </a:endParaRPr>
                    </a:p>
                  </a:txBody>
                  <a:tcPr marL="9334" marR="9334" marT="9334" marB="0" anchor="b"/>
                </a:tc>
                <a:tc>
                  <a:txBody>
                    <a:bodyPr/>
                    <a:lstStyle/>
                    <a:p>
                      <a:pPr algn="l" fontAlgn="b"/>
                      <a:endParaRPr lang="th-TH" sz="1400" b="0" i="0" u="none" strike="noStrike" dirty="0">
                        <a:solidFill>
                          <a:srgbClr val="000000"/>
                        </a:solidFill>
                        <a:effectLst/>
                        <a:latin typeface="Tahoma"/>
                      </a:endParaRPr>
                    </a:p>
                  </a:txBody>
                  <a:tcPr marL="9334" marR="9334" marT="9334" marB="0" anchor="b"/>
                </a:tc>
              </a:tr>
            </a:tbl>
          </a:graphicData>
        </a:graphic>
      </p:graphicFrame>
    </p:spTree>
    <p:extLst>
      <p:ext uri="{BB962C8B-B14F-4D97-AF65-F5344CB8AC3E}">
        <p14:creationId xmlns:p14="http://schemas.microsoft.com/office/powerpoint/2010/main" val="4076967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pPr marL="0" indent="0">
              <a:buNone/>
            </a:pP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pl-PL" dirty="0" smtClean="0"/>
              <a:t/>
            </a:r>
            <a:br>
              <a:rPr lang="pl-PL" dirty="0" smtClean="0"/>
            </a:br>
            <a:r>
              <a:rPr lang="pl-PL" sz="1600" dirty="0" smtClean="0"/>
              <a:t/>
            </a:r>
            <a:br>
              <a:rPr lang="pl-PL" sz="1600" dirty="0" smtClean="0"/>
            </a:br>
            <a:r>
              <a:rPr lang="pl-PL" sz="1600" dirty="0" smtClean="0"/>
              <a:t/>
            </a:r>
            <a:br>
              <a:rPr lang="pl-PL"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endParaRPr lang="en-US" sz="1600" dirty="0" smtClean="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23</a:t>
            </a:fld>
            <a:endParaRPr lang="en-US"/>
          </a:p>
        </p:txBody>
      </p:sp>
      <p:sp>
        <p:nvSpPr>
          <p:cNvPr id="6" name="TextBox 4"/>
          <p:cNvSpPr txBox="1">
            <a:spLocks noChangeArrowheads="1"/>
          </p:cNvSpPr>
          <p:nvPr/>
        </p:nvSpPr>
        <p:spPr bwMode="auto">
          <a:xfrm>
            <a:off x="620059" y="1668553"/>
            <a:ext cx="5178021"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Example for Credit Scoring Model</a:t>
            </a:r>
            <a:endParaRPr lang="en-US" sz="2400" dirty="0">
              <a:solidFill>
                <a:schemeClr val="bg1"/>
              </a:solidFill>
              <a:latin typeface="+mn-lt"/>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0059" y="2237482"/>
            <a:ext cx="8075892" cy="4162546"/>
          </a:xfrm>
          <a:prstGeom prst="rect">
            <a:avLst/>
          </a:prstGeom>
        </p:spPr>
      </p:pic>
    </p:spTree>
    <p:extLst>
      <p:ext uri="{BB962C8B-B14F-4D97-AF65-F5344CB8AC3E}">
        <p14:creationId xmlns:p14="http://schemas.microsoft.com/office/powerpoint/2010/main" val="13905849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pPr marL="0" indent="0">
              <a:buNone/>
            </a:pP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pl-PL" dirty="0" smtClean="0"/>
              <a:t/>
            </a:r>
            <a:br>
              <a:rPr lang="pl-PL" dirty="0" smtClean="0"/>
            </a:br>
            <a:r>
              <a:rPr lang="pl-PL" sz="1600" dirty="0" smtClean="0"/>
              <a:t/>
            </a:r>
            <a:br>
              <a:rPr lang="pl-PL" sz="1600" dirty="0" smtClean="0"/>
            </a:br>
            <a:r>
              <a:rPr lang="pl-PL" sz="1600" dirty="0" smtClean="0"/>
              <a:t/>
            </a:r>
            <a:br>
              <a:rPr lang="pl-PL"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endParaRPr lang="en-US" sz="1600" dirty="0" smtClean="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24</a:t>
            </a:fld>
            <a:endParaRPr lang="en-US"/>
          </a:p>
        </p:txBody>
      </p:sp>
      <p:sp>
        <p:nvSpPr>
          <p:cNvPr id="6" name="TextBox 4"/>
          <p:cNvSpPr txBox="1">
            <a:spLocks noChangeArrowheads="1"/>
          </p:cNvSpPr>
          <p:nvPr/>
        </p:nvSpPr>
        <p:spPr bwMode="auto">
          <a:xfrm>
            <a:off x="620059" y="1668553"/>
            <a:ext cx="5178021"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Example for Credit Scoring Model</a:t>
            </a:r>
            <a:endParaRPr lang="en-US" sz="2400" dirty="0">
              <a:solidFill>
                <a:schemeClr val="bg1"/>
              </a:solidFill>
              <a:latin typeface="+mn-lt"/>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8370" y="2245266"/>
            <a:ext cx="7434177" cy="4161430"/>
          </a:xfrm>
          <a:prstGeom prst="rect">
            <a:avLst/>
          </a:prstGeom>
        </p:spPr>
      </p:pic>
    </p:spTree>
    <p:extLst>
      <p:ext uri="{BB962C8B-B14F-4D97-AF65-F5344CB8AC3E}">
        <p14:creationId xmlns:p14="http://schemas.microsoft.com/office/powerpoint/2010/main" val="482961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pPr marL="0" indent="0">
              <a:buNone/>
            </a:pP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pl-PL" dirty="0" smtClean="0"/>
              <a:t/>
            </a:r>
            <a:br>
              <a:rPr lang="pl-PL" dirty="0" smtClean="0"/>
            </a:br>
            <a:r>
              <a:rPr lang="pl-PL" sz="1600" dirty="0" smtClean="0"/>
              <a:t/>
            </a:r>
            <a:br>
              <a:rPr lang="pl-PL" sz="1600" dirty="0" smtClean="0"/>
            </a:br>
            <a:r>
              <a:rPr lang="pl-PL" sz="1600" dirty="0" smtClean="0"/>
              <a:t/>
            </a:r>
            <a:br>
              <a:rPr lang="pl-PL"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endParaRPr lang="en-US" sz="1600" dirty="0" smtClean="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25</a:t>
            </a:fld>
            <a:endParaRPr lang="en-US"/>
          </a:p>
        </p:txBody>
      </p:sp>
      <p:sp>
        <p:nvSpPr>
          <p:cNvPr id="6" name="TextBox 4"/>
          <p:cNvSpPr txBox="1">
            <a:spLocks noChangeArrowheads="1"/>
          </p:cNvSpPr>
          <p:nvPr/>
        </p:nvSpPr>
        <p:spPr bwMode="auto">
          <a:xfrm>
            <a:off x="620059" y="1668553"/>
            <a:ext cx="5178021"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Example for Credit Scoring Model</a:t>
            </a:r>
            <a:endParaRPr lang="en-US" sz="2400" dirty="0">
              <a:solidFill>
                <a:schemeClr val="bg1"/>
              </a:solidFill>
              <a:latin typeface="+mn-lt"/>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9999" y="2213160"/>
            <a:ext cx="7484281" cy="4193259"/>
          </a:xfrm>
          <a:prstGeom prst="rect">
            <a:avLst/>
          </a:prstGeom>
        </p:spPr>
      </p:pic>
    </p:spTree>
    <p:extLst>
      <p:ext uri="{BB962C8B-B14F-4D97-AF65-F5344CB8AC3E}">
        <p14:creationId xmlns:p14="http://schemas.microsoft.com/office/powerpoint/2010/main" val="1781712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pPr marL="0" indent="0">
              <a:buNone/>
            </a:pP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pl-PL" dirty="0" smtClean="0"/>
              <a:t/>
            </a:r>
            <a:br>
              <a:rPr lang="pl-PL" dirty="0" smtClean="0"/>
            </a:br>
            <a:r>
              <a:rPr lang="pl-PL" sz="1600" dirty="0" smtClean="0"/>
              <a:t/>
            </a:r>
            <a:br>
              <a:rPr lang="pl-PL" sz="1600" dirty="0" smtClean="0"/>
            </a:br>
            <a:r>
              <a:rPr lang="pl-PL" sz="1600" dirty="0" smtClean="0"/>
              <a:t/>
            </a:r>
            <a:br>
              <a:rPr lang="pl-PL"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endParaRPr lang="en-US" sz="1600" dirty="0" smtClean="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26</a:t>
            </a:fld>
            <a:endParaRPr lang="en-US"/>
          </a:p>
        </p:txBody>
      </p:sp>
      <p:sp>
        <p:nvSpPr>
          <p:cNvPr id="6" name="TextBox 4"/>
          <p:cNvSpPr txBox="1">
            <a:spLocks noChangeArrowheads="1"/>
          </p:cNvSpPr>
          <p:nvPr/>
        </p:nvSpPr>
        <p:spPr bwMode="auto">
          <a:xfrm>
            <a:off x="620059" y="1668553"/>
            <a:ext cx="5178021"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Example for Credit Scoring Model</a:t>
            </a:r>
            <a:endParaRPr lang="en-US" sz="2400" dirty="0">
              <a:solidFill>
                <a:schemeClr val="bg1"/>
              </a:solidFill>
              <a:latin typeface="+mn-lt"/>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7443" y="2332432"/>
            <a:ext cx="7469051" cy="3965792"/>
          </a:xfrm>
          <a:prstGeom prst="rect">
            <a:avLst/>
          </a:prstGeom>
        </p:spPr>
      </p:pic>
    </p:spTree>
    <p:extLst>
      <p:ext uri="{BB962C8B-B14F-4D97-AF65-F5344CB8AC3E}">
        <p14:creationId xmlns:p14="http://schemas.microsoft.com/office/powerpoint/2010/main" val="28481962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pPr marL="0" indent="0">
              <a:buNone/>
            </a:pP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pl-PL" dirty="0" smtClean="0"/>
              <a:t/>
            </a:r>
            <a:br>
              <a:rPr lang="pl-PL" dirty="0" smtClean="0"/>
            </a:br>
            <a:r>
              <a:rPr lang="pl-PL" sz="1600" dirty="0" smtClean="0"/>
              <a:t/>
            </a:r>
            <a:br>
              <a:rPr lang="pl-PL" sz="1600" dirty="0" smtClean="0"/>
            </a:br>
            <a:r>
              <a:rPr lang="pl-PL" sz="1600" dirty="0" smtClean="0"/>
              <a:t/>
            </a:r>
            <a:br>
              <a:rPr lang="pl-PL"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endParaRPr lang="en-US" sz="1600" dirty="0" smtClean="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27</a:t>
            </a:fld>
            <a:endParaRPr lang="en-US"/>
          </a:p>
        </p:txBody>
      </p:sp>
      <p:sp>
        <p:nvSpPr>
          <p:cNvPr id="6" name="TextBox 4"/>
          <p:cNvSpPr txBox="1">
            <a:spLocks noChangeArrowheads="1"/>
          </p:cNvSpPr>
          <p:nvPr/>
        </p:nvSpPr>
        <p:spPr bwMode="auto">
          <a:xfrm>
            <a:off x="620059" y="1668553"/>
            <a:ext cx="5178021"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Example for Credit Scoring Model</a:t>
            </a:r>
            <a:endParaRPr lang="en-US" sz="2400" dirty="0">
              <a:solidFill>
                <a:schemeClr val="bg1"/>
              </a:solidFill>
              <a:latin typeface="+mn-lt"/>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7443" y="2332432"/>
            <a:ext cx="7469051" cy="3965792"/>
          </a:xfrm>
          <a:prstGeom prst="rect">
            <a:avLst/>
          </a:prstGeom>
        </p:spPr>
      </p:pic>
    </p:spTree>
    <p:extLst>
      <p:ext uri="{BB962C8B-B14F-4D97-AF65-F5344CB8AC3E}">
        <p14:creationId xmlns:p14="http://schemas.microsoft.com/office/powerpoint/2010/main" val="33549748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smtClean="0"/>
              <a:t>The result from Logistic Regression is that </a:t>
            </a:r>
          </a:p>
          <a:p>
            <a:pPr marL="0" indent="0">
              <a:buNone/>
            </a:pP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pl-PL" dirty="0" smtClean="0"/>
              <a:t/>
            </a:r>
            <a:br>
              <a:rPr lang="pl-PL" dirty="0" smtClean="0"/>
            </a:br>
            <a:r>
              <a:rPr lang="pl-PL" sz="1600" dirty="0" smtClean="0"/>
              <a:t/>
            </a:r>
            <a:br>
              <a:rPr lang="pl-PL" sz="1600" dirty="0" smtClean="0"/>
            </a:br>
            <a:r>
              <a:rPr lang="pl-PL" sz="1600" dirty="0" smtClean="0"/>
              <a:t/>
            </a:r>
            <a:br>
              <a:rPr lang="pl-PL"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endParaRPr lang="en-US" sz="1600" dirty="0" smtClean="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28</a:t>
            </a:fld>
            <a:endParaRPr lang="en-US"/>
          </a:p>
        </p:txBody>
      </p:sp>
      <p:sp>
        <p:nvSpPr>
          <p:cNvPr id="6" name="TextBox 4"/>
          <p:cNvSpPr txBox="1">
            <a:spLocks noChangeArrowheads="1"/>
          </p:cNvSpPr>
          <p:nvPr/>
        </p:nvSpPr>
        <p:spPr bwMode="auto">
          <a:xfrm>
            <a:off x="620059" y="1668553"/>
            <a:ext cx="5178021"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Example for Credit Scoring Model</a:t>
            </a:r>
            <a:endParaRPr lang="en-US" sz="2400" dirty="0">
              <a:solidFill>
                <a:schemeClr val="bg1"/>
              </a:solidFill>
              <a:latin typeface="+mn-lt"/>
            </a:endParaRPr>
          </a:p>
        </p:txBody>
      </p:sp>
      <p:graphicFrame>
        <p:nvGraphicFramePr>
          <p:cNvPr id="7" name="Table 6"/>
          <p:cNvGraphicFramePr>
            <a:graphicFrameLocks noGrp="1"/>
          </p:cNvGraphicFramePr>
          <p:nvPr>
            <p:extLst>
              <p:ext uri="{D42A27DB-BD31-4B8C-83A1-F6EECF244321}">
                <p14:modId xmlns:p14="http://schemas.microsoft.com/office/powerpoint/2010/main" val="697964677"/>
              </p:ext>
            </p:extLst>
          </p:nvPr>
        </p:nvGraphicFramePr>
        <p:xfrm>
          <a:off x="620059" y="2624551"/>
          <a:ext cx="7809958" cy="3708400"/>
        </p:xfrm>
        <a:graphic>
          <a:graphicData uri="http://schemas.openxmlformats.org/drawingml/2006/table">
            <a:tbl>
              <a:tblPr firstRow="1" bandRow="1">
                <a:tableStyleId>{5C22544A-7EE6-4342-B048-85BDC9FD1C3A}</a:tableStyleId>
              </a:tblPr>
              <a:tblGrid>
                <a:gridCol w="4903920"/>
                <a:gridCol w="2906038"/>
              </a:tblGrid>
              <a:tr h="370840">
                <a:tc>
                  <a:txBody>
                    <a:bodyPr/>
                    <a:lstStyle/>
                    <a:p>
                      <a:r>
                        <a:rPr lang="en-US" dirty="0" smtClean="0"/>
                        <a:t>Factor</a:t>
                      </a:r>
                      <a:endParaRPr lang="th-TH"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Coefficient</a:t>
                      </a:r>
                      <a:endParaRPr lang="th-TH" dirty="0" smtClean="0"/>
                    </a:p>
                  </a:txBody>
                  <a:tcPr/>
                </a:tc>
              </a:tr>
              <a:tr h="370840">
                <a:tc>
                  <a:txBody>
                    <a:bodyPr/>
                    <a:lstStyle/>
                    <a:p>
                      <a:r>
                        <a:rPr lang="en-GB" sz="1800" b="1" i="1" dirty="0" err="1" smtClean="0"/>
                        <a:t>Client’s_locative_situation</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i="1" dirty="0" smtClean="0"/>
                        <a:t>3.257 </a:t>
                      </a:r>
                      <a:endParaRPr lang="th-TH" dirty="0" smtClean="0"/>
                    </a:p>
                  </a:txBody>
                  <a:tcPr/>
                </a:tc>
              </a:tr>
              <a:tr h="370840">
                <a:tc>
                  <a:txBody>
                    <a:bodyPr/>
                    <a:lstStyle/>
                    <a:p>
                      <a:r>
                        <a:rPr lang="en-GB" sz="1800" b="1" i="1" dirty="0" err="1" smtClean="0"/>
                        <a:t>Education_level</a:t>
                      </a:r>
                      <a:r>
                        <a:rPr lang="en-GB" sz="1800" b="1" i="1" dirty="0" smtClean="0"/>
                        <a:t> </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i="1" dirty="0" smtClean="0"/>
                        <a:t>5.233 </a:t>
                      </a:r>
                      <a:endParaRPr lang="th-TH" dirty="0" smtClean="0"/>
                    </a:p>
                  </a:txBody>
                  <a:tcPr/>
                </a:tc>
              </a:tr>
              <a:tr h="370840">
                <a:tc>
                  <a:txBody>
                    <a:bodyPr/>
                    <a:lstStyle/>
                    <a:p>
                      <a:r>
                        <a:rPr lang="en-US" sz="1800" b="1" i="1" dirty="0" err="1" smtClean="0"/>
                        <a:t>Proximity_towards_BankX_Branches</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i="1" dirty="0" smtClean="0"/>
                        <a:t>4.462 </a:t>
                      </a:r>
                      <a:endParaRPr lang="th-TH" dirty="0" smtClean="0"/>
                    </a:p>
                  </a:txBody>
                  <a:tcPr/>
                </a:tc>
              </a:tr>
              <a:tr h="370840">
                <a:tc>
                  <a:txBody>
                    <a:bodyPr/>
                    <a:lstStyle/>
                    <a:p>
                      <a:r>
                        <a:rPr lang="en-US" sz="1800" b="1" i="1" dirty="0" err="1" smtClean="0"/>
                        <a:t>Marital_Status</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i="1" dirty="0" smtClean="0"/>
                        <a:t>3.059 </a:t>
                      </a:r>
                      <a:endParaRPr lang="th-TH" dirty="0" smtClean="0"/>
                    </a:p>
                  </a:txBody>
                  <a:tcPr/>
                </a:tc>
              </a:tr>
              <a:tr h="370840">
                <a:tc>
                  <a:txBody>
                    <a:bodyPr/>
                    <a:lstStyle/>
                    <a:p>
                      <a:r>
                        <a:rPr lang="en-US" sz="1800" b="1" i="1" dirty="0" smtClean="0"/>
                        <a:t>Occupation </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-48.2</a:t>
                      </a:r>
                      <a:endParaRPr lang="th-TH" dirty="0" smtClean="0"/>
                    </a:p>
                  </a:txBody>
                  <a:tcPr/>
                </a:tc>
              </a:tr>
              <a:tr h="370840">
                <a:tc>
                  <a:txBody>
                    <a:bodyPr/>
                    <a:lstStyle/>
                    <a:p>
                      <a:r>
                        <a:rPr lang="en-US" sz="1800" b="1" i="1" dirty="0" err="1" smtClean="0"/>
                        <a:t>Working_period_with_the_last_employer</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i="1" dirty="0" smtClean="0"/>
                        <a:t>4.496 </a:t>
                      </a:r>
                      <a:endParaRPr lang="th-TH" dirty="0" smtClean="0"/>
                    </a:p>
                  </a:txBody>
                  <a:tcPr/>
                </a:tc>
              </a:tr>
              <a:tr h="370840">
                <a:tc>
                  <a:txBody>
                    <a:bodyPr/>
                    <a:lstStyle/>
                    <a:p>
                      <a:r>
                        <a:rPr lang="en-US" sz="1800" b="1" i="1" dirty="0" err="1" smtClean="0"/>
                        <a:t>Loan_period</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i="1" dirty="0" smtClean="0"/>
                        <a:t>4.370 </a:t>
                      </a:r>
                      <a:endParaRPr lang="th-TH" dirty="0" smtClean="0"/>
                    </a:p>
                  </a:txBody>
                  <a:tcPr/>
                </a:tc>
              </a:tr>
              <a:tr h="370840">
                <a:tc>
                  <a:txBody>
                    <a:bodyPr/>
                    <a:lstStyle/>
                    <a:p>
                      <a:r>
                        <a:rPr lang="en-US" sz="1800" b="1" i="1" dirty="0" err="1" smtClean="0"/>
                        <a:t>Banking_references_at_BankX</a:t>
                      </a:r>
                      <a:r>
                        <a:rPr lang="en-US" sz="1800" b="1" i="1" dirty="0" smtClean="0"/>
                        <a:t> </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i="1" dirty="0" smtClean="0"/>
                        <a:t>4.496 </a:t>
                      </a:r>
                      <a:endParaRPr lang="th-TH" dirty="0" smtClean="0"/>
                    </a:p>
                  </a:txBody>
                  <a:tcPr/>
                </a:tc>
              </a:tr>
              <a:tr h="370840">
                <a:tc>
                  <a:txBody>
                    <a:bodyPr/>
                    <a:lstStyle/>
                    <a:p>
                      <a:r>
                        <a:rPr lang="en-GB" sz="1800" b="1" i="1" dirty="0" err="1" smtClean="0"/>
                        <a:t>Credit_History</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t>
                      </a:r>
                      <a:r>
                        <a:rPr lang="en-US" sz="1800" i="1" dirty="0" smtClean="0"/>
                        <a:t>23.721</a:t>
                      </a:r>
                      <a:endParaRPr lang="th-TH" dirty="0" smtClean="0"/>
                    </a:p>
                  </a:txBody>
                  <a:tcPr/>
                </a:tc>
              </a:tr>
            </a:tbl>
          </a:graphicData>
        </a:graphic>
      </p:graphicFrame>
    </p:spTree>
    <p:extLst>
      <p:ext uri="{BB962C8B-B14F-4D97-AF65-F5344CB8AC3E}">
        <p14:creationId xmlns:p14="http://schemas.microsoft.com/office/powerpoint/2010/main" val="32491151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a:t>The result from Linear Discrimination Analysis is that</a:t>
            </a:r>
          </a:p>
          <a:p>
            <a:pPr marL="0" indent="0">
              <a:buNone/>
            </a:pPr>
            <a:r>
              <a:rPr lang="en-US" sz="1800" dirty="0" smtClean="0"/>
              <a:t/>
            </a:r>
            <a:br>
              <a:rPr lang="en-US" sz="1800" dirty="0" smtClean="0"/>
            </a:br>
            <a:r>
              <a:rPr lang="en-US" sz="1800" dirty="0" smtClean="0"/>
              <a:t/>
            </a:r>
            <a:br>
              <a:rPr lang="en-US" sz="1800" dirty="0" smtClean="0"/>
            </a:br>
            <a:r>
              <a:rPr lang="pl-PL" dirty="0" smtClean="0"/>
              <a:t/>
            </a:r>
            <a:br>
              <a:rPr lang="pl-PL" dirty="0" smtClean="0"/>
            </a:br>
            <a:r>
              <a:rPr lang="pl-PL" sz="1600" dirty="0" smtClean="0"/>
              <a:t/>
            </a:r>
            <a:br>
              <a:rPr lang="pl-PL" sz="1600" dirty="0" smtClean="0"/>
            </a:br>
            <a:r>
              <a:rPr lang="pl-PL" sz="1600" dirty="0" smtClean="0"/>
              <a:t/>
            </a:r>
            <a:br>
              <a:rPr lang="pl-PL"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endParaRPr lang="en-US" sz="1600" dirty="0" smtClean="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29</a:t>
            </a:fld>
            <a:endParaRPr lang="en-US"/>
          </a:p>
        </p:txBody>
      </p:sp>
      <p:sp>
        <p:nvSpPr>
          <p:cNvPr id="6" name="TextBox 4"/>
          <p:cNvSpPr txBox="1">
            <a:spLocks noChangeArrowheads="1"/>
          </p:cNvSpPr>
          <p:nvPr/>
        </p:nvSpPr>
        <p:spPr bwMode="auto">
          <a:xfrm>
            <a:off x="620059" y="1668553"/>
            <a:ext cx="5178021"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Example for Credit Scoring Model</a:t>
            </a:r>
            <a:endParaRPr lang="en-US" sz="2400" dirty="0">
              <a:solidFill>
                <a:schemeClr val="bg1"/>
              </a:solidFill>
              <a:latin typeface="+mn-lt"/>
            </a:endParaRPr>
          </a:p>
        </p:txBody>
      </p:sp>
      <p:graphicFrame>
        <p:nvGraphicFramePr>
          <p:cNvPr id="7" name="Table 6"/>
          <p:cNvGraphicFramePr>
            <a:graphicFrameLocks noGrp="1"/>
          </p:cNvGraphicFramePr>
          <p:nvPr>
            <p:extLst>
              <p:ext uri="{D42A27DB-BD31-4B8C-83A1-F6EECF244321}">
                <p14:modId xmlns:p14="http://schemas.microsoft.com/office/powerpoint/2010/main" val="14957781"/>
              </p:ext>
            </p:extLst>
          </p:nvPr>
        </p:nvGraphicFramePr>
        <p:xfrm>
          <a:off x="620059" y="2594270"/>
          <a:ext cx="7809958" cy="3708400"/>
        </p:xfrm>
        <a:graphic>
          <a:graphicData uri="http://schemas.openxmlformats.org/drawingml/2006/table">
            <a:tbl>
              <a:tblPr firstRow="1" bandRow="1">
                <a:tableStyleId>{5C22544A-7EE6-4342-B048-85BDC9FD1C3A}</a:tableStyleId>
              </a:tblPr>
              <a:tblGrid>
                <a:gridCol w="5129388"/>
                <a:gridCol w="2680570"/>
              </a:tblGrid>
              <a:tr h="370840">
                <a:tc>
                  <a:txBody>
                    <a:bodyPr/>
                    <a:lstStyle/>
                    <a:p>
                      <a:r>
                        <a:rPr lang="en-US" dirty="0" smtClean="0"/>
                        <a:t>Factor</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Coefficient</a:t>
                      </a:r>
                      <a:endParaRPr lang="th-TH" dirty="0" smtClean="0"/>
                    </a:p>
                  </a:txBody>
                  <a:tcPr/>
                </a:tc>
              </a:tr>
              <a:tr h="370840">
                <a:tc>
                  <a:txBody>
                    <a:bodyPr/>
                    <a:lstStyle/>
                    <a:p>
                      <a:r>
                        <a:rPr lang="en-GB" sz="1800" b="1" i="1" dirty="0" smtClean="0"/>
                        <a:t>Gender</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smtClean="0"/>
                        <a:t>0.081</a:t>
                      </a:r>
                      <a:endParaRPr lang="th-TH" dirty="0" smtClean="0"/>
                    </a:p>
                  </a:txBody>
                  <a:tcPr/>
                </a:tc>
              </a:tr>
              <a:tr h="370840">
                <a:tc>
                  <a:txBody>
                    <a:bodyPr/>
                    <a:lstStyle/>
                    <a:p>
                      <a:r>
                        <a:rPr lang="en-GB" sz="1800" b="1" i="1" dirty="0" err="1" smtClean="0"/>
                        <a:t>Client’s_locative_situation</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i="1" smtClean="0"/>
                        <a:t>0.305</a:t>
                      </a:r>
                      <a:endParaRPr lang="th-TH" dirty="0" smtClean="0"/>
                    </a:p>
                  </a:txBody>
                  <a:tcPr/>
                </a:tc>
              </a:tr>
              <a:tr h="370840">
                <a:tc>
                  <a:txBody>
                    <a:bodyPr/>
                    <a:lstStyle/>
                    <a:p>
                      <a:r>
                        <a:rPr lang="en-GB" sz="1800" b="1" i="1" dirty="0" err="1" smtClean="0"/>
                        <a:t>Education_level</a:t>
                      </a:r>
                      <a:r>
                        <a:rPr lang="en-GB" sz="1800" b="1" i="1" dirty="0" smtClean="0"/>
                        <a:t> </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i="1" dirty="0" smtClean="0"/>
                        <a:t>0.089</a:t>
                      </a:r>
                      <a:endParaRPr lang="th-TH" dirty="0" smtClean="0"/>
                    </a:p>
                  </a:txBody>
                  <a:tcPr/>
                </a:tc>
              </a:tr>
              <a:tr h="370840">
                <a:tc>
                  <a:txBody>
                    <a:bodyPr/>
                    <a:lstStyle/>
                    <a:p>
                      <a:r>
                        <a:rPr lang="en-US" sz="1800" b="1" i="1" dirty="0" err="1" smtClean="0"/>
                        <a:t>Proximity_towards_BankX_Branches</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i="1" dirty="0" smtClean="0"/>
                        <a:t>0.271</a:t>
                      </a:r>
                      <a:endParaRPr lang="th-TH" dirty="0" smtClean="0"/>
                    </a:p>
                  </a:txBody>
                  <a:tcPr/>
                </a:tc>
              </a:tr>
              <a:tr h="370840">
                <a:tc>
                  <a:txBody>
                    <a:bodyPr/>
                    <a:lstStyle/>
                    <a:p>
                      <a:r>
                        <a:rPr lang="en-US" sz="1800" b="1" i="1" dirty="0" smtClean="0"/>
                        <a:t>Age</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0.017</a:t>
                      </a:r>
                      <a:endParaRPr lang="th-TH" dirty="0" smtClean="0"/>
                    </a:p>
                  </a:txBody>
                  <a:tcPr/>
                </a:tc>
              </a:tr>
              <a:tr h="370840">
                <a:tc>
                  <a:txBody>
                    <a:bodyPr/>
                    <a:lstStyle/>
                    <a:p>
                      <a:r>
                        <a:rPr lang="en-US" sz="1800" b="1" i="1" dirty="0" smtClean="0"/>
                        <a:t>No._</a:t>
                      </a:r>
                      <a:r>
                        <a:rPr lang="en-US" sz="1800" b="1" i="1" dirty="0" err="1" smtClean="0"/>
                        <a:t>of_dependents</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0.422</a:t>
                      </a:r>
                      <a:endParaRPr lang="th-TH" dirty="0" smtClean="0"/>
                    </a:p>
                  </a:txBody>
                  <a:tcPr/>
                </a:tc>
              </a:tr>
              <a:tr h="370840">
                <a:tc>
                  <a:txBody>
                    <a:bodyPr/>
                    <a:lstStyle/>
                    <a:p>
                      <a:r>
                        <a:rPr lang="en-GB" sz="1800" b="1" i="1" dirty="0" err="1" smtClean="0"/>
                        <a:t>Loan_tenure</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smtClean="0"/>
                        <a:t>0.040</a:t>
                      </a:r>
                      <a:endParaRPr lang="th-TH" dirty="0" smtClean="0"/>
                    </a:p>
                  </a:txBody>
                  <a:tcPr/>
                </a:tc>
              </a:tr>
              <a:tr h="370840">
                <a:tc>
                  <a:txBody>
                    <a:bodyPr/>
                    <a:lstStyle/>
                    <a:p>
                      <a:r>
                        <a:rPr lang="en-US" sz="1800" b="1" i="1" dirty="0" err="1" smtClean="0"/>
                        <a:t>Marital_Status</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i="1" dirty="0" smtClean="0"/>
                        <a:t>3.059 </a:t>
                      </a:r>
                      <a:endParaRPr lang="th-TH" dirty="0" smtClean="0"/>
                    </a:p>
                  </a:txBody>
                  <a:tcPr/>
                </a:tc>
              </a:tr>
              <a:tr h="370840">
                <a:tc>
                  <a:txBody>
                    <a:bodyPr/>
                    <a:lstStyle/>
                    <a:p>
                      <a:r>
                        <a:rPr lang="en-US" sz="1800" b="1" i="1" dirty="0" smtClean="0"/>
                        <a:t>Occupation </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0.466</a:t>
                      </a:r>
                      <a:endParaRPr lang="th-TH" dirty="0" smtClean="0"/>
                    </a:p>
                  </a:txBody>
                  <a:tcPr/>
                </a:tc>
              </a:tr>
            </a:tbl>
          </a:graphicData>
        </a:graphic>
      </p:graphicFrame>
    </p:spTree>
    <p:extLst>
      <p:ext uri="{BB962C8B-B14F-4D97-AF65-F5344CB8AC3E}">
        <p14:creationId xmlns:p14="http://schemas.microsoft.com/office/powerpoint/2010/main" val="11295483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b="1" i="1" dirty="0" smtClean="0"/>
              <a:t>Credit Spread </a:t>
            </a:r>
            <a:r>
              <a:rPr lang="en-US" sz="1800" dirty="0" smtClean="0"/>
              <a:t>is the excess interest rate that the investors expect for bearing the credit risk</a:t>
            </a:r>
          </a:p>
          <a:p>
            <a:r>
              <a:rPr lang="en-US" sz="1800" dirty="0" smtClean="0"/>
              <a:t>For example, bond yield spread can be estimated as the spread of corporate bond yield over risk free rate or treasury bond yield.</a:t>
            </a:r>
          </a:p>
          <a:p>
            <a:endParaRPr lang="en-US" sz="1800" dirty="0" smtClean="0"/>
          </a:p>
          <a:p>
            <a:pPr marL="0" indent="0">
              <a:buNone/>
            </a:pPr>
            <a:r>
              <a:rPr lang="en-US" sz="1800" dirty="0"/>
              <a:t/>
            </a:r>
            <a:br>
              <a:rPr lang="en-US" sz="1800" dirty="0"/>
            </a:br>
            <a:r>
              <a:rPr lang="en-US" sz="1400" dirty="0"/>
              <a:t/>
            </a:r>
            <a:br>
              <a:rPr lang="en-US" sz="1400" dirty="0"/>
            </a:br>
            <a:r>
              <a:rPr lang="pl-PL" sz="1400" dirty="0"/>
              <a:t/>
            </a:r>
            <a:br>
              <a:rPr lang="pl-PL" sz="1400" dirty="0"/>
            </a:br>
            <a:r>
              <a:rPr lang="pl-PL" sz="1400" dirty="0"/>
              <a:t/>
            </a:r>
            <a:br>
              <a:rPr lang="pl-PL"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smtClean="0"/>
              <a:t/>
            </a:r>
            <a:br>
              <a:rPr lang="en-US" sz="1400" dirty="0" smtClean="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endParaRPr lang="en-US" sz="14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3</a:t>
            </a:fld>
            <a:endParaRPr lang="en-US"/>
          </a:p>
        </p:txBody>
      </p:sp>
      <p:sp>
        <p:nvSpPr>
          <p:cNvPr id="6" name="TextBox 4"/>
          <p:cNvSpPr txBox="1">
            <a:spLocks noChangeArrowheads="1"/>
          </p:cNvSpPr>
          <p:nvPr/>
        </p:nvSpPr>
        <p:spPr bwMode="auto">
          <a:xfrm>
            <a:off x="620059" y="1668553"/>
            <a:ext cx="2268570"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Credit Spread</a:t>
            </a:r>
            <a:endParaRPr lang="en-US" sz="2400" dirty="0">
              <a:solidFill>
                <a:schemeClr val="bg1"/>
              </a:solidFill>
              <a:latin typeface="+mn-lt"/>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33911" y="3594461"/>
            <a:ext cx="4305300" cy="2639297"/>
          </a:xfrm>
          <a:prstGeom prst="rect">
            <a:avLst/>
          </a:prstGeom>
        </p:spPr>
      </p:pic>
    </p:spTree>
    <p:extLst>
      <p:ext uri="{BB962C8B-B14F-4D97-AF65-F5344CB8AC3E}">
        <p14:creationId xmlns:p14="http://schemas.microsoft.com/office/powerpoint/2010/main" val="3218703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a:t>The result from Linear Discrimination Analysis is </a:t>
            </a:r>
            <a:r>
              <a:rPr lang="en-US" sz="1800" dirty="0" smtClean="0"/>
              <a:t>that (</a:t>
            </a:r>
            <a:r>
              <a:rPr lang="en-US" sz="1800" dirty="0" err="1" smtClean="0"/>
              <a:t>con’t</a:t>
            </a:r>
            <a:r>
              <a:rPr lang="en-US" sz="1800" dirty="0" smtClean="0"/>
              <a:t>)</a:t>
            </a:r>
            <a:endParaRPr lang="en-US" sz="1800" dirty="0"/>
          </a:p>
          <a:p>
            <a:pPr marL="0" indent="0">
              <a:buNone/>
            </a:pPr>
            <a:r>
              <a:rPr lang="en-US" sz="1800" dirty="0" smtClean="0"/>
              <a:t/>
            </a:r>
            <a:br>
              <a:rPr lang="en-US" sz="1800" dirty="0" smtClean="0"/>
            </a:br>
            <a:r>
              <a:rPr lang="en-US" sz="1800" dirty="0" smtClean="0"/>
              <a:t/>
            </a:r>
            <a:br>
              <a:rPr lang="en-US" sz="1800" dirty="0" smtClean="0"/>
            </a:br>
            <a:r>
              <a:rPr lang="pl-PL" dirty="0" smtClean="0"/>
              <a:t/>
            </a:r>
            <a:br>
              <a:rPr lang="pl-PL" dirty="0" smtClean="0"/>
            </a:br>
            <a:r>
              <a:rPr lang="pl-PL" sz="1600" dirty="0" smtClean="0"/>
              <a:t/>
            </a:r>
            <a:br>
              <a:rPr lang="pl-PL" sz="1600" dirty="0" smtClean="0"/>
            </a:br>
            <a:r>
              <a:rPr lang="pl-PL" sz="1600" dirty="0" smtClean="0"/>
              <a:t/>
            </a:r>
            <a:br>
              <a:rPr lang="pl-PL"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endParaRPr lang="en-US" sz="1600" dirty="0" smtClean="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30</a:t>
            </a:fld>
            <a:endParaRPr lang="en-US"/>
          </a:p>
        </p:txBody>
      </p:sp>
      <p:sp>
        <p:nvSpPr>
          <p:cNvPr id="6" name="TextBox 4"/>
          <p:cNvSpPr txBox="1">
            <a:spLocks noChangeArrowheads="1"/>
          </p:cNvSpPr>
          <p:nvPr/>
        </p:nvSpPr>
        <p:spPr bwMode="auto">
          <a:xfrm>
            <a:off x="620059" y="1668553"/>
            <a:ext cx="5178021"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Example for Credit Scoring Model</a:t>
            </a:r>
            <a:endParaRPr lang="en-US" sz="2400" dirty="0">
              <a:solidFill>
                <a:schemeClr val="bg1"/>
              </a:solidFill>
              <a:latin typeface="+mn-lt"/>
            </a:endParaRPr>
          </a:p>
        </p:txBody>
      </p:sp>
      <p:graphicFrame>
        <p:nvGraphicFramePr>
          <p:cNvPr id="7" name="Table 6"/>
          <p:cNvGraphicFramePr>
            <a:graphicFrameLocks noGrp="1"/>
          </p:cNvGraphicFramePr>
          <p:nvPr>
            <p:extLst>
              <p:ext uri="{D42A27DB-BD31-4B8C-83A1-F6EECF244321}">
                <p14:modId xmlns:p14="http://schemas.microsoft.com/office/powerpoint/2010/main" val="3029192005"/>
              </p:ext>
            </p:extLst>
          </p:nvPr>
        </p:nvGraphicFramePr>
        <p:xfrm>
          <a:off x="620059" y="2594270"/>
          <a:ext cx="7809958" cy="2966720"/>
        </p:xfrm>
        <a:graphic>
          <a:graphicData uri="http://schemas.openxmlformats.org/drawingml/2006/table">
            <a:tbl>
              <a:tblPr firstRow="1" bandRow="1">
                <a:tableStyleId>{5C22544A-7EE6-4342-B048-85BDC9FD1C3A}</a:tableStyleId>
              </a:tblPr>
              <a:tblGrid>
                <a:gridCol w="5129388"/>
                <a:gridCol w="2680570"/>
              </a:tblGrid>
              <a:tr h="370840">
                <a:tc>
                  <a:txBody>
                    <a:bodyPr/>
                    <a:lstStyle/>
                    <a:p>
                      <a:r>
                        <a:rPr lang="en-US" dirty="0" smtClean="0"/>
                        <a:t>Factor</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Coefficient</a:t>
                      </a:r>
                      <a:endParaRPr lang="th-TH" dirty="0" smtClean="0"/>
                    </a:p>
                  </a:txBody>
                  <a:tcPr/>
                </a:tc>
              </a:tr>
              <a:tr h="370840">
                <a:tc>
                  <a:txBody>
                    <a:bodyPr/>
                    <a:lstStyle/>
                    <a:p>
                      <a:r>
                        <a:rPr lang="en-US" sz="1800" b="1" i="1" dirty="0" err="1" smtClean="0"/>
                        <a:t>Working_period_with_the_last_employer</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i="1" dirty="0" smtClean="0"/>
                        <a:t>0.218</a:t>
                      </a:r>
                      <a:endParaRPr lang="th-TH"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i="1" dirty="0" err="1" smtClean="0"/>
                        <a:t>Working_period_with_the_current_employer</a:t>
                      </a:r>
                      <a:endParaRPr lang="th-TH"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0.261</a:t>
                      </a:r>
                      <a:endParaRPr lang="th-TH" dirty="0" smtClean="0"/>
                    </a:p>
                  </a:txBody>
                  <a:tcPr/>
                </a:tc>
              </a:tr>
              <a:tr h="370840">
                <a:tc>
                  <a:txBody>
                    <a:bodyPr/>
                    <a:lstStyle/>
                    <a:p>
                      <a:r>
                        <a:rPr lang="en-US" sz="1800" b="1" i="1" dirty="0" err="1" smtClean="0"/>
                        <a:t>Loan_period</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i="1" dirty="0" smtClean="0"/>
                        <a:t>0.224</a:t>
                      </a:r>
                      <a:endParaRPr lang="th-TH" dirty="0" smtClean="0"/>
                    </a:p>
                  </a:txBody>
                  <a:tcPr/>
                </a:tc>
              </a:tr>
              <a:tr h="370840">
                <a:tc>
                  <a:txBody>
                    <a:bodyPr/>
                    <a:lstStyle/>
                    <a:p>
                      <a:r>
                        <a:rPr lang="en-US" sz="1800" b="1" i="1" dirty="0" err="1" smtClean="0"/>
                        <a:t>Banking_references_at_BankX</a:t>
                      </a:r>
                      <a:r>
                        <a:rPr lang="en-US" sz="1800" b="1" i="1" dirty="0" smtClean="0"/>
                        <a:t> </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i="1" dirty="0" smtClean="0"/>
                        <a:t>0.260</a:t>
                      </a:r>
                      <a:endParaRPr lang="th-TH" dirty="0" smtClean="0"/>
                    </a:p>
                  </a:txBody>
                  <a:tcPr/>
                </a:tc>
              </a:tr>
              <a:tr h="370840">
                <a:tc>
                  <a:txBody>
                    <a:bodyPr/>
                    <a:lstStyle/>
                    <a:p>
                      <a:r>
                        <a:rPr lang="en-US" sz="1800" b="1" i="1" dirty="0" err="1" smtClean="0"/>
                        <a:t>Monthly_Net_Income_of_the_applicant</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0.173</a:t>
                      </a:r>
                      <a:endParaRPr lang="th-TH" dirty="0" smtClean="0"/>
                    </a:p>
                  </a:txBody>
                  <a:tcPr/>
                </a:tc>
              </a:tr>
              <a:tr h="370840">
                <a:tc>
                  <a:txBody>
                    <a:bodyPr/>
                    <a:lstStyle/>
                    <a:p>
                      <a:r>
                        <a:rPr lang="en-GB" sz="1800" b="1" i="1" dirty="0" err="1" smtClean="0"/>
                        <a:t>Credit_History</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0.671</a:t>
                      </a:r>
                      <a:endParaRPr lang="th-TH" dirty="0" smtClean="0"/>
                    </a:p>
                  </a:txBody>
                  <a:tcPr/>
                </a:tc>
              </a:tr>
              <a:tr h="370840">
                <a:tc>
                  <a:txBody>
                    <a:bodyPr/>
                    <a:lstStyle/>
                    <a:p>
                      <a:r>
                        <a:rPr lang="en-US" sz="1800" b="1" i="1" dirty="0" err="1" smtClean="0"/>
                        <a:t>Loan_from_other_banks</a:t>
                      </a:r>
                      <a:endParaRPr lang="th-T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0.024</a:t>
                      </a:r>
                      <a:endParaRPr lang="th-TH" dirty="0" smtClean="0"/>
                    </a:p>
                  </a:txBody>
                  <a:tcPr/>
                </a:tc>
              </a:tr>
            </a:tbl>
          </a:graphicData>
        </a:graphic>
      </p:graphicFrame>
    </p:spTree>
    <p:extLst>
      <p:ext uri="{BB962C8B-B14F-4D97-AF65-F5344CB8AC3E}">
        <p14:creationId xmlns:p14="http://schemas.microsoft.com/office/powerpoint/2010/main" val="41089405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GB" sz="1800" dirty="0" smtClean="0"/>
              <a:t>The </a:t>
            </a:r>
            <a:r>
              <a:rPr lang="en-US" sz="1800" dirty="0" smtClean="0"/>
              <a:t>firm’s assets (</a:t>
            </a:r>
            <a:r>
              <a:rPr lang="en-US" sz="1800" i="1" dirty="0" smtClean="0"/>
              <a:t>V</a:t>
            </a:r>
            <a:r>
              <a:rPr lang="en-US" sz="1800" i="1" baseline="-25000" dirty="0" smtClean="0"/>
              <a:t>T</a:t>
            </a:r>
            <a:r>
              <a:rPr lang="en-US" sz="1800" dirty="0" smtClean="0"/>
              <a:t> ) are </a:t>
            </a:r>
            <a:r>
              <a:rPr lang="en-US" sz="1800" dirty="0"/>
              <a:t>equal to the value of </a:t>
            </a:r>
            <a:r>
              <a:rPr lang="en-US" sz="1800" dirty="0" smtClean="0"/>
              <a:t>debt (D) plus equity (</a:t>
            </a:r>
            <a:r>
              <a:rPr lang="de-DE" sz="1800" i="1" dirty="0"/>
              <a:t>E</a:t>
            </a:r>
            <a:r>
              <a:rPr lang="de-DE" sz="1800" i="1" baseline="-25000" dirty="0"/>
              <a:t>T</a:t>
            </a:r>
            <a:r>
              <a:rPr lang="en-US" sz="1800" dirty="0" smtClean="0"/>
              <a:t>)</a:t>
            </a:r>
          </a:p>
          <a:p>
            <a:r>
              <a:rPr lang="en-US" sz="1800" dirty="0" smtClean="0"/>
              <a:t>If </a:t>
            </a:r>
            <a:r>
              <a:rPr lang="en-US" sz="1800" i="1" dirty="0" smtClean="0"/>
              <a:t>V</a:t>
            </a:r>
            <a:r>
              <a:rPr lang="en-US" sz="1800" i="1" baseline="-25000" dirty="0" smtClean="0"/>
              <a:t>T </a:t>
            </a:r>
            <a:r>
              <a:rPr lang="en-US" sz="1800" dirty="0"/>
              <a:t>&lt; </a:t>
            </a:r>
            <a:r>
              <a:rPr lang="en-US" sz="1800" i="1" dirty="0"/>
              <a:t>D</a:t>
            </a:r>
            <a:r>
              <a:rPr lang="en-US" sz="1800" dirty="0"/>
              <a:t>, it is (at least in theory) rational for the company to default on </a:t>
            </a:r>
            <a:r>
              <a:rPr lang="en-US" sz="1800" dirty="0" smtClean="0"/>
              <a:t>the </a:t>
            </a:r>
            <a:r>
              <a:rPr lang="en-US" sz="1800" dirty="0"/>
              <a:t>debt at time </a:t>
            </a:r>
            <a:r>
              <a:rPr lang="en-US" sz="1800" i="1" dirty="0"/>
              <a:t>T</a:t>
            </a:r>
            <a:r>
              <a:rPr lang="en-US" sz="1800" dirty="0"/>
              <a:t>. The value of the equity is then zero. If </a:t>
            </a:r>
            <a:r>
              <a:rPr lang="en-US" sz="1800" i="1" dirty="0"/>
              <a:t>V</a:t>
            </a:r>
            <a:r>
              <a:rPr lang="en-US" sz="1800" i="1" baseline="-25000" dirty="0"/>
              <a:t>T</a:t>
            </a:r>
            <a:r>
              <a:rPr lang="en-US" sz="1800" i="1" dirty="0"/>
              <a:t> </a:t>
            </a:r>
            <a:r>
              <a:rPr lang="en-US" sz="1800" dirty="0"/>
              <a:t>&gt; </a:t>
            </a:r>
            <a:r>
              <a:rPr lang="en-US" sz="1800" i="1" dirty="0"/>
              <a:t>D</a:t>
            </a:r>
            <a:r>
              <a:rPr lang="en-US" sz="1800" dirty="0"/>
              <a:t>, the company </a:t>
            </a:r>
            <a:r>
              <a:rPr lang="en-US" sz="1800" dirty="0" smtClean="0"/>
              <a:t>should </a:t>
            </a:r>
            <a:r>
              <a:rPr lang="en-US" sz="1800" dirty="0"/>
              <a:t>make the debt repayment at time </a:t>
            </a:r>
            <a:r>
              <a:rPr lang="en-US" sz="1800" i="1" dirty="0"/>
              <a:t>T </a:t>
            </a:r>
            <a:r>
              <a:rPr lang="en-US" sz="1800" dirty="0"/>
              <a:t>and the value of the equity at this time is </a:t>
            </a:r>
            <a:r>
              <a:rPr lang="en-US" sz="1800" i="1" dirty="0"/>
              <a:t>V</a:t>
            </a:r>
            <a:r>
              <a:rPr lang="en-US" sz="1800" i="1" baseline="-25000" dirty="0"/>
              <a:t>T </a:t>
            </a:r>
            <a:r>
              <a:rPr lang="en-US" sz="1800" dirty="0"/>
              <a:t>− </a:t>
            </a:r>
            <a:r>
              <a:rPr lang="en-US" sz="1800" i="1" dirty="0"/>
              <a:t>D</a:t>
            </a:r>
            <a:r>
              <a:rPr lang="en-US" sz="1800" dirty="0" smtClean="0"/>
              <a:t>. </a:t>
            </a:r>
            <a:r>
              <a:rPr lang="en-US" sz="1800" dirty="0"/>
              <a:t>Merton’s model, therefore, gives the value of the firm’s equity at time </a:t>
            </a:r>
            <a:r>
              <a:rPr lang="en-US" sz="1800" i="1" dirty="0"/>
              <a:t>T </a:t>
            </a:r>
            <a:r>
              <a:rPr lang="en-US" sz="1800" dirty="0" smtClean="0"/>
              <a:t>as</a:t>
            </a:r>
          </a:p>
          <a:p>
            <a:pPr marL="0" indent="0">
              <a:buNone/>
            </a:pPr>
            <a:r>
              <a:rPr lang="de-DE" sz="1800" i="1" dirty="0" smtClean="0"/>
              <a:t>			E</a:t>
            </a:r>
            <a:r>
              <a:rPr lang="de-DE" sz="1800" i="1" baseline="-25000" dirty="0" smtClean="0"/>
              <a:t>T</a:t>
            </a:r>
            <a:r>
              <a:rPr lang="de-DE" sz="1800" i="1" dirty="0" smtClean="0"/>
              <a:t> </a:t>
            </a:r>
            <a:r>
              <a:rPr lang="de-DE" sz="1800" dirty="0"/>
              <a:t>= max(</a:t>
            </a:r>
            <a:r>
              <a:rPr lang="de-DE" sz="1800" i="1" dirty="0"/>
              <a:t>VT </a:t>
            </a:r>
            <a:r>
              <a:rPr lang="de-DE" sz="1800" dirty="0"/>
              <a:t>− </a:t>
            </a:r>
            <a:r>
              <a:rPr lang="de-DE" sz="1800" i="1" dirty="0"/>
              <a:t>D</a:t>
            </a:r>
            <a:r>
              <a:rPr lang="de-DE" sz="1800" dirty="0"/>
              <a:t>, 0)</a:t>
            </a:r>
            <a:br>
              <a:rPr lang="de-DE" sz="1800" dirty="0"/>
            </a:br>
            <a:endParaRPr lang="en-US" sz="1800" dirty="0" smtClean="0"/>
          </a:p>
          <a:p>
            <a:r>
              <a:rPr lang="en-US" sz="1800" dirty="0"/>
              <a:t>This shows that the equity of a company is a call option on the value of the </a:t>
            </a:r>
            <a:r>
              <a:rPr lang="en-US" sz="1800" dirty="0" smtClean="0"/>
              <a:t>assets </a:t>
            </a:r>
            <a:r>
              <a:rPr lang="en-US" sz="1800" dirty="0"/>
              <a:t>of the company with a strike price equal to the repayment required on the debt.</a:t>
            </a:r>
            <a:r>
              <a:rPr lang="en-US" sz="1800" dirty="0" smtClean="0"/>
              <a:t/>
            </a:r>
            <a:br>
              <a:rPr lang="en-US" sz="1800" dirty="0" smtClean="0"/>
            </a:br>
            <a:r>
              <a:rPr lang="en-US" sz="1800" dirty="0"/>
              <a:t/>
            </a:r>
            <a:br>
              <a:rPr lang="en-US" sz="1800" dirty="0"/>
            </a:br>
            <a:r>
              <a:rPr lang="en-US" sz="1800" dirty="0"/>
              <a:t/>
            </a:r>
            <a:br>
              <a:rPr lang="en-US" sz="1800" dirty="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pl-PL" dirty="0" smtClean="0"/>
              <a:t/>
            </a:r>
            <a:br>
              <a:rPr lang="pl-PL" dirty="0" smtClean="0"/>
            </a:br>
            <a:r>
              <a:rPr lang="pl-PL" sz="1600" dirty="0" smtClean="0"/>
              <a:t/>
            </a:r>
            <a:br>
              <a:rPr lang="pl-PL" sz="1600" dirty="0" smtClean="0"/>
            </a:br>
            <a:r>
              <a:rPr lang="pl-PL" sz="1600" dirty="0" smtClean="0"/>
              <a:t/>
            </a:r>
            <a:br>
              <a:rPr lang="pl-PL"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endParaRPr lang="en-US" sz="1600" dirty="0" smtClean="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31</a:t>
            </a:fld>
            <a:endParaRPr lang="en-US"/>
          </a:p>
        </p:txBody>
      </p:sp>
      <p:sp>
        <p:nvSpPr>
          <p:cNvPr id="6" name="TextBox 4"/>
          <p:cNvSpPr txBox="1">
            <a:spLocks noChangeArrowheads="1"/>
          </p:cNvSpPr>
          <p:nvPr/>
        </p:nvSpPr>
        <p:spPr bwMode="auto">
          <a:xfrm>
            <a:off x="620059" y="1668553"/>
            <a:ext cx="2295821"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Merton Model</a:t>
            </a:r>
            <a:endParaRPr lang="en-US" sz="2400" dirty="0">
              <a:solidFill>
                <a:schemeClr val="bg1"/>
              </a:solidFill>
              <a:latin typeface="+mn-lt"/>
            </a:endParaRPr>
          </a:p>
        </p:txBody>
      </p:sp>
    </p:spTree>
    <p:extLst>
      <p:ext uri="{BB962C8B-B14F-4D97-AF65-F5344CB8AC3E}">
        <p14:creationId xmlns:p14="http://schemas.microsoft.com/office/powerpoint/2010/main" val="4734088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a:t>In 1974, Merton proposed a model where a company’s equity is an option </a:t>
            </a:r>
            <a:r>
              <a:rPr lang="en-US" sz="1800" dirty="0" smtClean="0"/>
              <a:t>on </a:t>
            </a:r>
            <a:r>
              <a:rPr lang="en-US" sz="1800" dirty="0"/>
              <a:t>the assets of the </a:t>
            </a:r>
            <a:r>
              <a:rPr lang="en-US" sz="1800" dirty="0" smtClean="0"/>
              <a:t>company. </a:t>
            </a:r>
            <a:r>
              <a:rPr lang="en-US" sz="1800" dirty="0"/>
              <a:t>Suppose, for simplicity, that a firm has one </a:t>
            </a:r>
            <a:r>
              <a:rPr lang="en-US" sz="1800" dirty="0" smtClean="0"/>
              <a:t>zero-coupon </a:t>
            </a:r>
            <a:r>
              <a:rPr lang="en-US" sz="1800" dirty="0"/>
              <a:t>bond outstanding and that the bond matures at time </a:t>
            </a:r>
            <a:r>
              <a:rPr lang="en-US" sz="1800" i="1" dirty="0"/>
              <a:t>T</a:t>
            </a:r>
            <a:r>
              <a:rPr lang="en-US" sz="1800" dirty="0"/>
              <a:t>. </a:t>
            </a:r>
            <a:r>
              <a:rPr lang="en-US" sz="1800" dirty="0" smtClean="0"/>
              <a:t>Define</a:t>
            </a:r>
          </a:p>
          <a:p>
            <a:pPr marL="0" indent="0">
              <a:buNone/>
            </a:pPr>
            <a:r>
              <a:rPr lang="en-US" sz="1800" dirty="0"/>
              <a:t>	</a:t>
            </a:r>
            <a:r>
              <a:rPr lang="en-US" sz="1800" i="1" dirty="0" smtClean="0"/>
              <a:t>V</a:t>
            </a:r>
            <a:r>
              <a:rPr lang="en-US" sz="1800" baseline="-25000" dirty="0" smtClean="0"/>
              <a:t>0</a:t>
            </a:r>
            <a:r>
              <a:rPr lang="en-US" sz="1800" dirty="0" smtClean="0"/>
              <a:t> : </a:t>
            </a:r>
            <a:r>
              <a:rPr lang="en-US" sz="1800" dirty="0"/>
              <a:t>Value of company’s assets </a:t>
            </a:r>
            <a:r>
              <a:rPr lang="en-US" sz="1800" dirty="0" smtClean="0"/>
              <a:t>today.</a:t>
            </a:r>
            <a:r>
              <a:rPr lang="en-US" sz="1800" dirty="0"/>
              <a:t/>
            </a:r>
            <a:br>
              <a:rPr lang="en-US" sz="1800" dirty="0"/>
            </a:br>
            <a:r>
              <a:rPr lang="en-US" sz="1800" dirty="0" smtClean="0"/>
              <a:t>	</a:t>
            </a:r>
            <a:r>
              <a:rPr lang="en-US" sz="1800" i="1" dirty="0" smtClean="0"/>
              <a:t>V</a:t>
            </a:r>
            <a:r>
              <a:rPr lang="en-US" sz="1800" i="1" baseline="-25000" dirty="0" smtClean="0"/>
              <a:t>T  </a:t>
            </a:r>
            <a:r>
              <a:rPr lang="en-US" sz="1800" dirty="0" smtClean="0"/>
              <a:t>: Value </a:t>
            </a:r>
            <a:r>
              <a:rPr lang="en-US" sz="1800" dirty="0"/>
              <a:t>of company’s assets at time </a:t>
            </a:r>
            <a:r>
              <a:rPr lang="en-US" sz="1800" i="1" dirty="0"/>
              <a:t>T</a:t>
            </a:r>
            <a:r>
              <a:rPr lang="en-US" sz="1800" dirty="0" smtClean="0"/>
              <a:t>.	</a:t>
            </a:r>
            <a:br>
              <a:rPr lang="en-US" sz="1800" dirty="0" smtClean="0"/>
            </a:br>
            <a:r>
              <a:rPr lang="en-US" sz="1800" dirty="0" smtClean="0"/>
              <a:t>	</a:t>
            </a:r>
            <a:r>
              <a:rPr lang="en-US" sz="1800" i="1" dirty="0" smtClean="0"/>
              <a:t>E</a:t>
            </a:r>
            <a:r>
              <a:rPr lang="en-US" sz="1800" baseline="-25000" dirty="0" smtClean="0"/>
              <a:t>0  </a:t>
            </a:r>
            <a:r>
              <a:rPr lang="en-US" sz="1800" dirty="0" smtClean="0"/>
              <a:t>: </a:t>
            </a:r>
            <a:r>
              <a:rPr lang="en-US" sz="1800" dirty="0"/>
              <a:t>Value of company’s equity </a:t>
            </a:r>
            <a:r>
              <a:rPr lang="en-US" sz="1800" dirty="0" smtClean="0"/>
              <a:t>today.</a:t>
            </a:r>
            <a:r>
              <a:rPr lang="en-US" sz="1800" dirty="0"/>
              <a:t/>
            </a:r>
            <a:br>
              <a:rPr lang="en-US" sz="1800" dirty="0"/>
            </a:br>
            <a:r>
              <a:rPr lang="en-US" sz="1800" dirty="0" smtClean="0"/>
              <a:t>	</a:t>
            </a:r>
            <a:r>
              <a:rPr lang="en-US" sz="1800" i="1" dirty="0" smtClean="0"/>
              <a:t>E</a:t>
            </a:r>
            <a:r>
              <a:rPr lang="en-US" sz="1800" i="1" baseline="-25000" dirty="0" smtClean="0"/>
              <a:t>T  </a:t>
            </a:r>
            <a:r>
              <a:rPr lang="en-US" sz="1800" dirty="0" smtClean="0"/>
              <a:t>: Value </a:t>
            </a:r>
            <a:r>
              <a:rPr lang="en-US" sz="1800" dirty="0"/>
              <a:t>of company’s equity at time </a:t>
            </a:r>
            <a:r>
              <a:rPr lang="en-US" sz="1800" i="1" dirty="0" smtClean="0"/>
              <a:t>T</a:t>
            </a:r>
            <a:r>
              <a:rPr lang="en-US" sz="1800" dirty="0" smtClean="0"/>
              <a:t>.</a:t>
            </a:r>
            <a:r>
              <a:rPr lang="en-US" sz="1800" dirty="0"/>
              <a:t/>
            </a:r>
            <a:br>
              <a:rPr lang="en-US" sz="1800" dirty="0"/>
            </a:br>
            <a:r>
              <a:rPr lang="en-US" sz="1800" dirty="0" smtClean="0"/>
              <a:t>	</a:t>
            </a:r>
            <a:r>
              <a:rPr lang="en-US" sz="1800" i="1" dirty="0" smtClean="0"/>
              <a:t>D </a:t>
            </a:r>
            <a:r>
              <a:rPr lang="en-US" sz="1800" dirty="0" smtClean="0"/>
              <a:t>: </a:t>
            </a:r>
            <a:r>
              <a:rPr lang="en-US" sz="1800" dirty="0"/>
              <a:t>Amount of debt interest and principal due to </a:t>
            </a:r>
            <a:r>
              <a:rPr lang="en-US" sz="1800" dirty="0" smtClean="0"/>
              <a:t>be repaid</a:t>
            </a:r>
            <a:r>
              <a:rPr lang="en-US" sz="1800" dirty="0"/>
              <a:t/>
            </a:r>
            <a:br>
              <a:rPr lang="en-US" sz="1800" dirty="0"/>
            </a:br>
            <a:r>
              <a:rPr lang="en-US" sz="1800" dirty="0" smtClean="0"/>
              <a:t>	</a:t>
            </a:r>
            <a:r>
              <a:rPr lang="en-US" sz="1800" dirty="0" err="1" smtClean="0"/>
              <a:t>σ</a:t>
            </a:r>
            <a:r>
              <a:rPr lang="en-US" sz="1800" i="1" baseline="-25000" dirty="0" err="1" smtClean="0"/>
              <a:t>V</a:t>
            </a:r>
            <a:r>
              <a:rPr lang="en-US" sz="1800" i="1" baseline="-25000" dirty="0" smtClean="0"/>
              <a:t> </a:t>
            </a:r>
            <a:r>
              <a:rPr lang="en-US" sz="1800" dirty="0" smtClean="0"/>
              <a:t>: Volatility </a:t>
            </a:r>
            <a:r>
              <a:rPr lang="en-US" sz="1800" dirty="0"/>
              <a:t>of assets (assumed constant).</a:t>
            </a:r>
            <a:br>
              <a:rPr lang="en-US" sz="1800" dirty="0"/>
            </a:br>
            <a:r>
              <a:rPr lang="en-US" sz="1800" dirty="0" smtClean="0"/>
              <a:t>	</a:t>
            </a:r>
            <a:r>
              <a:rPr lang="en-US" sz="1800" dirty="0" err="1" smtClean="0"/>
              <a:t>σ</a:t>
            </a:r>
            <a:r>
              <a:rPr lang="en-US" sz="1800" i="1" baseline="-25000" dirty="0" err="1" smtClean="0"/>
              <a:t>E</a:t>
            </a:r>
            <a:r>
              <a:rPr lang="en-US" sz="1800" i="1" baseline="-25000" dirty="0" smtClean="0"/>
              <a:t> </a:t>
            </a:r>
            <a:r>
              <a:rPr lang="en-US" sz="1800" dirty="0" smtClean="0"/>
              <a:t>:  Instantaneous </a:t>
            </a:r>
            <a:r>
              <a:rPr lang="en-US" sz="1800" dirty="0"/>
              <a:t>volatility of equity.</a:t>
            </a:r>
            <a:br>
              <a:rPr lang="en-US" sz="1800" dirty="0"/>
            </a:br>
            <a:r>
              <a:rPr lang="en-US" sz="1800" dirty="0"/>
              <a:t/>
            </a:r>
            <a:br>
              <a:rPr lang="en-US" sz="1800" dirty="0"/>
            </a:br>
            <a:r>
              <a:rPr lang="en-US" sz="1800" dirty="0"/>
              <a:t/>
            </a:r>
            <a:br>
              <a:rPr lang="en-US" sz="1800" dirty="0"/>
            </a:br>
            <a:r>
              <a:rPr lang="en-US" sz="1800" dirty="0"/>
              <a:t/>
            </a:r>
            <a:br>
              <a:rPr lang="en-US" sz="1800" dirty="0"/>
            </a:br>
            <a:r>
              <a:rPr lang="pl-PL" dirty="0" smtClean="0"/>
              <a:t/>
            </a:r>
            <a:br>
              <a:rPr lang="pl-PL" dirty="0" smtClean="0"/>
            </a:br>
            <a:r>
              <a:rPr lang="pl-PL" sz="1600" dirty="0"/>
              <a:t/>
            </a:r>
            <a:br>
              <a:rPr lang="pl-PL" sz="1600" dirty="0"/>
            </a:br>
            <a:r>
              <a:rPr lang="pl-PL" sz="1600" dirty="0"/>
              <a:t/>
            </a:r>
            <a:br>
              <a:rPr lang="pl-PL"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32</a:t>
            </a:fld>
            <a:endParaRPr lang="en-US"/>
          </a:p>
        </p:txBody>
      </p:sp>
      <p:sp>
        <p:nvSpPr>
          <p:cNvPr id="6" name="TextBox 4"/>
          <p:cNvSpPr txBox="1">
            <a:spLocks noChangeArrowheads="1"/>
          </p:cNvSpPr>
          <p:nvPr/>
        </p:nvSpPr>
        <p:spPr bwMode="auto">
          <a:xfrm>
            <a:off x="620059" y="1668553"/>
            <a:ext cx="2295821"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Merton Model</a:t>
            </a:r>
            <a:endParaRPr lang="en-US" sz="2400" dirty="0">
              <a:solidFill>
                <a:schemeClr val="bg1"/>
              </a:solidFill>
              <a:latin typeface="+mn-lt"/>
            </a:endParaRPr>
          </a:p>
        </p:txBody>
      </p:sp>
    </p:spTree>
    <p:extLst>
      <p:ext uri="{BB962C8B-B14F-4D97-AF65-F5344CB8AC3E}">
        <p14:creationId xmlns:p14="http://schemas.microsoft.com/office/powerpoint/2010/main" val="8400231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smtClean="0"/>
                  <a:t>The Black–Scholes–Merton formula gives the value of the equity today as</a:t>
                </a:r>
              </a:p>
              <a:p>
                <a:pPr marL="0" indent="0">
                  <a:buNone/>
                </a:pPr>
                <a:r>
                  <a:rPr lang="pt-BR" sz="1800" i="1" dirty="0"/>
                  <a:t> 	 </a:t>
                </a:r>
                <a:r>
                  <a:rPr lang="pt-BR" sz="1800" i="1" dirty="0" smtClean="0"/>
                  <a:t>		 </a:t>
                </a:r>
                <a:r>
                  <a:rPr lang="pt-BR" sz="1800" i="1" dirty="0"/>
                  <a:t>E</a:t>
                </a:r>
                <a:r>
                  <a:rPr lang="pt-BR" sz="1800" baseline="-25000" dirty="0"/>
                  <a:t>0</a:t>
                </a:r>
                <a:r>
                  <a:rPr lang="pt-BR" sz="1800" dirty="0"/>
                  <a:t> = </a:t>
                </a:r>
                <a:r>
                  <a:rPr lang="pt-BR" sz="1800" i="1" dirty="0"/>
                  <a:t>V</a:t>
                </a:r>
                <a:r>
                  <a:rPr lang="pt-BR" sz="1800" baseline="-25000" dirty="0"/>
                  <a:t>0</a:t>
                </a:r>
                <a:r>
                  <a:rPr lang="pt-BR" sz="1800" i="1" dirty="0"/>
                  <a:t>N</a:t>
                </a:r>
                <a:r>
                  <a:rPr lang="pt-BR" sz="1800" dirty="0"/>
                  <a:t>(</a:t>
                </a:r>
                <a:r>
                  <a:rPr lang="pt-BR" sz="1800" i="1" dirty="0"/>
                  <a:t>d</a:t>
                </a:r>
                <a:r>
                  <a:rPr lang="pt-BR" sz="1800" baseline="-25000" dirty="0"/>
                  <a:t>1</a:t>
                </a:r>
                <a:r>
                  <a:rPr lang="pt-BR" sz="1800" dirty="0"/>
                  <a:t>) − </a:t>
                </a:r>
                <a:r>
                  <a:rPr lang="pt-BR" sz="1800" i="1" dirty="0"/>
                  <a:t>De</a:t>
                </a:r>
                <a:r>
                  <a:rPr lang="pt-BR" sz="1800" baseline="30000" dirty="0"/>
                  <a:t>−</a:t>
                </a:r>
                <a:r>
                  <a:rPr lang="pt-BR" sz="1800" i="1" baseline="30000" dirty="0"/>
                  <a:t>rT</a:t>
                </a:r>
                <a:r>
                  <a:rPr lang="pt-BR" sz="1800" i="1" dirty="0"/>
                  <a:t>N</a:t>
                </a:r>
                <a:r>
                  <a:rPr lang="pt-BR" sz="1800" dirty="0"/>
                  <a:t>(</a:t>
                </a:r>
                <a:r>
                  <a:rPr lang="pt-BR" sz="1800" i="1" dirty="0"/>
                  <a:t>d</a:t>
                </a:r>
                <a:r>
                  <a:rPr lang="pt-BR" sz="1800" baseline="-25000" dirty="0"/>
                  <a:t>2</a:t>
                </a:r>
                <a:r>
                  <a:rPr lang="pt-BR" sz="1800" dirty="0"/>
                  <a:t>)</a:t>
                </a:r>
              </a:p>
              <a:p>
                <a:pPr marL="0" indent="0">
                  <a:buNone/>
                </a:pPr>
                <a:r>
                  <a:rPr lang="en-US" sz="1800" dirty="0"/>
                  <a:t>where</a:t>
                </a:r>
                <a:br>
                  <a:rPr lang="en-US" sz="1800" dirty="0"/>
                </a:br>
                <a:r>
                  <a:rPr lang="en-US" sz="1800" dirty="0"/>
                  <a:t>			</a:t>
                </a:r>
                <a:r>
                  <a:rPr lang="en-US" sz="1800" i="1" dirty="0"/>
                  <a:t> d</a:t>
                </a:r>
                <a:r>
                  <a:rPr lang="en-US" sz="1800" baseline="-25000" dirty="0"/>
                  <a:t>1</a:t>
                </a:r>
                <a:r>
                  <a:rPr lang="en-US" sz="1800" dirty="0"/>
                  <a:t> = </a:t>
                </a:r>
                <a14:m>
                  <m:oMath xmlns:m="http://schemas.openxmlformats.org/officeDocument/2006/math">
                    <m:f>
                      <m:fPr>
                        <m:ctrlPr>
                          <a:rPr lang="en-US" sz="1800" i="1">
                            <a:latin typeface="Cambria Math"/>
                          </a:rPr>
                        </m:ctrlPr>
                      </m:fPr>
                      <m:num>
                        <m:r>
                          <m:rPr>
                            <m:nor/>
                          </m:rPr>
                          <a:rPr lang="en-US" sz="1800"/>
                          <m:t>ln</m:t>
                        </m:r>
                        <m:r>
                          <m:rPr>
                            <m:nor/>
                          </m:rPr>
                          <a:rPr lang="en-US" sz="1800"/>
                          <m:t>(</m:t>
                        </m:r>
                        <m:f>
                          <m:fPr>
                            <m:ctrlPr>
                              <a:rPr lang="en-US" sz="1800" i="1">
                                <a:latin typeface="Cambria Math"/>
                              </a:rPr>
                            </m:ctrlPr>
                          </m:fPr>
                          <m:num>
                            <m:r>
                              <m:rPr>
                                <m:nor/>
                              </m:rPr>
                              <a:rPr lang="pt-BR" sz="1800" i="1" dirty="0"/>
                              <m:t>V</m:t>
                            </m:r>
                            <m:r>
                              <m:rPr>
                                <m:nor/>
                              </m:rPr>
                              <a:rPr lang="pt-BR" sz="1800" baseline="-25000" dirty="0"/>
                              <m:t>0</m:t>
                            </m:r>
                          </m:num>
                          <m:den>
                            <m:r>
                              <m:rPr>
                                <m:nor/>
                              </m:rPr>
                              <a:rPr lang="pt-BR" sz="1800" i="1" dirty="0"/>
                              <m:t>D</m:t>
                            </m:r>
                          </m:den>
                        </m:f>
                        <m:r>
                          <m:rPr>
                            <m:nor/>
                          </m:rPr>
                          <a:rPr lang="en-US" sz="1800"/>
                          <m:t>) + (</m:t>
                        </m:r>
                        <m:r>
                          <m:rPr>
                            <m:nor/>
                          </m:rPr>
                          <a:rPr lang="en-US" sz="1800" i="1"/>
                          <m:t>r</m:t>
                        </m:r>
                        <m:r>
                          <m:rPr>
                            <m:nor/>
                          </m:rPr>
                          <a:rPr lang="en-US" sz="1800" i="1"/>
                          <m:t> </m:t>
                        </m:r>
                        <m:r>
                          <m:rPr>
                            <m:nor/>
                          </m:rPr>
                          <a:rPr lang="en-US" sz="1800"/>
                          <m:t>+</m:t>
                        </m:r>
                        <m:f>
                          <m:fPr>
                            <m:ctrlPr>
                              <a:rPr lang="en-US" sz="1800" i="1">
                                <a:latin typeface="Cambria Math"/>
                              </a:rPr>
                            </m:ctrlPr>
                          </m:fPr>
                          <m:num>
                            <m:r>
                              <m:rPr>
                                <m:nor/>
                              </m:rPr>
                              <a:rPr lang="el-GR" sz="1800"/>
                              <m:t>σ</m:t>
                            </m:r>
                            <m:r>
                              <m:rPr>
                                <m:nor/>
                              </m:rPr>
                              <a:rPr lang="en-US" sz="1800" baseline="-25000"/>
                              <m:t>v</m:t>
                            </m:r>
                            <m:r>
                              <m:rPr>
                                <m:nor/>
                              </m:rPr>
                              <a:rPr lang="el-GR" sz="1800" baseline="30000"/>
                              <m:t>2</m:t>
                            </m:r>
                            <m:r>
                              <m:rPr>
                                <m:nor/>
                              </m:rPr>
                              <a:rPr lang="el-GR" sz="1800"/>
                              <m:t> </m:t>
                            </m:r>
                            <m:r>
                              <m:rPr>
                                <m:nor/>
                              </m:rPr>
                              <a:rPr lang="en-US" sz="1800"/>
                              <m:t>  </m:t>
                            </m:r>
                          </m:num>
                          <m:den>
                            <m:r>
                              <m:rPr>
                                <m:nor/>
                              </m:rPr>
                              <a:rPr lang="el-GR" sz="1800"/>
                              <m:t>2</m:t>
                            </m:r>
                          </m:den>
                        </m:f>
                        <m:r>
                          <m:rPr>
                            <m:nor/>
                          </m:rPr>
                          <a:rPr lang="en-US" sz="1800"/>
                          <m:t>)</m:t>
                        </m:r>
                        <m:r>
                          <m:rPr>
                            <m:nor/>
                          </m:rPr>
                          <a:rPr lang="en-US" sz="1800" i="1"/>
                          <m:t>T</m:t>
                        </m:r>
                        <m:r>
                          <m:rPr>
                            <m:nor/>
                          </m:rPr>
                          <a:rPr lang="en-US" sz="1800"/>
                          <m:t>  </m:t>
                        </m:r>
                      </m:num>
                      <m:den>
                        <m:r>
                          <m:rPr>
                            <m:nor/>
                          </m:rPr>
                          <a:rPr lang="el-GR" sz="1800"/>
                          <m:t>σ</m:t>
                        </m:r>
                        <m:r>
                          <m:rPr>
                            <m:nor/>
                          </m:rPr>
                          <a:rPr lang="en-US" sz="1800" i="1"/>
                          <m:t>V</m:t>
                        </m:r>
                        <m:rad>
                          <m:radPr>
                            <m:degHide m:val="on"/>
                            <m:ctrlPr>
                              <a:rPr lang="en-US" sz="1800" i="1">
                                <a:latin typeface="Cambria Math"/>
                              </a:rPr>
                            </m:ctrlPr>
                          </m:radPr>
                          <m:deg/>
                          <m:e>
                            <m:r>
                              <m:rPr>
                                <m:nor/>
                              </m:rPr>
                              <a:rPr lang="en-US" sz="1800" i="1"/>
                              <m:t>T</m:t>
                            </m:r>
                          </m:e>
                        </m:rad>
                        <m:r>
                          <m:rPr>
                            <m:nor/>
                          </m:rPr>
                          <a:rPr lang="en-US" sz="1800"/>
                          <m:t>  </m:t>
                        </m:r>
                      </m:den>
                    </m:f>
                  </m:oMath>
                </a14:m>
                <a:endParaRPr lang="en-US" sz="1800" dirty="0"/>
              </a:p>
              <a:p>
                <a:pPr marL="0" indent="0">
                  <a:buNone/>
                </a:pPr>
                <a:r>
                  <a:rPr lang="en-US" sz="1800" dirty="0"/>
                  <a:t>			d</a:t>
                </a:r>
                <a:r>
                  <a:rPr lang="en-US" sz="1800" baseline="-25000" dirty="0"/>
                  <a:t>2 </a:t>
                </a:r>
                <a:r>
                  <a:rPr lang="en-US" sz="1800" dirty="0"/>
                  <a:t>=  </a:t>
                </a:r>
                <a:r>
                  <a:rPr lang="en-US" sz="1800" i="1" dirty="0"/>
                  <a:t>d</a:t>
                </a:r>
                <a:r>
                  <a:rPr lang="en-US" sz="1800" dirty="0"/>
                  <a:t>1 − </a:t>
                </a:r>
                <a:r>
                  <a:rPr lang="el-GR" sz="1800" dirty="0"/>
                  <a:t>σ</a:t>
                </a:r>
                <a:r>
                  <a:rPr lang="en-US" sz="1800" i="1" baseline="-25000" dirty="0"/>
                  <a:t>V</a:t>
                </a:r>
                <a14:m>
                  <m:oMath xmlns:m="http://schemas.openxmlformats.org/officeDocument/2006/math">
                    <m:rad>
                      <m:radPr>
                        <m:degHide m:val="on"/>
                        <m:ctrlPr>
                          <a:rPr lang="en-US" sz="1800" i="1" dirty="0">
                            <a:latin typeface="Cambria Math"/>
                          </a:rPr>
                        </m:ctrlPr>
                      </m:radPr>
                      <m:deg/>
                      <m:e>
                        <m:r>
                          <m:rPr>
                            <m:nor/>
                          </m:rPr>
                          <a:rPr lang="en-US" sz="1800" i="1" dirty="0"/>
                          <m:t>T</m:t>
                        </m:r>
                      </m:e>
                    </m:rad>
                  </m:oMath>
                </a14:m>
                <a:endParaRPr lang="en-US" sz="1800" i="1" dirty="0"/>
              </a:p>
              <a:p>
                <a:pPr marL="0" indent="0">
                  <a:buNone/>
                </a:pPr>
                <a:r>
                  <a:rPr lang="en-US" sz="1800" dirty="0"/>
                  <a:t>and </a:t>
                </a:r>
                <a:r>
                  <a:rPr lang="en-US" sz="1800" i="1" dirty="0"/>
                  <a:t>N </a:t>
                </a:r>
                <a:r>
                  <a:rPr lang="en-US" sz="1800" dirty="0"/>
                  <a:t>is the cumulative normal distribution function.</a:t>
                </a:r>
                <a:endParaRPr lang="en-US" sz="1800" dirty="0" smtClean="0"/>
              </a:p>
              <a:p>
                <a:pPr marL="0" indent="0">
                  <a:buNone/>
                </a:pPr>
                <a:r>
                  <a:rPr lang="pt-BR" sz="1800" i="1" dirty="0" smtClean="0"/>
                  <a:t>		</a:t>
                </a:r>
                <a:r>
                  <a:rPr lang="en-US" sz="1800" dirty="0"/>
                  <a:t/>
                </a:r>
                <a:br>
                  <a:rPr lang="en-US" sz="1800" dirty="0"/>
                </a:br>
                <a:r>
                  <a:rPr lang="en-US" sz="1800" dirty="0"/>
                  <a:t/>
                </a:r>
                <a:br>
                  <a:rPr lang="en-US" sz="1800" dirty="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pl-PL" dirty="0" smtClean="0"/>
                  <a:t/>
                </a:r>
                <a:br>
                  <a:rPr lang="pl-PL" dirty="0" smtClean="0"/>
                </a:br>
                <a:r>
                  <a:rPr lang="pl-PL" sz="1600" dirty="0" smtClean="0"/>
                  <a:t/>
                </a:r>
                <a:br>
                  <a:rPr lang="pl-PL" sz="1600" dirty="0" smtClean="0"/>
                </a:br>
                <a:r>
                  <a:rPr lang="pl-PL" sz="1600" dirty="0" smtClean="0"/>
                  <a:t/>
                </a:r>
                <a:br>
                  <a:rPr lang="pl-PL"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endParaRPr lang="en-US" sz="1600" dirty="0" smtClean="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199" y="2127912"/>
                <a:ext cx="8305801" cy="4354775"/>
              </a:xfrm>
              <a:blipFill rotWithShape="1">
                <a:blip r:embed="rId2"/>
                <a:stretch>
                  <a:fillRect l="-439" t="-417"/>
                </a:stretch>
              </a:blipFill>
              <a:ln w="28575" cmpd="sng">
                <a:solidFill>
                  <a:srgbClr val="800000"/>
                </a:solidFill>
              </a:ln>
            </p:spPr>
            <p:txBody>
              <a:bodyPr/>
              <a:lstStyle/>
              <a:p>
                <a:r>
                  <a:rPr lang="th-TH">
                    <a:noFill/>
                  </a:rPr>
                  <a:t> </a:t>
                </a:r>
              </a:p>
            </p:txBody>
          </p:sp>
        </mc:Fallback>
      </mc:AlternateContent>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33</a:t>
            </a:fld>
            <a:endParaRPr lang="en-US"/>
          </a:p>
        </p:txBody>
      </p:sp>
      <p:sp>
        <p:nvSpPr>
          <p:cNvPr id="6" name="TextBox 4"/>
          <p:cNvSpPr txBox="1">
            <a:spLocks noChangeArrowheads="1"/>
          </p:cNvSpPr>
          <p:nvPr/>
        </p:nvSpPr>
        <p:spPr bwMode="auto">
          <a:xfrm>
            <a:off x="620059" y="1668553"/>
            <a:ext cx="2295821"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Merton Model</a:t>
            </a:r>
            <a:endParaRPr lang="en-US" sz="2400" dirty="0">
              <a:solidFill>
                <a:schemeClr val="bg1"/>
              </a:solidFill>
              <a:latin typeface="+mn-lt"/>
            </a:endParaRPr>
          </a:p>
        </p:txBody>
      </p:sp>
    </p:spTree>
    <p:extLst>
      <p:ext uri="{BB962C8B-B14F-4D97-AF65-F5344CB8AC3E}">
        <p14:creationId xmlns:p14="http://schemas.microsoft.com/office/powerpoint/2010/main" val="40669593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a:t>The KMV model is an important example of industry model derived from Merton’s one. </a:t>
            </a:r>
            <a:endParaRPr lang="en-US" sz="1800" dirty="0" smtClean="0"/>
          </a:p>
          <a:p>
            <a:r>
              <a:rPr lang="en-US" sz="1800" dirty="0"/>
              <a:t>A fundamental quantity in the KMV model is the Expected Default </a:t>
            </a:r>
            <a:r>
              <a:rPr lang="en-US" sz="1800" dirty="0" smtClean="0"/>
              <a:t>Frequency, EDF.</a:t>
            </a:r>
          </a:p>
          <a:p>
            <a:r>
              <a:rPr lang="en-US" sz="1800" dirty="0"/>
              <a:t>The EDF is nothing but the probability that a given firm will default within 1 year according to the KMV methodology. </a:t>
            </a:r>
          </a:p>
          <a:p>
            <a:r>
              <a:rPr lang="en-US" sz="1800" dirty="0" smtClean="0"/>
              <a:t>In </a:t>
            </a:r>
            <a:r>
              <a:rPr lang="en-US" sz="1800" dirty="0"/>
              <a:t>order to understand the way in which KMV obtains the EDF, we can use Merton’s model. </a:t>
            </a:r>
            <a:r>
              <a:rPr lang="pt-BR" sz="1800" i="1" dirty="0" smtClean="0"/>
              <a:t>		</a:t>
            </a:r>
          </a:p>
          <a:p>
            <a:r>
              <a:rPr lang="en-US" sz="1800" dirty="0"/>
              <a:t>In Merton’s model the 1-year PD of a firm is given by the probability that in 1 year the asset value will be below threshold .</a:t>
            </a:r>
            <a:br>
              <a:rPr lang="en-US" sz="1800" dirty="0"/>
            </a:br>
            <a:r>
              <a:rPr lang="en-US" sz="1800" dirty="0"/>
              <a:t/>
            </a:r>
            <a:br>
              <a:rPr lang="en-US" sz="1800" dirty="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pl-PL" dirty="0" smtClean="0"/>
              <a:t/>
            </a:r>
            <a:br>
              <a:rPr lang="pl-PL" dirty="0" smtClean="0"/>
            </a:br>
            <a:r>
              <a:rPr lang="pl-PL" sz="1600" dirty="0" smtClean="0"/>
              <a:t/>
            </a:r>
            <a:br>
              <a:rPr lang="pl-PL" sz="1600" dirty="0" smtClean="0"/>
            </a:br>
            <a:r>
              <a:rPr lang="pl-PL" sz="1600" dirty="0" smtClean="0"/>
              <a:t/>
            </a:r>
            <a:br>
              <a:rPr lang="pl-PL"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endParaRPr lang="en-US" sz="1600" dirty="0" smtClean="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34</a:t>
            </a:fld>
            <a:endParaRPr lang="en-US"/>
          </a:p>
        </p:txBody>
      </p:sp>
      <p:sp>
        <p:nvSpPr>
          <p:cNvPr id="6" name="TextBox 4"/>
          <p:cNvSpPr txBox="1">
            <a:spLocks noChangeArrowheads="1"/>
          </p:cNvSpPr>
          <p:nvPr/>
        </p:nvSpPr>
        <p:spPr bwMode="auto">
          <a:xfrm>
            <a:off x="620059" y="1668553"/>
            <a:ext cx="1906291"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KMV Model</a:t>
            </a:r>
            <a:endParaRPr lang="en-US" sz="2400" dirty="0">
              <a:solidFill>
                <a:schemeClr val="bg1"/>
              </a:solidFill>
              <a:latin typeface="+mn-lt"/>
            </a:endParaRPr>
          </a:p>
        </p:txBody>
      </p:sp>
    </p:spTree>
    <p:extLst>
      <p:ext uri="{BB962C8B-B14F-4D97-AF65-F5344CB8AC3E}">
        <p14:creationId xmlns:p14="http://schemas.microsoft.com/office/powerpoint/2010/main" val="28460780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b="1" i="1" dirty="0" smtClean="0"/>
                  <a:t>Distance to Default </a:t>
                </a:r>
                <a:r>
                  <a:rPr lang="en-US" sz="1800" dirty="0" smtClean="0"/>
                  <a:t>means the distance between the expected value of asset and default point.</a:t>
                </a:r>
              </a:p>
              <a:p>
                <a:r>
                  <a:rPr lang="en-US" sz="1800" dirty="0" smtClean="0"/>
                  <a:t>After that,  substitutions will be into normal </a:t>
                </a:r>
                <a:r>
                  <a:rPr lang="en-US" sz="1800" dirty="0" err="1" smtClean="0"/>
                  <a:t>c.d.f</a:t>
                </a:r>
                <a:r>
                  <a:rPr lang="en-US" sz="1800" dirty="0" smtClean="0"/>
                  <a:t> one to gets probability of default.</a:t>
                </a:r>
              </a:p>
              <a:p>
                <a:r>
                  <a:rPr lang="en-US" sz="1800" dirty="0" smtClean="0"/>
                  <a:t>On </a:t>
                </a:r>
                <a:r>
                  <a:rPr lang="en-US" sz="1800" dirty="0"/>
                  <a:t>the basis of what we have seen so far, we have </a:t>
                </a:r>
                <a:r>
                  <a:rPr lang="en-US" sz="1800" dirty="0" smtClean="0"/>
                  <a:t>that</a:t>
                </a:r>
              </a:p>
              <a:p>
                <a:pPr marL="0" indent="0">
                  <a:buNone/>
                </a:pPr>
                <a:r>
                  <a:rPr lang="en-US" sz="1800" dirty="0" smtClean="0"/>
                  <a:t>		          </a:t>
                </a:r>
                <a:r>
                  <a:rPr lang="en-US" sz="1800" i="1" dirty="0" smtClean="0"/>
                  <a:t> d</a:t>
                </a:r>
                <a:r>
                  <a:rPr lang="en-US" sz="1800" baseline="-25000" dirty="0" smtClean="0"/>
                  <a:t>1</a:t>
                </a:r>
                <a:r>
                  <a:rPr lang="en-US" sz="1800" dirty="0" smtClean="0"/>
                  <a:t>,DD </a:t>
                </a:r>
                <a:r>
                  <a:rPr lang="en-US" sz="1800" dirty="0"/>
                  <a:t>= </a:t>
                </a:r>
                <a14:m>
                  <m:oMath xmlns:m="http://schemas.openxmlformats.org/officeDocument/2006/math">
                    <m:f>
                      <m:fPr>
                        <m:ctrlPr>
                          <a:rPr lang="en-US" sz="1800" i="1">
                            <a:latin typeface="Cambria Math"/>
                          </a:rPr>
                        </m:ctrlPr>
                      </m:fPr>
                      <m:num>
                        <m:r>
                          <m:rPr>
                            <m:nor/>
                          </m:rPr>
                          <a:rPr lang="en-US" sz="1800"/>
                          <m:t>ln</m:t>
                        </m:r>
                        <m:r>
                          <m:rPr>
                            <m:nor/>
                          </m:rPr>
                          <a:rPr lang="en-US" sz="1800"/>
                          <m:t>(</m:t>
                        </m:r>
                        <m:f>
                          <m:fPr>
                            <m:ctrlPr>
                              <a:rPr lang="en-US" sz="1800" i="1">
                                <a:latin typeface="Cambria Math"/>
                              </a:rPr>
                            </m:ctrlPr>
                          </m:fPr>
                          <m:num>
                            <m:r>
                              <m:rPr>
                                <m:nor/>
                              </m:rPr>
                              <a:rPr lang="pt-BR" sz="1800" i="1" dirty="0"/>
                              <m:t>V</m:t>
                            </m:r>
                            <m:r>
                              <m:rPr>
                                <m:nor/>
                              </m:rPr>
                              <a:rPr lang="pt-BR" sz="1800" baseline="-25000" dirty="0"/>
                              <m:t>0</m:t>
                            </m:r>
                          </m:num>
                          <m:den>
                            <m:r>
                              <m:rPr>
                                <m:nor/>
                              </m:rPr>
                              <a:rPr lang="pt-BR" sz="1800" i="1" dirty="0"/>
                              <m:t>D</m:t>
                            </m:r>
                          </m:den>
                        </m:f>
                        <m:r>
                          <m:rPr>
                            <m:nor/>
                          </m:rPr>
                          <a:rPr lang="en-US" sz="1800"/>
                          <m:t>) + (</m:t>
                        </m:r>
                        <m:r>
                          <m:rPr>
                            <m:nor/>
                          </m:rPr>
                          <a:rPr lang="en-US" sz="1800" i="1"/>
                          <m:t>r</m:t>
                        </m:r>
                        <m:r>
                          <m:rPr>
                            <m:nor/>
                          </m:rPr>
                          <a:rPr lang="en-US" sz="1800" i="1"/>
                          <m:t> </m:t>
                        </m:r>
                        <m:r>
                          <m:rPr>
                            <m:nor/>
                          </m:rPr>
                          <a:rPr lang="en-US" sz="1800"/>
                          <m:t>+</m:t>
                        </m:r>
                        <m:f>
                          <m:fPr>
                            <m:ctrlPr>
                              <a:rPr lang="en-US" sz="1800" i="1">
                                <a:latin typeface="Cambria Math"/>
                              </a:rPr>
                            </m:ctrlPr>
                          </m:fPr>
                          <m:num>
                            <m:r>
                              <m:rPr>
                                <m:nor/>
                              </m:rPr>
                              <a:rPr lang="el-GR" sz="1800"/>
                              <m:t>σ</m:t>
                            </m:r>
                            <m:r>
                              <m:rPr>
                                <m:nor/>
                              </m:rPr>
                              <a:rPr lang="en-US" sz="1800" baseline="-25000"/>
                              <m:t>v</m:t>
                            </m:r>
                            <m:r>
                              <m:rPr>
                                <m:nor/>
                              </m:rPr>
                              <a:rPr lang="el-GR" sz="1800" baseline="30000"/>
                              <m:t>2</m:t>
                            </m:r>
                            <m:r>
                              <m:rPr>
                                <m:nor/>
                              </m:rPr>
                              <a:rPr lang="el-GR" sz="1800"/>
                              <m:t> </m:t>
                            </m:r>
                            <m:r>
                              <m:rPr>
                                <m:nor/>
                              </m:rPr>
                              <a:rPr lang="en-US" sz="1800"/>
                              <m:t>  </m:t>
                            </m:r>
                          </m:num>
                          <m:den>
                            <m:r>
                              <m:rPr>
                                <m:nor/>
                              </m:rPr>
                              <a:rPr lang="el-GR" sz="1800"/>
                              <m:t>2</m:t>
                            </m:r>
                          </m:den>
                        </m:f>
                        <m:r>
                          <m:rPr>
                            <m:nor/>
                          </m:rPr>
                          <a:rPr lang="en-US" sz="1800"/>
                          <m:t>)</m:t>
                        </m:r>
                        <m:r>
                          <m:rPr>
                            <m:nor/>
                          </m:rPr>
                          <a:rPr lang="en-US" sz="1800" i="1"/>
                          <m:t>T</m:t>
                        </m:r>
                        <m:r>
                          <m:rPr>
                            <m:nor/>
                          </m:rPr>
                          <a:rPr lang="en-US" sz="1800"/>
                          <m:t>  </m:t>
                        </m:r>
                      </m:num>
                      <m:den>
                        <m:r>
                          <m:rPr>
                            <m:nor/>
                          </m:rPr>
                          <a:rPr lang="el-GR" sz="1800"/>
                          <m:t>σ</m:t>
                        </m:r>
                        <m:r>
                          <m:rPr>
                            <m:nor/>
                          </m:rPr>
                          <a:rPr lang="en-US" sz="1800" i="1"/>
                          <m:t>V</m:t>
                        </m:r>
                        <m:rad>
                          <m:radPr>
                            <m:degHide m:val="on"/>
                            <m:ctrlPr>
                              <a:rPr lang="en-US" sz="1800" i="1">
                                <a:latin typeface="Cambria Math"/>
                              </a:rPr>
                            </m:ctrlPr>
                          </m:radPr>
                          <m:deg/>
                          <m:e>
                            <m:r>
                              <m:rPr>
                                <m:nor/>
                              </m:rPr>
                              <a:rPr lang="en-US" sz="1800" i="1"/>
                              <m:t>T</m:t>
                            </m:r>
                          </m:e>
                        </m:rad>
                        <m:r>
                          <m:rPr>
                            <m:nor/>
                          </m:rPr>
                          <a:rPr lang="en-US" sz="1800"/>
                          <m:t>  </m:t>
                        </m:r>
                      </m:den>
                    </m:f>
                  </m:oMath>
                </a14:m>
                <a:endParaRPr lang="en-US" sz="1800" dirty="0" smtClean="0"/>
              </a:p>
              <a:p>
                <a:r>
                  <a:rPr lang="en-US" sz="1800" dirty="0" smtClean="0"/>
                  <a:t>And PD will be</a:t>
                </a:r>
                <a:r>
                  <a:rPr lang="en-US" sz="1600" dirty="0"/>
                  <a:t/>
                </a:r>
                <a:br>
                  <a:rPr lang="en-US" sz="1600" dirty="0"/>
                </a:br>
                <a:r>
                  <a:rPr lang="en-US" sz="1600" dirty="0"/>
                  <a:t/>
                </a:r>
                <a:br>
                  <a:rPr lang="en-US" sz="1600" dirty="0"/>
                </a:br>
                <a:r>
                  <a:rPr lang="en-US" sz="1600" dirty="0" smtClean="0"/>
                  <a:t>		</a:t>
                </a:r>
                <a:r>
                  <a:rPr lang="en-US" sz="1600" dirty="0"/>
                  <a:t> </a:t>
                </a:r>
                <a:r>
                  <a:rPr lang="en-US" sz="1600" dirty="0" smtClean="0"/>
                  <a:t>            </a:t>
                </a:r>
                <a:r>
                  <a:rPr lang="en-US" sz="1800" i="1" dirty="0" smtClean="0"/>
                  <a:t>PD(t</a:t>
                </a:r>
                <a:r>
                  <a:rPr lang="en-US" sz="1800" i="1" dirty="0"/>
                  <a:t>)  = N-1(DD)</a:t>
                </a:r>
                <a:br>
                  <a:rPr lang="en-US" sz="1800" i="1" dirty="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pl-PL" dirty="0" smtClean="0"/>
                  <a:t/>
                </a:r>
                <a:br>
                  <a:rPr lang="pl-PL" dirty="0" smtClean="0"/>
                </a:br>
                <a:r>
                  <a:rPr lang="pl-PL" sz="1400" dirty="0" smtClean="0"/>
                  <a:t/>
                </a:r>
                <a:br>
                  <a:rPr lang="pl-PL" sz="1400" dirty="0" smtClean="0"/>
                </a:br>
                <a:r>
                  <a:rPr lang="pl-PL" sz="1400" dirty="0" smtClean="0"/>
                  <a:t/>
                </a:r>
                <a:br>
                  <a:rPr lang="pl-PL"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endParaRPr lang="en-US" sz="1400" dirty="0" smtClean="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199" y="2127912"/>
                <a:ext cx="8305801" cy="4354775"/>
              </a:xfrm>
              <a:blipFill rotWithShape="1">
                <a:blip r:embed="rId2"/>
                <a:stretch>
                  <a:fillRect l="-219" t="-417"/>
                </a:stretch>
              </a:blipFill>
              <a:ln w="28575" cmpd="sng">
                <a:solidFill>
                  <a:srgbClr val="800000"/>
                </a:solidFill>
              </a:ln>
            </p:spPr>
            <p:txBody>
              <a:bodyPr/>
              <a:lstStyle/>
              <a:p>
                <a:r>
                  <a:rPr lang="th-TH">
                    <a:noFill/>
                  </a:rPr>
                  <a:t> </a:t>
                </a:r>
              </a:p>
            </p:txBody>
          </p:sp>
        </mc:Fallback>
      </mc:AlternateContent>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35</a:t>
            </a:fld>
            <a:endParaRPr lang="en-US"/>
          </a:p>
        </p:txBody>
      </p:sp>
      <p:sp>
        <p:nvSpPr>
          <p:cNvPr id="6" name="TextBox 4"/>
          <p:cNvSpPr txBox="1">
            <a:spLocks noChangeArrowheads="1"/>
          </p:cNvSpPr>
          <p:nvPr/>
        </p:nvSpPr>
        <p:spPr bwMode="auto">
          <a:xfrm>
            <a:off x="620059" y="1668553"/>
            <a:ext cx="1906291"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KMV Model</a:t>
            </a:r>
            <a:endParaRPr lang="en-US" sz="2400" dirty="0">
              <a:solidFill>
                <a:schemeClr val="bg1"/>
              </a:solidFill>
              <a:latin typeface="+mn-lt"/>
            </a:endParaRPr>
          </a:p>
        </p:txBody>
      </p:sp>
    </p:spTree>
    <p:extLst>
      <p:ext uri="{BB962C8B-B14F-4D97-AF65-F5344CB8AC3E}">
        <p14:creationId xmlns:p14="http://schemas.microsoft.com/office/powerpoint/2010/main" val="57489074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Credit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dirty="0" err="1"/>
              <a:t>Jorion</a:t>
            </a:r>
            <a:r>
              <a:rPr lang="en-US" sz="1600" dirty="0"/>
              <a:t>, P. Financial Risk Manager Handbook, 4th Edition. </a:t>
            </a:r>
          </a:p>
          <a:p>
            <a:r>
              <a:rPr lang="en-US" sz="1600" dirty="0"/>
              <a:t>Hull, J. (2006). </a:t>
            </a:r>
            <a:r>
              <a:rPr lang="en-US" sz="1600" i="1" dirty="0"/>
              <a:t>Options, futures, and other derivatives</a:t>
            </a:r>
            <a:r>
              <a:rPr lang="en-US" sz="1600" dirty="0"/>
              <a:t>. Upper Saddle River, N.J: Pearson/Prentice Hall</a:t>
            </a:r>
            <a:r>
              <a:rPr lang="en-US" sz="1600" dirty="0" smtClean="0"/>
              <a:t>.</a:t>
            </a:r>
          </a:p>
          <a:p>
            <a:r>
              <a:rPr lang="en-US" sz="1600" dirty="0" err="1"/>
              <a:t>Samreen</a:t>
            </a:r>
            <a:r>
              <a:rPr lang="en-US" sz="1600" dirty="0"/>
              <a:t>, A., &amp; Zaidi, F. B. (2012). Design and development of credit scoring model for the commercial banks of Pakistan: Forecasting creditworthiness of individual borrowers. </a:t>
            </a:r>
            <a:r>
              <a:rPr lang="en-US" sz="1600" i="1" dirty="0"/>
              <a:t>International Journal of Business and Social Science</a:t>
            </a:r>
            <a:r>
              <a:rPr lang="en-US" sz="1600" dirty="0"/>
              <a:t>,</a:t>
            </a:r>
            <a:r>
              <a:rPr lang="en-US" sz="1600" i="1" dirty="0"/>
              <a:t>3</a:t>
            </a:r>
            <a:r>
              <a:rPr lang="en-US" sz="1600" dirty="0"/>
              <a:t>(17</a:t>
            </a:r>
            <a:r>
              <a:rPr lang="en-US" sz="1600" dirty="0" smtClean="0"/>
              <a:t>).</a:t>
            </a:r>
          </a:p>
          <a:p>
            <a:r>
              <a:rPr lang="en-US" sz="1600" dirty="0"/>
              <a:t>Greene, William H. "A statistical model for credit scoring." (1992</a:t>
            </a:r>
            <a:r>
              <a:rPr lang="en-US" sz="1600" dirty="0" smtClean="0"/>
              <a:t>).</a:t>
            </a:r>
          </a:p>
          <a:p>
            <a:r>
              <a:rPr lang="en-US" sz="1600" dirty="0"/>
              <a:t>Altman, E. I. (2000). Predicting financial distress of companies: revisiting the Z-score and ZETA models. </a:t>
            </a:r>
            <a:r>
              <a:rPr lang="en-US" sz="1600" i="1" dirty="0"/>
              <a:t>Stern School of Business, New York University</a:t>
            </a:r>
            <a:r>
              <a:rPr lang="en-US" sz="1600" dirty="0"/>
              <a:t>, 9-12</a:t>
            </a:r>
            <a:r>
              <a:rPr lang="en-US" sz="1600" dirty="0" smtClean="0"/>
              <a:t>.</a:t>
            </a:r>
            <a:r>
              <a:rPr lang="en-US" sz="1600" dirty="0"/>
              <a:t/>
            </a:r>
            <a:br>
              <a:rPr lang="en-US" sz="1600" dirty="0"/>
            </a:br>
            <a:endParaRPr lang="en-US" dirty="0" smtClean="0"/>
          </a:p>
          <a:p>
            <a:pPr marL="228600" lvl="1" indent="0">
              <a:buNone/>
            </a:pPr>
            <a:endParaRPr lang="en-US" sz="1600" dirty="0" smtClean="0"/>
          </a:p>
          <a:p>
            <a:endParaRPr lang="en-US" sz="1800" dirty="0" smtClean="0"/>
          </a:p>
          <a:p>
            <a:pPr lvl="1"/>
            <a:endParaRPr lang="en-US" dirty="0" smtClean="0"/>
          </a:p>
          <a:p>
            <a:pPr lvl="1"/>
            <a:endParaRPr lang="en-US" dirty="0" smtClean="0"/>
          </a:p>
          <a:p>
            <a:pPr lvl="1"/>
            <a:endParaRPr lang="en-US" dirty="0" smtClean="0"/>
          </a:p>
          <a:p>
            <a:pPr lvl="1"/>
            <a:endParaRPr lang="en-GB" dirty="0" smtClean="0"/>
          </a:p>
          <a:p>
            <a:pPr marL="0" indent="0">
              <a:buNone/>
            </a:pPr>
            <a:endParaRPr lang="en-US" sz="1800" dirty="0" smtClean="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36</a:t>
            </a:fld>
            <a:endParaRPr lang="en-US"/>
          </a:p>
        </p:txBody>
      </p:sp>
      <p:sp>
        <p:nvSpPr>
          <p:cNvPr id="6" name="TextBox 4"/>
          <p:cNvSpPr txBox="1">
            <a:spLocks noChangeArrowheads="1"/>
          </p:cNvSpPr>
          <p:nvPr/>
        </p:nvSpPr>
        <p:spPr bwMode="auto">
          <a:xfrm>
            <a:off x="620059" y="1668553"/>
            <a:ext cx="1749197"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Reference</a:t>
            </a:r>
            <a:endParaRPr lang="en-US" sz="2400" dirty="0">
              <a:solidFill>
                <a:schemeClr val="bg1"/>
              </a:solidFill>
              <a:latin typeface="+mn-lt"/>
            </a:endParaRPr>
          </a:p>
        </p:txBody>
      </p:sp>
    </p:spTree>
    <p:extLst>
      <p:ext uri="{BB962C8B-B14F-4D97-AF65-F5344CB8AC3E}">
        <p14:creationId xmlns:p14="http://schemas.microsoft.com/office/powerpoint/2010/main" val="658465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smtClean="0"/>
                  <a:t>From this principal, we can estimate PD following this formula.</a:t>
                </a:r>
              </a:p>
              <a:p>
                <a:pPr marL="0" indent="0">
                  <a:buNone/>
                </a:pPr>
                <a:endParaRPr lang="en-US" sz="1800" i="1" dirty="0" smtClean="0">
                  <a:latin typeface="Cambria Math"/>
                </a:endParaRPr>
              </a:p>
              <a:p>
                <a:pPr marL="0" indent="0">
                  <a:buNone/>
                </a:pPr>
                <a14:m>
                  <m:oMathPara xmlns:m="http://schemas.openxmlformats.org/officeDocument/2006/math">
                    <m:oMathParaPr>
                      <m:jc m:val="centerGroup"/>
                    </m:oMathParaPr>
                    <m:oMath xmlns:m="http://schemas.openxmlformats.org/officeDocument/2006/math">
                      <m:r>
                        <m:rPr>
                          <m:nor/>
                        </m:rPr>
                        <a:rPr lang="en-US" i="0" smtClean="0">
                          <a:latin typeface="+mj-lt"/>
                          <a:ea typeface="Cambria Math"/>
                        </a:rPr>
                        <m:t>λ</m:t>
                      </m:r>
                      <m:r>
                        <m:rPr>
                          <m:nor/>
                        </m:rPr>
                        <a:rPr lang="en-US" i="0" smtClean="0">
                          <a:latin typeface="+mj-lt"/>
                        </a:rPr>
                        <m:t>=</m:t>
                      </m:r>
                      <m:f>
                        <m:fPr>
                          <m:ctrlPr>
                            <a:rPr lang="en-US" i="1" smtClean="0">
                              <a:latin typeface="Cambria Math"/>
                            </a:rPr>
                          </m:ctrlPr>
                        </m:fPr>
                        <m:num>
                          <m:r>
                            <m:rPr>
                              <m:nor/>
                            </m:rPr>
                            <a:rPr lang="en-US" b="0" i="0" smtClean="0">
                              <a:latin typeface="+mj-lt"/>
                            </a:rPr>
                            <m:t>s</m:t>
                          </m:r>
                          <m:r>
                            <m:rPr>
                              <m:nor/>
                            </m:rPr>
                            <a:rPr lang="en-US" b="0" i="0" smtClean="0">
                              <a:latin typeface="+mj-lt"/>
                            </a:rPr>
                            <m:t>(</m:t>
                          </m:r>
                          <m:r>
                            <m:rPr>
                              <m:nor/>
                            </m:rPr>
                            <a:rPr lang="en-US" b="0" i="0" smtClean="0">
                              <a:latin typeface="+mj-lt"/>
                            </a:rPr>
                            <m:t>T</m:t>
                          </m:r>
                          <m:r>
                            <m:rPr>
                              <m:nor/>
                            </m:rPr>
                            <a:rPr lang="en-US" b="0" i="0" smtClean="0">
                              <a:latin typeface="+mj-lt"/>
                            </a:rPr>
                            <m:t>)</m:t>
                          </m:r>
                        </m:num>
                        <m:den>
                          <m:r>
                            <m:rPr>
                              <m:nor/>
                            </m:rPr>
                            <a:rPr lang="en-US" b="0" i="0" smtClean="0">
                              <a:latin typeface="+mj-lt"/>
                            </a:rPr>
                            <m:t>1−</m:t>
                          </m:r>
                          <m:r>
                            <m:rPr>
                              <m:nor/>
                            </m:rPr>
                            <a:rPr lang="en-US" b="0" i="0" smtClean="0">
                              <a:latin typeface="+mj-lt"/>
                            </a:rPr>
                            <m:t>R</m:t>
                          </m:r>
                        </m:den>
                      </m:f>
                    </m:oMath>
                  </m:oMathPara>
                </a14:m>
                <a:endParaRPr lang="en-US" dirty="0" smtClean="0">
                  <a:latin typeface="+mj-lt"/>
                </a:endParaRPr>
              </a:p>
              <a:p>
                <a:pPr marL="0" indent="0">
                  <a:buNone/>
                </a:pPr>
                <a:r>
                  <a:rPr lang="en-US" sz="1800" dirty="0"/>
                  <a:t>	</a:t>
                </a:r>
                <a:r>
                  <a:rPr lang="en-US" sz="1400" dirty="0" smtClean="0"/>
                  <a:t>where:        s(T) : Credit Spread</a:t>
                </a:r>
              </a:p>
              <a:p>
                <a:pPr marL="0" indent="0">
                  <a:buNone/>
                </a:pPr>
                <a:r>
                  <a:rPr lang="en-US" sz="1400" dirty="0"/>
                  <a:t>	</a:t>
                </a:r>
                <a:r>
                  <a:rPr lang="en-US" sz="1400" dirty="0" smtClean="0"/>
                  <a:t>	  R    : Recovery Rate</a:t>
                </a:r>
              </a:p>
              <a:p>
                <a:pPr marL="0" indent="0">
                  <a:buNone/>
                </a:pPr>
                <a:r>
                  <a:rPr lang="en-US" sz="1400" dirty="0"/>
                  <a:t>	</a:t>
                </a:r>
                <a:r>
                  <a:rPr lang="en-US" sz="1400" dirty="0" smtClean="0"/>
                  <a:t>	 </a:t>
                </a:r>
                <a14:m>
                  <m:oMath xmlns:m="http://schemas.openxmlformats.org/officeDocument/2006/math">
                    <m:r>
                      <a:rPr lang="en-US" sz="1400" b="0" i="0" smtClean="0">
                        <a:latin typeface="Cambria Math"/>
                        <a:ea typeface="Cambria Math"/>
                      </a:rPr>
                      <m:t> </m:t>
                    </m:r>
                    <m:r>
                      <m:rPr>
                        <m:nor/>
                      </m:rPr>
                      <a:rPr lang="en-US" sz="1400">
                        <a:ea typeface="Cambria Math"/>
                      </a:rPr>
                      <m:t>λ</m:t>
                    </m:r>
                    <m:r>
                      <m:rPr>
                        <m:nor/>
                      </m:rPr>
                      <a:rPr lang="en-US" sz="1400" b="0" i="0" smtClean="0">
                        <a:ea typeface="Cambria Math"/>
                      </a:rPr>
                      <m:t>    :  </m:t>
                    </m:r>
                    <m:r>
                      <m:rPr>
                        <m:nor/>
                      </m:rPr>
                      <a:rPr lang="en-US" sz="1400" b="0" i="0" smtClean="0">
                        <a:ea typeface="Cambria Math"/>
                      </a:rPr>
                      <m:t>Hazard</m:t>
                    </m:r>
                    <m:r>
                      <m:rPr>
                        <m:nor/>
                      </m:rPr>
                      <a:rPr lang="en-US" sz="1400" b="0" i="0" smtClean="0">
                        <a:ea typeface="Cambria Math"/>
                      </a:rPr>
                      <m:t> </m:t>
                    </m:r>
                    <m:r>
                      <m:rPr>
                        <m:nor/>
                      </m:rPr>
                      <a:rPr lang="en-US" sz="1400" b="0" i="0" smtClean="0">
                        <a:ea typeface="Cambria Math"/>
                      </a:rPr>
                      <m:t>Rate</m:t>
                    </m:r>
                  </m:oMath>
                </a14:m>
                <a:endParaRPr lang="en-US" sz="1400" dirty="0" smtClean="0"/>
              </a:p>
              <a:p>
                <a:r>
                  <a:rPr lang="en-US" sz="1800" dirty="0"/>
                  <a:t>If credit spreads are known for a number of different maturities, the term </a:t>
                </a:r>
                <a:r>
                  <a:rPr lang="en-US" sz="1800" dirty="0" smtClean="0"/>
                  <a:t>structure of </a:t>
                </a:r>
                <a:r>
                  <a:rPr lang="en-US" sz="1800" dirty="0"/>
                  <a:t>the hazard rate can be bootstrapped (at least approximately)</a:t>
                </a:r>
                <a:endParaRPr lang="en-US" sz="1800" dirty="0" smtClean="0"/>
              </a:p>
              <a:p>
                <a:endParaRPr lang="en-US" sz="1800" dirty="0" smtClean="0"/>
              </a:p>
              <a:p>
                <a:pPr marL="0" indent="0">
                  <a:buNone/>
                </a:pPr>
                <a:r>
                  <a:rPr lang="en-US" sz="1800" dirty="0"/>
                  <a:t/>
                </a:r>
                <a:br>
                  <a:rPr lang="en-US" sz="1800" dirty="0"/>
                </a:br>
                <a:r>
                  <a:rPr lang="en-US" sz="1400" dirty="0"/>
                  <a:t/>
                </a:r>
                <a:br>
                  <a:rPr lang="en-US" sz="1400" dirty="0"/>
                </a:br>
                <a:r>
                  <a:rPr lang="pl-PL" sz="1400" dirty="0"/>
                  <a:t/>
                </a:r>
                <a:br>
                  <a:rPr lang="pl-PL" sz="1400" dirty="0"/>
                </a:br>
                <a:r>
                  <a:rPr lang="pl-PL" sz="1400" dirty="0"/>
                  <a:t/>
                </a:r>
                <a:br>
                  <a:rPr lang="pl-PL"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smtClean="0"/>
                  <a:t/>
                </a:r>
                <a:br>
                  <a:rPr lang="en-US" sz="1400" dirty="0" smtClean="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endParaRPr lang="en-US" sz="14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199" y="2127912"/>
                <a:ext cx="8305801" cy="4354775"/>
              </a:xfrm>
              <a:blipFill rotWithShape="1">
                <a:blip r:embed="rId2"/>
                <a:stretch>
                  <a:fillRect l="-219" t="-417"/>
                </a:stretch>
              </a:blipFill>
              <a:ln w="28575" cmpd="sng">
                <a:solidFill>
                  <a:srgbClr val="800000"/>
                </a:solidFill>
              </a:ln>
            </p:spPr>
            <p:txBody>
              <a:bodyPr/>
              <a:lstStyle/>
              <a:p>
                <a:r>
                  <a:rPr lang="th-TH">
                    <a:noFill/>
                  </a:rPr>
                  <a:t> </a:t>
                </a:r>
              </a:p>
            </p:txBody>
          </p:sp>
        </mc:Fallback>
      </mc:AlternateContent>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4</a:t>
            </a:fld>
            <a:endParaRPr lang="en-US"/>
          </a:p>
        </p:txBody>
      </p:sp>
      <p:sp>
        <p:nvSpPr>
          <p:cNvPr id="6" name="TextBox 4"/>
          <p:cNvSpPr txBox="1">
            <a:spLocks noChangeArrowheads="1"/>
          </p:cNvSpPr>
          <p:nvPr/>
        </p:nvSpPr>
        <p:spPr bwMode="auto">
          <a:xfrm>
            <a:off x="620059" y="1668553"/>
            <a:ext cx="2268570"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Credit Spread</a:t>
            </a:r>
            <a:endParaRPr lang="en-US" sz="2400" dirty="0">
              <a:solidFill>
                <a:schemeClr val="bg1"/>
              </a:solidFill>
              <a:latin typeface="+mn-lt"/>
            </a:endParaRPr>
          </a:p>
        </p:txBody>
      </p:sp>
    </p:spTree>
    <p:extLst>
      <p:ext uri="{BB962C8B-B14F-4D97-AF65-F5344CB8AC3E}">
        <p14:creationId xmlns:p14="http://schemas.microsoft.com/office/powerpoint/2010/main" val="4005063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smtClean="0"/>
              <a:t>For example, </a:t>
            </a:r>
            <a:r>
              <a:rPr lang="en-US" sz="1800" dirty="0"/>
              <a:t>Suppose that the CDS spread for 3-, 5-, and 10-year instruments is 50, 60, and </a:t>
            </a:r>
            <a:r>
              <a:rPr lang="en-US" sz="1800" dirty="0" smtClean="0"/>
              <a:t>100 basis </a:t>
            </a:r>
            <a:r>
              <a:rPr lang="en-US" sz="1800" dirty="0"/>
              <a:t>points and the expected recovery rate is 60</a:t>
            </a:r>
            <a:r>
              <a:rPr lang="en-US" sz="1800" dirty="0" smtClean="0"/>
              <a:t>%.</a:t>
            </a:r>
          </a:p>
          <a:p>
            <a:r>
              <a:rPr lang="en-US" sz="1800" dirty="0"/>
              <a:t>The average hazard rate </a:t>
            </a:r>
            <a:r>
              <a:rPr lang="en-US" sz="1800" dirty="0" smtClean="0"/>
              <a:t>over three </a:t>
            </a:r>
            <a:r>
              <a:rPr lang="en-US" sz="1800" dirty="0"/>
              <a:t>years is approximately 0</a:t>
            </a:r>
            <a:r>
              <a:rPr lang="en-US" sz="1800" i="1" dirty="0"/>
              <a:t>.</a:t>
            </a:r>
            <a:r>
              <a:rPr lang="en-US" sz="1800" dirty="0"/>
              <a:t>005</a:t>
            </a:r>
            <a:r>
              <a:rPr lang="en-US" sz="1800" i="1" dirty="0"/>
              <a:t>/</a:t>
            </a:r>
            <a:r>
              <a:rPr lang="en-US" sz="1800" dirty="0"/>
              <a:t>(1 − 0</a:t>
            </a:r>
            <a:r>
              <a:rPr lang="en-US" sz="1800" i="1" dirty="0"/>
              <a:t>.</a:t>
            </a:r>
            <a:r>
              <a:rPr lang="en-US" sz="1800" dirty="0"/>
              <a:t>6) = 0</a:t>
            </a:r>
            <a:r>
              <a:rPr lang="en-US" sz="1800" i="1" dirty="0"/>
              <a:t>.</a:t>
            </a:r>
            <a:r>
              <a:rPr lang="en-US" sz="1800" dirty="0"/>
              <a:t>0125</a:t>
            </a:r>
            <a:r>
              <a:rPr lang="en-US" sz="1800" dirty="0" smtClean="0"/>
              <a:t>.</a:t>
            </a:r>
          </a:p>
          <a:p>
            <a:r>
              <a:rPr lang="en-GB" sz="1800" dirty="0"/>
              <a:t>The average hazard </a:t>
            </a:r>
            <a:r>
              <a:rPr lang="en-GB" sz="1800" dirty="0" smtClean="0"/>
              <a:t>rate </a:t>
            </a:r>
            <a:r>
              <a:rPr lang="en-US" sz="1800" dirty="0" smtClean="0"/>
              <a:t>over </a:t>
            </a:r>
            <a:r>
              <a:rPr lang="en-US" sz="1800" dirty="0"/>
              <a:t>five years is approximately 0</a:t>
            </a:r>
            <a:r>
              <a:rPr lang="en-US" sz="1800" i="1" dirty="0"/>
              <a:t>.</a:t>
            </a:r>
            <a:r>
              <a:rPr lang="en-US" sz="1800" dirty="0"/>
              <a:t>006</a:t>
            </a:r>
            <a:r>
              <a:rPr lang="en-US" sz="1800" i="1" dirty="0"/>
              <a:t>/</a:t>
            </a:r>
            <a:r>
              <a:rPr lang="en-US" sz="1800" dirty="0"/>
              <a:t>(1 − 0</a:t>
            </a:r>
            <a:r>
              <a:rPr lang="en-US" sz="1800" i="1" dirty="0"/>
              <a:t>.</a:t>
            </a:r>
            <a:r>
              <a:rPr lang="en-US" sz="1800" dirty="0"/>
              <a:t>6) = 0</a:t>
            </a:r>
            <a:r>
              <a:rPr lang="en-US" sz="1800" i="1" dirty="0"/>
              <a:t>.</a:t>
            </a:r>
            <a:r>
              <a:rPr lang="en-US" sz="1800" dirty="0"/>
              <a:t>015</a:t>
            </a:r>
            <a:r>
              <a:rPr lang="en-US" sz="1800" dirty="0" smtClean="0"/>
              <a:t>.</a:t>
            </a:r>
          </a:p>
          <a:p>
            <a:r>
              <a:rPr lang="en-GB" sz="1800" dirty="0"/>
              <a:t>The average hazard rate </a:t>
            </a:r>
            <a:r>
              <a:rPr lang="en-US" sz="1800" dirty="0"/>
              <a:t>over five years is approximately 0.01/(1 − 0.6) = </a:t>
            </a:r>
            <a:r>
              <a:rPr lang="en-US" sz="1800" dirty="0" smtClean="0"/>
              <a:t>0.025.</a:t>
            </a:r>
          </a:p>
          <a:p>
            <a:r>
              <a:rPr lang="en-US" sz="1800" dirty="0"/>
              <a:t>From this we can </a:t>
            </a:r>
            <a:r>
              <a:rPr lang="en-US" sz="1800" dirty="0" err="1" smtClean="0"/>
              <a:t>estimatethat</a:t>
            </a:r>
            <a:r>
              <a:rPr lang="en-US" sz="1800" dirty="0" smtClean="0"/>
              <a:t> </a:t>
            </a:r>
            <a:r>
              <a:rPr lang="en-US" sz="1800" dirty="0"/>
              <a:t>the average hazard rate between year 3 and year 5 is (5 × 0.015 </a:t>
            </a:r>
            <a:r>
              <a:rPr lang="en-US" sz="1800" dirty="0" smtClean="0"/>
              <a:t>− 3 </a:t>
            </a:r>
            <a:r>
              <a:rPr lang="en-US" sz="1800" dirty="0"/>
              <a:t>× 0.0125)/2 = 0.01875.</a:t>
            </a:r>
            <a:endParaRPr lang="en-US" sz="1800" dirty="0" smtClean="0"/>
          </a:p>
          <a:p>
            <a:endParaRPr lang="en-US" sz="1800" dirty="0" smtClean="0"/>
          </a:p>
          <a:p>
            <a:endParaRPr lang="en-US" sz="1800" dirty="0" smtClean="0"/>
          </a:p>
          <a:p>
            <a:pPr marL="0" indent="0">
              <a:buNone/>
            </a:pPr>
            <a:r>
              <a:rPr lang="en-US" sz="1800" dirty="0"/>
              <a:t/>
            </a:r>
            <a:br>
              <a:rPr lang="en-US" sz="1800" dirty="0"/>
            </a:br>
            <a:r>
              <a:rPr lang="en-US" sz="1400" dirty="0"/>
              <a:t/>
            </a:r>
            <a:br>
              <a:rPr lang="en-US" sz="1400" dirty="0"/>
            </a:br>
            <a:r>
              <a:rPr lang="pl-PL" sz="1400" dirty="0"/>
              <a:t/>
            </a:r>
            <a:br>
              <a:rPr lang="pl-PL" sz="1400" dirty="0"/>
            </a:br>
            <a:r>
              <a:rPr lang="pl-PL" sz="1400" dirty="0"/>
              <a:t/>
            </a:r>
            <a:br>
              <a:rPr lang="pl-PL"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smtClean="0"/>
              <a:t/>
            </a:r>
            <a:br>
              <a:rPr lang="en-US" sz="1400" dirty="0" smtClean="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endParaRPr lang="en-US" sz="14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5</a:t>
            </a:fld>
            <a:endParaRPr lang="en-US"/>
          </a:p>
        </p:txBody>
      </p:sp>
      <p:sp>
        <p:nvSpPr>
          <p:cNvPr id="6" name="TextBox 4"/>
          <p:cNvSpPr txBox="1">
            <a:spLocks noChangeArrowheads="1"/>
          </p:cNvSpPr>
          <p:nvPr/>
        </p:nvSpPr>
        <p:spPr bwMode="auto">
          <a:xfrm>
            <a:off x="620059" y="1668553"/>
            <a:ext cx="2268570"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Credit Spread</a:t>
            </a:r>
            <a:endParaRPr lang="en-US" sz="2400" dirty="0">
              <a:solidFill>
                <a:schemeClr val="bg1"/>
              </a:solidFill>
              <a:latin typeface="+mn-lt"/>
            </a:endParaRPr>
          </a:p>
        </p:txBody>
      </p:sp>
    </p:spTree>
    <p:extLst>
      <p:ext uri="{BB962C8B-B14F-4D97-AF65-F5344CB8AC3E}">
        <p14:creationId xmlns:p14="http://schemas.microsoft.com/office/powerpoint/2010/main" val="34176106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smtClean="0"/>
              <a:t>We do calculate PD through the expected loss from NPV of bonds</a:t>
            </a:r>
          </a:p>
          <a:p>
            <a:r>
              <a:rPr lang="en-US" sz="1800" dirty="0"/>
              <a:t>Suppose that a five-year corporate bond with a principal of 100 provides </a:t>
            </a:r>
            <a:r>
              <a:rPr lang="en-US" sz="1800" dirty="0" smtClean="0"/>
              <a:t>a coupon </a:t>
            </a:r>
            <a:r>
              <a:rPr lang="en-US" sz="1800" dirty="0"/>
              <a:t>of 6% per annum (paid semiannually) and that the yield on the bond is 7</a:t>
            </a:r>
            <a:r>
              <a:rPr lang="en-US" sz="1800" dirty="0" smtClean="0"/>
              <a:t>% per </a:t>
            </a:r>
            <a:r>
              <a:rPr lang="en-US" sz="1800" dirty="0"/>
              <a:t>annum (with continuous compounding). The yield on a similar risk-free </a:t>
            </a:r>
            <a:r>
              <a:rPr lang="en-US" sz="1800" dirty="0" smtClean="0"/>
              <a:t>bond is </a:t>
            </a:r>
            <a:r>
              <a:rPr lang="en-US" sz="1800" dirty="0"/>
              <a:t>5% (again with continuous compounding). The yields imply that the price of </a:t>
            </a:r>
            <a:r>
              <a:rPr lang="en-US" sz="1800" dirty="0" smtClean="0"/>
              <a:t>the corporate </a:t>
            </a:r>
            <a:r>
              <a:rPr lang="en-US" sz="1800" dirty="0"/>
              <a:t>bond is 104.09 </a:t>
            </a:r>
            <a:r>
              <a:rPr lang="en-US" sz="1800" dirty="0" smtClean="0"/>
              <a:t>and </a:t>
            </a:r>
            <a:r>
              <a:rPr lang="en-US" sz="1800" dirty="0"/>
              <a:t>the price of the risk-free bond is </a:t>
            </a:r>
            <a:r>
              <a:rPr lang="en-US" sz="1800" dirty="0" smtClean="0"/>
              <a:t>95.34. </a:t>
            </a:r>
            <a:r>
              <a:rPr lang="en-US" sz="1800" dirty="0"/>
              <a:t>The </a:t>
            </a:r>
            <a:r>
              <a:rPr lang="en-US" sz="1800" dirty="0" smtClean="0"/>
              <a:t>expected loss </a:t>
            </a:r>
            <a:r>
              <a:rPr lang="en-US" sz="1800" dirty="0"/>
              <a:t>from default over the five-year life of the bond is therefore 104.09 – 95.34</a:t>
            </a:r>
            <a:r>
              <a:rPr lang="en-US" sz="1800" dirty="0" smtClean="0"/>
              <a:t>, or </a:t>
            </a:r>
            <a:r>
              <a:rPr lang="en-US" sz="1800" dirty="0"/>
              <a:t>$8.75. For simplicity, we suppose that the unconditional probability of </a:t>
            </a:r>
            <a:r>
              <a:rPr lang="en-US" sz="1800" dirty="0" smtClean="0"/>
              <a:t>default per </a:t>
            </a:r>
            <a:r>
              <a:rPr lang="en-US" sz="1800" dirty="0"/>
              <a:t>year is the same each year and equal to Q. Furthermore, we assume </a:t>
            </a:r>
            <a:r>
              <a:rPr lang="en-US" sz="1800" dirty="0" smtClean="0"/>
              <a:t>defaults can </a:t>
            </a:r>
            <a:r>
              <a:rPr lang="en-US" sz="1800" dirty="0"/>
              <a:t>happen only at times 0.5, 1.5, 2.5, 3.5, and 4.5 years (immediately </a:t>
            </a:r>
            <a:r>
              <a:rPr lang="en-US" sz="1800" dirty="0" smtClean="0"/>
              <a:t>before coupon </a:t>
            </a:r>
            <a:r>
              <a:rPr lang="en-US" sz="1800" dirty="0"/>
              <a:t>payment dates). Risk-free rates are assumed to be 5% (with </a:t>
            </a:r>
            <a:r>
              <a:rPr lang="en-US" sz="1800" dirty="0" smtClean="0"/>
              <a:t>continuous compounding</a:t>
            </a:r>
            <a:r>
              <a:rPr lang="en-US" sz="1800" dirty="0"/>
              <a:t>) for all maturities and the recovery rate is assumed to be 40%.</a:t>
            </a:r>
            <a:endParaRPr lang="en-US" sz="1800" dirty="0" smtClean="0"/>
          </a:p>
          <a:p>
            <a:endParaRPr lang="en-US" sz="1800" dirty="0" smtClean="0"/>
          </a:p>
          <a:p>
            <a:endParaRPr lang="en-US" sz="1800" dirty="0" smtClean="0"/>
          </a:p>
          <a:p>
            <a:pPr marL="0" indent="0">
              <a:buNone/>
            </a:pPr>
            <a:r>
              <a:rPr lang="en-US" sz="1800" dirty="0"/>
              <a:t/>
            </a:r>
            <a:br>
              <a:rPr lang="en-US" sz="1800" dirty="0"/>
            </a:br>
            <a:r>
              <a:rPr lang="en-US" sz="1400" dirty="0"/>
              <a:t/>
            </a:r>
            <a:br>
              <a:rPr lang="en-US" sz="1400" dirty="0"/>
            </a:br>
            <a:r>
              <a:rPr lang="pl-PL" sz="1400" dirty="0"/>
              <a:t/>
            </a:r>
            <a:br>
              <a:rPr lang="pl-PL" sz="1400" dirty="0"/>
            </a:br>
            <a:r>
              <a:rPr lang="pl-PL" sz="1400" dirty="0"/>
              <a:t/>
            </a:r>
            <a:br>
              <a:rPr lang="pl-PL"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smtClean="0"/>
              <a:t/>
            </a:r>
            <a:br>
              <a:rPr lang="en-US" sz="1400" dirty="0" smtClean="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endParaRPr lang="en-US" sz="14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6</a:t>
            </a:fld>
            <a:endParaRPr lang="en-US"/>
          </a:p>
        </p:txBody>
      </p:sp>
      <p:sp>
        <p:nvSpPr>
          <p:cNvPr id="6" name="TextBox 4"/>
          <p:cNvSpPr txBox="1">
            <a:spLocks noChangeArrowheads="1"/>
          </p:cNvSpPr>
          <p:nvPr/>
        </p:nvSpPr>
        <p:spPr bwMode="auto">
          <a:xfrm>
            <a:off x="620059" y="1668553"/>
            <a:ext cx="2268570"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Credit Spread</a:t>
            </a:r>
            <a:endParaRPr lang="en-US" sz="2400" dirty="0">
              <a:solidFill>
                <a:schemeClr val="bg1"/>
              </a:solidFill>
              <a:latin typeface="+mn-lt"/>
            </a:endParaRPr>
          </a:p>
        </p:txBody>
      </p:sp>
    </p:spTree>
    <p:extLst>
      <p:ext uri="{BB962C8B-B14F-4D97-AF65-F5344CB8AC3E}">
        <p14:creationId xmlns:p14="http://schemas.microsoft.com/office/powerpoint/2010/main" val="30222854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smtClean="0"/>
              <a:t>We do calculate PD through the expected loss from NPV of bonds</a:t>
            </a:r>
          </a:p>
          <a:p>
            <a:r>
              <a:rPr lang="en-US" sz="1800" dirty="0"/>
              <a:t>Suppose that a five-year corporate bond with a principal of 100 provides </a:t>
            </a:r>
            <a:r>
              <a:rPr lang="en-US" sz="1800" dirty="0" smtClean="0"/>
              <a:t>a coupon </a:t>
            </a:r>
            <a:r>
              <a:rPr lang="en-US" sz="1800" dirty="0"/>
              <a:t>of 6% per annum (paid semiannually) and that the yield on the bond is 7</a:t>
            </a:r>
            <a:r>
              <a:rPr lang="en-US" sz="1800" dirty="0" smtClean="0"/>
              <a:t>% per </a:t>
            </a:r>
            <a:r>
              <a:rPr lang="en-US" sz="1800" dirty="0"/>
              <a:t>annum (with continuous compounding). The yield on a similar risk-free </a:t>
            </a:r>
            <a:r>
              <a:rPr lang="en-US" sz="1800" dirty="0" smtClean="0"/>
              <a:t>bond is </a:t>
            </a:r>
            <a:r>
              <a:rPr lang="en-US" sz="1800" dirty="0"/>
              <a:t>5% (again with continuous compounding). The yields imply that the price of </a:t>
            </a:r>
            <a:r>
              <a:rPr lang="en-US" sz="1800" dirty="0" smtClean="0"/>
              <a:t>the corporate </a:t>
            </a:r>
            <a:r>
              <a:rPr lang="en-US" sz="1800" dirty="0"/>
              <a:t>bond is 104.09 </a:t>
            </a:r>
            <a:r>
              <a:rPr lang="en-US" sz="1800" dirty="0" smtClean="0"/>
              <a:t>and </a:t>
            </a:r>
            <a:r>
              <a:rPr lang="en-US" sz="1800" dirty="0"/>
              <a:t>the price of the risk-free bond is </a:t>
            </a:r>
            <a:r>
              <a:rPr lang="en-US" sz="1800" dirty="0" smtClean="0"/>
              <a:t>95.34. </a:t>
            </a:r>
            <a:r>
              <a:rPr lang="en-US" sz="1800" dirty="0"/>
              <a:t>The </a:t>
            </a:r>
            <a:r>
              <a:rPr lang="en-US" sz="1800" dirty="0" smtClean="0"/>
              <a:t>expected loss </a:t>
            </a:r>
            <a:r>
              <a:rPr lang="en-US" sz="1800" dirty="0"/>
              <a:t>from default over the five-year life of the bond is therefore 104.09 – 95.34</a:t>
            </a:r>
            <a:r>
              <a:rPr lang="en-US" sz="1800" dirty="0" smtClean="0"/>
              <a:t>, or </a:t>
            </a:r>
            <a:r>
              <a:rPr lang="en-US" sz="1800" dirty="0"/>
              <a:t>$8.75. For simplicity, we suppose that the unconditional probability of </a:t>
            </a:r>
            <a:r>
              <a:rPr lang="en-US" sz="1800" dirty="0" smtClean="0"/>
              <a:t>default per </a:t>
            </a:r>
            <a:r>
              <a:rPr lang="en-US" sz="1800" dirty="0"/>
              <a:t>year is the same each year and equal to Q. Furthermore, we assume </a:t>
            </a:r>
            <a:r>
              <a:rPr lang="en-US" sz="1800" dirty="0" smtClean="0"/>
              <a:t>defaults can </a:t>
            </a:r>
            <a:r>
              <a:rPr lang="en-US" sz="1800" dirty="0"/>
              <a:t>happen only at times 0.5, 1.5, 2.5, 3.5, and 4.5 years (immediately </a:t>
            </a:r>
            <a:r>
              <a:rPr lang="en-US" sz="1800" dirty="0" smtClean="0"/>
              <a:t>before coupon </a:t>
            </a:r>
            <a:r>
              <a:rPr lang="en-US" sz="1800" dirty="0"/>
              <a:t>payment dates). Risk-free rates are assumed to be 5% (with </a:t>
            </a:r>
            <a:r>
              <a:rPr lang="en-US" sz="1800" dirty="0" smtClean="0"/>
              <a:t>continuous compounding</a:t>
            </a:r>
            <a:r>
              <a:rPr lang="en-US" sz="1800" dirty="0"/>
              <a:t>) for all maturities and the recovery rate is assumed to be 40%.</a:t>
            </a:r>
            <a:endParaRPr lang="en-US" sz="1800" dirty="0" smtClean="0"/>
          </a:p>
          <a:p>
            <a:endParaRPr lang="en-US" sz="1800" dirty="0" smtClean="0"/>
          </a:p>
          <a:p>
            <a:endParaRPr lang="en-US" sz="1800" dirty="0" smtClean="0"/>
          </a:p>
          <a:p>
            <a:pPr marL="0" indent="0">
              <a:buNone/>
            </a:pPr>
            <a:r>
              <a:rPr lang="en-US" sz="1800" dirty="0"/>
              <a:t/>
            </a:r>
            <a:br>
              <a:rPr lang="en-US" sz="1800" dirty="0"/>
            </a:br>
            <a:r>
              <a:rPr lang="en-US" sz="1400" dirty="0"/>
              <a:t/>
            </a:r>
            <a:br>
              <a:rPr lang="en-US" sz="1400" dirty="0"/>
            </a:br>
            <a:r>
              <a:rPr lang="pl-PL" sz="1400" dirty="0"/>
              <a:t/>
            </a:r>
            <a:br>
              <a:rPr lang="pl-PL" sz="1400" dirty="0"/>
            </a:br>
            <a:r>
              <a:rPr lang="pl-PL" sz="1400" dirty="0"/>
              <a:t/>
            </a:r>
            <a:br>
              <a:rPr lang="pl-PL"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smtClean="0"/>
              <a:t/>
            </a:r>
            <a:br>
              <a:rPr lang="en-US" sz="1400" dirty="0" smtClean="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endParaRPr lang="en-US" sz="14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7</a:t>
            </a:fld>
            <a:endParaRPr lang="en-US"/>
          </a:p>
        </p:txBody>
      </p:sp>
      <p:sp>
        <p:nvSpPr>
          <p:cNvPr id="6" name="TextBox 4"/>
          <p:cNvSpPr txBox="1">
            <a:spLocks noChangeArrowheads="1"/>
          </p:cNvSpPr>
          <p:nvPr/>
        </p:nvSpPr>
        <p:spPr bwMode="auto">
          <a:xfrm>
            <a:off x="620059" y="1668553"/>
            <a:ext cx="2268570"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Credit Spread</a:t>
            </a:r>
            <a:endParaRPr lang="en-US" sz="2400" dirty="0">
              <a:solidFill>
                <a:schemeClr val="bg1"/>
              </a:solidFill>
              <a:latin typeface="+mn-lt"/>
            </a:endParaRPr>
          </a:p>
        </p:txBody>
      </p:sp>
    </p:spTree>
    <p:extLst>
      <p:ext uri="{BB962C8B-B14F-4D97-AF65-F5344CB8AC3E}">
        <p14:creationId xmlns:p14="http://schemas.microsoft.com/office/powerpoint/2010/main" val="11206753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pPr marL="0" indent="0">
              <a:buNone/>
            </a:pPr>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GB" sz="1800" dirty="0" smtClean="0"/>
          </a:p>
          <a:p>
            <a:r>
              <a:rPr lang="en-GB" sz="1800" dirty="0" smtClean="0"/>
              <a:t>Setting </a:t>
            </a:r>
            <a:r>
              <a:rPr lang="en-GB" sz="1800" dirty="0"/>
              <a:t>this equal </a:t>
            </a:r>
            <a:r>
              <a:rPr lang="en-GB" sz="1800" dirty="0" smtClean="0"/>
              <a:t>to </a:t>
            </a:r>
            <a:r>
              <a:rPr lang="en-US" sz="1800" dirty="0" smtClean="0"/>
              <a:t>the </a:t>
            </a:r>
            <a:r>
              <a:rPr lang="en-US" sz="1800" dirty="0"/>
              <a:t>8.75 expected loss calculated earlier, we obtain a value for </a:t>
            </a:r>
            <a:r>
              <a:rPr lang="en-US" sz="1800" i="1" dirty="0"/>
              <a:t>Q </a:t>
            </a:r>
            <a:r>
              <a:rPr lang="en-US" sz="1800" dirty="0"/>
              <a:t>of </a:t>
            </a:r>
            <a:r>
              <a:rPr lang="en-US" sz="1800" dirty="0" smtClean="0"/>
              <a:t>8.75/288.48, </a:t>
            </a:r>
            <a:r>
              <a:rPr lang="en-GB" sz="1800" dirty="0" smtClean="0"/>
              <a:t>or </a:t>
            </a:r>
            <a:r>
              <a:rPr lang="en-GB" sz="1800" dirty="0"/>
              <a:t>3.03%.</a:t>
            </a:r>
            <a:endParaRPr lang="en-US" sz="1800" dirty="0" smtClean="0"/>
          </a:p>
          <a:p>
            <a:pPr marL="0" indent="0">
              <a:buNone/>
            </a:pPr>
            <a:r>
              <a:rPr lang="en-US" sz="1800" dirty="0"/>
              <a:t/>
            </a:r>
            <a:br>
              <a:rPr lang="en-US" sz="1800" dirty="0"/>
            </a:br>
            <a:r>
              <a:rPr lang="en-US" sz="1400" dirty="0"/>
              <a:t/>
            </a:r>
            <a:br>
              <a:rPr lang="en-US" sz="1400" dirty="0"/>
            </a:br>
            <a:r>
              <a:rPr lang="pl-PL" sz="1400" dirty="0"/>
              <a:t/>
            </a:r>
            <a:br>
              <a:rPr lang="pl-PL" sz="1400" dirty="0"/>
            </a:br>
            <a:r>
              <a:rPr lang="pl-PL" sz="1400" dirty="0"/>
              <a:t/>
            </a:r>
            <a:br>
              <a:rPr lang="pl-PL"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smtClean="0"/>
              <a:t/>
            </a:r>
            <a:br>
              <a:rPr lang="en-US" sz="1400" dirty="0" smtClean="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endParaRPr lang="en-US" sz="14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8</a:t>
            </a:fld>
            <a:endParaRPr lang="en-US"/>
          </a:p>
        </p:txBody>
      </p:sp>
      <p:sp>
        <p:nvSpPr>
          <p:cNvPr id="6" name="TextBox 4"/>
          <p:cNvSpPr txBox="1">
            <a:spLocks noChangeArrowheads="1"/>
          </p:cNvSpPr>
          <p:nvPr/>
        </p:nvSpPr>
        <p:spPr bwMode="auto">
          <a:xfrm>
            <a:off x="620059" y="1668553"/>
            <a:ext cx="2268570"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Credit Spread</a:t>
            </a:r>
            <a:endParaRPr lang="en-US" sz="2400" dirty="0">
              <a:solidFill>
                <a:schemeClr val="bg1"/>
              </a:solidFill>
              <a:latin typeface="+mn-lt"/>
            </a:endParaRPr>
          </a:p>
        </p:txBody>
      </p:sp>
      <p:graphicFrame>
        <p:nvGraphicFramePr>
          <p:cNvPr id="7" name="Table 6"/>
          <p:cNvGraphicFramePr>
            <a:graphicFrameLocks noGrp="1"/>
          </p:cNvGraphicFramePr>
          <p:nvPr>
            <p:extLst>
              <p:ext uri="{D42A27DB-BD31-4B8C-83A1-F6EECF244321}">
                <p14:modId xmlns:p14="http://schemas.microsoft.com/office/powerpoint/2010/main" val="1308821748"/>
              </p:ext>
            </p:extLst>
          </p:nvPr>
        </p:nvGraphicFramePr>
        <p:xfrm>
          <a:off x="732796" y="2266933"/>
          <a:ext cx="7759850" cy="2865120"/>
        </p:xfrm>
        <a:graphic>
          <a:graphicData uri="http://schemas.openxmlformats.org/drawingml/2006/table">
            <a:tbl>
              <a:tblPr firstRow="1" bandRow="1">
                <a:tableStyleId>{5C22544A-7EE6-4342-B048-85BDC9FD1C3A}</a:tableStyleId>
              </a:tblPr>
              <a:tblGrid>
                <a:gridCol w="807905"/>
                <a:gridCol w="576197"/>
                <a:gridCol w="1402915"/>
                <a:gridCol w="1647183"/>
                <a:gridCol w="1108550"/>
                <a:gridCol w="1164914"/>
                <a:gridCol w="1052186"/>
              </a:tblGrid>
              <a:tr h="370840">
                <a:tc>
                  <a:txBody>
                    <a:bodyPr/>
                    <a:lstStyle/>
                    <a:p>
                      <a:pPr algn="ctr"/>
                      <a:r>
                        <a:rPr lang="en-US" dirty="0" smtClean="0"/>
                        <a:t>Time</a:t>
                      </a:r>
                    </a:p>
                    <a:p>
                      <a:pPr algn="ctr"/>
                      <a:r>
                        <a:rPr lang="en-US" dirty="0" smtClean="0"/>
                        <a:t>(</a:t>
                      </a:r>
                      <a:r>
                        <a:rPr lang="en-US" dirty="0" err="1" smtClean="0"/>
                        <a:t>yrs</a:t>
                      </a:r>
                      <a:r>
                        <a:rPr lang="en-US" dirty="0" smtClean="0"/>
                        <a:t>)</a:t>
                      </a:r>
                      <a:endParaRPr lang="th-TH" dirty="0"/>
                    </a:p>
                  </a:txBody>
                  <a:tcPr/>
                </a:tc>
                <a:tc>
                  <a:txBody>
                    <a:bodyPr/>
                    <a:lstStyle/>
                    <a:p>
                      <a:pPr algn="ctr"/>
                      <a:r>
                        <a:rPr lang="en-US" dirty="0" smtClean="0"/>
                        <a:t>PD</a:t>
                      </a:r>
                      <a:endParaRPr lang="th-TH" dirty="0"/>
                    </a:p>
                  </a:txBody>
                  <a:tcPr/>
                </a:tc>
                <a:tc>
                  <a:txBody>
                    <a:bodyPr/>
                    <a:lstStyle/>
                    <a:p>
                      <a:pPr algn="ctr"/>
                      <a:r>
                        <a:rPr lang="en-US" dirty="0" smtClean="0"/>
                        <a:t>Recovery</a:t>
                      </a:r>
                      <a:r>
                        <a:rPr lang="en-US" baseline="0" dirty="0" smtClean="0"/>
                        <a:t> amount ($)</a:t>
                      </a:r>
                      <a:endParaRPr lang="th-TH" dirty="0"/>
                    </a:p>
                  </a:txBody>
                  <a:tcPr/>
                </a:tc>
                <a:tc>
                  <a:txBody>
                    <a:bodyPr/>
                    <a:lstStyle/>
                    <a:p>
                      <a:pPr algn="ctr"/>
                      <a:r>
                        <a:rPr lang="en-US" dirty="0" smtClean="0"/>
                        <a:t>Default</a:t>
                      </a:r>
                      <a:r>
                        <a:rPr lang="en-US" baseline="0" dirty="0" smtClean="0"/>
                        <a:t> free value ($)</a:t>
                      </a:r>
                      <a:endParaRPr lang="th-TH" dirty="0"/>
                    </a:p>
                  </a:txBody>
                  <a:tcPr/>
                </a:tc>
                <a:tc>
                  <a:txBody>
                    <a:bodyPr/>
                    <a:lstStyle/>
                    <a:p>
                      <a:pPr algn="ctr"/>
                      <a:r>
                        <a:rPr lang="en-US" dirty="0" smtClean="0"/>
                        <a:t>Loss ($)</a:t>
                      </a:r>
                      <a:endParaRPr lang="th-TH" dirty="0"/>
                    </a:p>
                  </a:txBody>
                  <a:tcPr/>
                </a:tc>
                <a:tc>
                  <a:txBody>
                    <a:bodyPr/>
                    <a:lstStyle/>
                    <a:p>
                      <a:pPr algn="ctr"/>
                      <a:r>
                        <a:rPr lang="en-US" dirty="0" smtClean="0"/>
                        <a:t>Discount</a:t>
                      </a:r>
                    </a:p>
                    <a:p>
                      <a:pPr algn="ctr"/>
                      <a:r>
                        <a:rPr lang="en-US" dirty="0" smtClean="0"/>
                        <a:t>Factor</a:t>
                      </a:r>
                      <a:endParaRPr lang="th-TH" dirty="0"/>
                    </a:p>
                  </a:txBody>
                  <a:tcPr/>
                </a:tc>
                <a:tc>
                  <a:txBody>
                    <a:bodyPr/>
                    <a:lstStyle/>
                    <a:p>
                      <a:pPr algn="ctr"/>
                      <a:r>
                        <a:rPr lang="en-US" dirty="0" smtClean="0"/>
                        <a:t>PV</a:t>
                      </a:r>
                      <a:r>
                        <a:rPr lang="en-US" baseline="0" dirty="0" smtClean="0"/>
                        <a:t> of </a:t>
                      </a:r>
                    </a:p>
                    <a:p>
                      <a:pPr algn="ctr"/>
                      <a:r>
                        <a:rPr lang="en-US" baseline="0" dirty="0" smtClean="0"/>
                        <a:t>EL($)</a:t>
                      </a:r>
                      <a:endParaRPr lang="th-TH" dirty="0"/>
                    </a:p>
                  </a:txBody>
                  <a:tcPr/>
                </a:tc>
              </a:tr>
              <a:tr h="370840">
                <a:tc>
                  <a:txBody>
                    <a:bodyPr/>
                    <a:lstStyle/>
                    <a:p>
                      <a:pPr algn="ctr"/>
                      <a:r>
                        <a:rPr lang="en-US" dirty="0" smtClean="0"/>
                        <a:t>0.5</a:t>
                      </a:r>
                      <a:endParaRPr lang="th-TH" dirty="0"/>
                    </a:p>
                  </a:txBody>
                  <a:tcPr/>
                </a:tc>
                <a:tc>
                  <a:txBody>
                    <a:bodyPr/>
                    <a:lstStyle/>
                    <a:p>
                      <a:pPr algn="ctr"/>
                      <a:r>
                        <a:rPr lang="en-US" dirty="0" smtClean="0"/>
                        <a:t>X</a:t>
                      </a:r>
                      <a:endParaRPr lang="th-TH" dirty="0"/>
                    </a:p>
                  </a:txBody>
                  <a:tcPr/>
                </a:tc>
                <a:tc>
                  <a:txBody>
                    <a:bodyPr/>
                    <a:lstStyle/>
                    <a:p>
                      <a:pPr algn="ctr"/>
                      <a:r>
                        <a:rPr lang="en-US" dirty="0" smtClean="0"/>
                        <a:t>40</a:t>
                      </a:r>
                      <a:endParaRPr lang="th-TH" dirty="0"/>
                    </a:p>
                  </a:txBody>
                  <a:tcPr/>
                </a:tc>
                <a:tc>
                  <a:txBody>
                    <a:bodyPr/>
                    <a:lstStyle/>
                    <a:p>
                      <a:pPr algn="ctr"/>
                      <a:r>
                        <a:rPr lang="en-US" dirty="0" smtClean="0"/>
                        <a:t>106.73</a:t>
                      </a:r>
                      <a:endParaRPr lang="th-TH" dirty="0"/>
                    </a:p>
                  </a:txBody>
                  <a:tcPr/>
                </a:tc>
                <a:tc>
                  <a:txBody>
                    <a:bodyPr/>
                    <a:lstStyle/>
                    <a:p>
                      <a:pPr algn="ctr"/>
                      <a:r>
                        <a:rPr lang="en-US" dirty="0" smtClean="0"/>
                        <a:t>66.73</a:t>
                      </a:r>
                      <a:endParaRPr lang="th-TH" dirty="0"/>
                    </a:p>
                  </a:txBody>
                  <a:tcPr/>
                </a:tc>
                <a:tc>
                  <a:txBody>
                    <a:bodyPr/>
                    <a:lstStyle/>
                    <a:p>
                      <a:pPr algn="ctr"/>
                      <a:r>
                        <a:rPr lang="en-US" dirty="0" smtClean="0"/>
                        <a:t>0.9753</a:t>
                      </a:r>
                      <a:endParaRPr lang="th-TH" dirty="0"/>
                    </a:p>
                  </a:txBody>
                  <a:tcPr/>
                </a:tc>
                <a:tc>
                  <a:txBody>
                    <a:bodyPr/>
                    <a:lstStyle/>
                    <a:p>
                      <a:pPr algn="ctr"/>
                      <a:r>
                        <a:rPr lang="en-US" dirty="0" smtClean="0"/>
                        <a:t>65.08x</a:t>
                      </a:r>
                      <a:endParaRPr lang="th-TH" dirty="0"/>
                    </a:p>
                  </a:txBody>
                  <a:tcPr/>
                </a:tc>
              </a:tr>
              <a:tr h="370840">
                <a:tc>
                  <a:txBody>
                    <a:bodyPr/>
                    <a:lstStyle/>
                    <a:p>
                      <a:pPr algn="ctr"/>
                      <a:r>
                        <a:rPr lang="en-US" dirty="0" smtClean="0"/>
                        <a:t>1.5</a:t>
                      </a:r>
                      <a:endParaRPr lang="th-TH" dirty="0"/>
                    </a:p>
                  </a:txBody>
                  <a:tcPr/>
                </a:tc>
                <a:tc>
                  <a:txBody>
                    <a:bodyPr/>
                    <a:lstStyle/>
                    <a:p>
                      <a:pPr algn="ctr"/>
                      <a:r>
                        <a:rPr lang="en-US" dirty="0" smtClean="0"/>
                        <a:t>X</a:t>
                      </a:r>
                      <a:endParaRPr lang="th-TH" dirty="0"/>
                    </a:p>
                  </a:txBody>
                  <a:tcPr/>
                </a:tc>
                <a:tc>
                  <a:txBody>
                    <a:bodyPr/>
                    <a:lstStyle/>
                    <a:p>
                      <a:pPr algn="ctr"/>
                      <a:r>
                        <a:rPr lang="en-US" dirty="0" smtClean="0"/>
                        <a:t>40</a:t>
                      </a:r>
                      <a:endParaRPr lang="th-TH" dirty="0"/>
                    </a:p>
                  </a:txBody>
                  <a:tcPr/>
                </a:tc>
                <a:tc>
                  <a:txBody>
                    <a:bodyPr/>
                    <a:lstStyle/>
                    <a:p>
                      <a:pPr algn="ctr"/>
                      <a:r>
                        <a:rPr lang="en-US" dirty="0" smtClean="0"/>
                        <a:t>105.97</a:t>
                      </a:r>
                      <a:endParaRPr lang="th-TH" dirty="0"/>
                    </a:p>
                  </a:txBody>
                  <a:tcPr/>
                </a:tc>
                <a:tc>
                  <a:txBody>
                    <a:bodyPr/>
                    <a:lstStyle/>
                    <a:p>
                      <a:pPr algn="ctr"/>
                      <a:r>
                        <a:rPr lang="en-US" dirty="0" smtClean="0"/>
                        <a:t>65.97</a:t>
                      </a:r>
                      <a:endParaRPr lang="th-TH" dirty="0"/>
                    </a:p>
                  </a:txBody>
                  <a:tcPr/>
                </a:tc>
                <a:tc>
                  <a:txBody>
                    <a:bodyPr/>
                    <a:lstStyle/>
                    <a:p>
                      <a:pPr algn="ctr"/>
                      <a:r>
                        <a:rPr lang="en-US" dirty="0" smtClean="0"/>
                        <a:t>0.9277</a:t>
                      </a:r>
                      <a:endParaRPr lang="th-TH" dirty="0"/>
                    </a:p>
                  </a:txBody>
                  <a:tcPr/>
                </a:tc>
                <a:tc>
                  <a:txBody>
                    <a:bodyPr/>
                    <a:lstStyle/>
                    <a:p>
                      <a:pPr algn="ctr"/>
                      <a:r>
                        <a:rPr lang="en-US" dirty="0" smtClean="0"/>
                        <a:t>61.20x</a:t>
                      </a:r>
                      <a:endParaRPr lang="th-TH" dirty="0"/>
                    </a:p>
                  </a:txBody>
                  <a:tcPr/>
                </a:tc>
              </a:tr>
              <a:tr h="370840">
                <a:tc>
                  <a:txBody>
                    <a:bodyPr/>
                    <a:lstStyle/>
                    <a:p>
                      <a:pPr algn="ctr"/>
                      <a:r>
                        <a:rPr lang="en-US" dirty="0" smtClean="0"/>
                        <a:t>2.5</a:t>
                      </a:r>
                      <a:endParaRPr lang="th-TH" dirty="0"/>
                    </a:p>
                  </a:txBody>
                  <a:tcPr/>
                </a:tc>
                <a:tc>
                  <a:txBody>
                    <a:bodyPr/>
                    <a:lstStyle/>
                    <a:p>
                      <a:pPr algn="ctr"/>
                      <a:r>
                        <a:rPr lang="en-US" dirty="0" smtClean="0"/>
                        <a:t>X</a:t>
                      </a:r>
                      <a:endParaRPr lang="th-TH" dirty="0"/>
                    </a:p>
                  </a:txBody>
                  <a:tcPr/>
                </a:tc>
                <a:tc>
                  <a:txBody>
                    <a:bodyPr/>
                    <a:lstStyle/>
                    <a:p>
                      <a:pPr algn="ctr"/>
                      <a:r>
                        <a:rPr lang="en-US" dirty="0" smtClean="0"/>
                        <a:t>40</a:t>
                      </a:r>
                      <a:endParaRPr lang="th-TH" dirty="0"/>
                    </a:p>
                  </a:txBody>
                  <a:tcPr/>
                </a:tc>
                <a:tc>
                  <a:txBody>
                    <a:bodyPr/>
                    <a:lstStyle/>
                    <a:p>
                      <a:pPr algn="ctr"/>
                      <a:r>
                        <a:rPr lang="en-US" dirty="0" smtClean="0"/>
                        <a:t>105.17</a:t>
                      </a:r>
                      <a:endParaRPr lang="th-TH" dirty="0"/>
                    </a:p>
                  </a:txBody>
                  <a:tcPr/>
                </a:tc>
                <a:tc>
                  <a:txBody>
                    <a:bodyPr/>
                    <a:lstStyle/>
                    <a:p>
                      <a:pPr algn="ctr"/>
                      <a:r>
                        <a:rPr lang="en-US" dirty="0" smtClean="0"/>
                        <a:t>65.17</a:t>
                      </a:r>
                      <a:endParaRPr lang="th-TH" dirty="0"/>
                    </a:p>
                  </a:txBody>
                  <a:tcPr/>
                </a:tc>
                <a:tc>
                  <a:txBody>
                    <a:bodyPr/>
                    <a:lstStyle/>
                    <a:p>
                      <a:pPr algn="ctr"/>
                      <a:r>
                        <a:rPr lang="en-US" dirty="0" smtClean="0"/>
                        <a:t>0.8825</a:t>
                      </a:r>
                      <a:endParaRPr lang="th-TH" dirty="0"/>
                    </a:p>
                  </a:txBody>
                  <a:tcPr/>
                </a:tc>
                <a:tc>
                  <a:txBody>
                    <a:bodyPr/>
                    <a:lstStyle/>
                    <a:p>
                      <a:pPr algn="ctr"/>
                      <a:r>
                        <a:rPr lang="en-US" dirty="0" smtClean="0"/>
                        <a:t>57.52x</a:t>
                      </a:r>
                      <a:endParaRPr lang="th-TH" dirty="0"/>
                    </a:p>
                  </a:txBody>
                  <a:tcPr/>
                </a:tc>
              </a:tr>
              <a:tr h="370840">
                <a:tc>
                  <a:txBody>
                    <a:bodyPr/>
                    <a:lstStyle/>
                    <a:p>
                      <a:pPr algn="ctr"/>
                      <a:r>
                        <a:rPr lang="en-US" dirty="0" smtClean="0"/>
                        <a:t>3.5</a:t>
                      </a:r>
                      <a:endParaRPr lang="th-TH" dirty="0"/>
                    </a:p>
                  </a:txBody>
                  <a:tcPr/>
                </a:tc>
                <a:tc>
                  <a:txBody>
                    <a:bodyPr/>
                    <a:lstStyle/>
                    <a:p>
                      <a:pPr algn="ctr"/>
                      <a:r>
                        <a:rPr lang="en-US" dirty="0" smtClean="0"/>
                        <a:t>X</a:t>
                      </a:r>
                      <a:endParaRPr lang="th-TH" dirty="0"/>
                    </a:p>
                  </a:txBody>
                  <a:tcPr/>
                </a:tc>
                <a:tc>
                  <a:txBody>
                    <a:bodyPr/>
                    <a:lstStyle/>
                    <a:p>
                      <a:pPr algn="ctr"/>
                      <a:r>
                        <a:rPr lang="en-US" dirty="0" smtClean="0"/>
                        <a:t>40</a:t>
                      </a:r>
                      <a:endParaRPr lang="th-TH" dirty="0"/>
                    </a:p>
                  </a:txBody>
                  <a:tcPr/>
                </a:tc>
                <a:tc>
                  <a:txBody>
                    <a:bodyPr/>
                    <a:lstStyle/>
                    <a:p>
                      <a:pPr algn="ctr"/>
                      <a:r>
                        <a:rPr lang="en-US" dirty="0" smtClean="0"/>
                        <a:t>104.34</a:t>
                      </a:r>
                      <a:endParaRPr lang="th-TH" dirty="0"/>
                    </a:p>
                  </a:txBody>
                  <a:tcPr/>
                </a:tc>
                <a:tc>
                  <a:txBody>
                    <a:bodyPr/>
                    <a:lstStyle/>
                    <a:p>
                      <a:pPr algn="ctr"/>
                      <a:r>
                        <a:rPr lang="en-US" dirty="0" smtClean="0"/>
                        <a:t>64.34</a:t>
                      </a:r>
                      <a:endParaRPr lang="th-TH" dirty="0"/>
                    </a:p>
                  </a:txBody>
                  <a:tcPr/>
                </a:tc>
                <a:tc>
                  <a:txBody>
                    <a:bodyPr/>
                    <a:lstStyle/>
                    <a:p>
                      <a:pPr algn="ctr"/>
                      <a:r>
                        <a:rPr lang="en-US" dirty="0" smtClean="0"/>
                        <a:t>0.8395</a:t>
                      </a:r>
                      <a:endParaRPr lang="th-TH" dirty="0"/>
                    </a:p>
                  </a:txBody>
                  <a:tcPr/>
                </a:tc>
                <a:tc>
                  <a:txBody>
                    <a:bodyPr/>
                    <a:lstStyle/>
                    <a:p>
                      <a:pPr algn="ctr"/>
                      <a:r>
                        <a:rPr lang="en-US" dirty="0" smtClean="0"/>
                        <a:t>54.01x</a:t>
                      </a:r>
                      <a:endParaRPr lang="th-TH" dirty="0"/>
                    </a:p>
                  </a:txBody>
                  <a:tcPr/>
                </a:tc>
              </a:tr>
              <a:tr h="370840">
                <a:tc>
                  <a:txBody>
                    <a:bodyPr/>
                    <a:lstStyle/>
                    <a:p>
                      <a:pPr algn="ctr"/>
                      <a:r>
                        <a:rPr lang="en-US" dirty="0" smtClean="0"/>
                        <a:t>4.5</a:t>
                      </a:r>
                      <a:endParaRPr lang="th-TH" dirty="0"/>
                    </a:p>
                  </a:txBody>
                  <a:tcPr/>
                </a:tc>
                <a:tc>
                  <a:txBody>
                    <a:bodyPr/>
                    <a:lstStyle/>
                    <a:p>
                      <a:pPr algn="ctr"/>
                      <a:r>
                        <a:rPr lang="en-US" dirty="0" smtClean="0"/>
                        <a:t>X</a:t>
                      </a:r>
                      <a:endParaRPr lang="th-TH" dirty="0"/>
                    </a:p>
                  </a:txBody>
                  <a:tcPr/>
                </a:tc>
                <a:tc>
                  <a:txBody>
                    <a:bodyPr/>
                    <a:lstStyle/>
                    <a:p>
                      <a:pPr algn="ctr"/>
                      <a:r>
                        <a:rPr lang="en-US" dirty="0" smtClean="0"/>
                        <a:t>40</a:t>
                      </a:r>
                      <a:endParaRPr lang="th-TH" dirty="0"/>
                    </a:p>
                  </a:txBody>
                  <a:tcPr/>
                </a:tc>
                <a:tc>
                  <a:txBody>
                    <a:bodyPr/>
                    <a:lstStyle/>
                    <a:p>
                      <a:pPr algn="ctr"/>
                      <a:r>
                        <a:rPr lang="en-US" dirty="0" smtClean="0"/>
                        <a:t>103.46</a:t>
                      </a:r>
                      <a:endParaRPr lang="th-TH" dirty="0"/>
                    </a:p>
                  </a:txBody>
                  <a:tcPr/>
                </a:tc>
                <a:tc>
                  <a:txBody>
                    <a:bodyPr/>
                    <a:lstStyle/>
                    <a:p>
                      <a:pPr algn="ctr"/>
                      <a:r>
                        <a:rPr lang="en-US" dirty="0" smtClean="0"/>
                        <a:t>63.46</a:t>
                      </a:r>
                      <a:endParaRPr lang="th-TH" dirty="0"/>
                    </a:p>
                  </a:txBody>
                  <a:tcPr/>
                </a:tc>
                <a:tc>
                  <a:txBody>
                    <a:bodyPr/>
                    <a:lstStyle/>
                    <a:p>
                      <a:pPr algn="ctr"/>
                      <a:r>
                        <a:rPr lang="en-US" dirty="0" smtClean="0"/>
                        <a:t>0.7985</a:t>
                      </a:r>
                      <a:endParaRPr lang="th-TH" dirty="0"/>
                    </a:p>
                  </a:txBody>
                  <a:tcPr/>
                </a:tc>
                <a:tc>
                  <a:txBody>
                    <a:bodyPr/>
                    <a:lstStyle/>
                    <a:p>
                      <a:pPr algn="ctr"/>
                      <a:r>
                        <a:rPr lang="en-US" dirty="0" smtClean="0"/>
                        <a:t>50.67x</a:t>
                      </a:r>
                      <a:endParaRPr lang="th-TH" dirty="0"/>
                    </a:p>
                  </a:txBody>
                  <a:tcPr/>
                </a:tc>
              </a:tr>
              <a:tr h="370840">
                <a:tc>
                  <a:txBody>
                    <a:bodyPr/>
                    <a:lstStyle/>
                    <a:p>
                      <a:pPr algn="ctr"/>
                      <a:endParaRPr lang="th-TH" dirty="0"/>
                    </a:p>
                  </a:txBody>
                  <a:tcPr/>
                </a:tc>
                <a:tc>
                  <a:txBody>
                    <a:bodyPr/>
                    <a:lstStyle/>
                    <a:p>
                      <a:pPr algn="ctr"/>
                      <a:endParaRPr lang="th-TH" dirty="0"/>
                    </a:p>
                  </a:txBody>
                  <a:tcPr/>
                </a:tc>
                <a:tc>
                  <a:txBody>
                    <a:bodyPr/>
                    <a:lstStyle/>
                    <a:p>
                      <a:pPr algn="ctr"/>
                      <a:endParaRPr lang="th-TH" dirty="0"/>
                    </a:p>
                  </a:txBody>
                  <a:tcPr/>
                </a:tc>
                <a:tc>
                  <a:txBody>
                    <a:bodyPr/>
                    <a:lstStyle/>
                    <a:p>
                      <a:pPr algn="ctr"/>
                      <a:endParaRPr lang="th-TH" dirty="0"/>
                    </a:p>
                  </a:txBody>
                  <a:tcPr/>
                </a:tc>
                <a:tc>
                  <a:txBody>
                    <a:bodyPr/>
                    <a:lstStyle/>
                    <a:p>
                      <a:pPr algn="ctr"/>
                      <a:endParaRPr lang="th-TH" dirty="0"/>
                    </a:p>
                  </a:txBody>
                  <a:tcPr/>
                </a:tc>
                <a:tc>
                  <a:txBody>
                    <a:bodyPr/>
                    <a:lstStyle/>
                    <a:p>
                      <a:pPr algn="ctr"/>
                      <a:r>
                        <a:rPr lang="en-US" dirty="0" smtClean="0"/>
                        <a:t>NPV=</a:t>
                      </a:r>
                      <a:endParaRPr lang="th-TH" dirty="0"/>
                    </a:p>
                  </a:txBody>
                  <a:tcPr/>
                </a:tc>
                <a:tc>
                  <a:txBody>
                    <a:bodyPr/>
                    <a:lstStyle/>
                    <a:p>
                      <a:pPr algn="ctr"/>
                      <a:r>
                        <a:rPr lang="en-US" dirty="0" smtClean="0"/>
                        <a:t>288.48x</a:t>
                      </a:r>
                      <a:endParaRPr lang="th-TH" dirty="0"/>
                    </a:p>
                  </a:txBody>
                  <a:tcPr/>
                </a:tc>
              </a:tr>
            </a:tbl>
          </a:graphicData>
        </a:graphic>
      </p:graphicFrame>
      <p:sp>
        <p:nvSpPr>
          <p:cNvPr id="8" name="TextBox 7"/>
          <p:cNvSpPr txBox="1"/>
          <p:nvPr/>
        </p:nvSpPr>
        <p:spPr>
          <a:xfrm>
            <a:off x="732796" y="5132053"/>
            <a:ext cx="5339923" cy="36933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GB" dirty="0" smtClean="0"/>
              <a:t>3 </a:t>
            </a:r>
            <a:r>
              <a:rPr lang="en-GB" dirty="0"/>
              <a:t>+ 3</a:t>
            </a:r>
            <a:r>
              <a:rPr lang="en-GB" i="1" dirty="0"/>
              <a:t>e</a:t>
            </a:r>
            <a:r>
              <a:rPr lang="en-GB" baseline="30000" dirty="0"/>
              <a:t>−0</a:t>
            </a:r>
            <a:r>
              <a:rPr lang="en-GB" i="1" baseline="30000" dirty="0"/>
              <a:t>.</a:t>
            </a:r>
            <a:r>
              <a:rPr lang="en-GB" baseline="30000" dirty="0"/>
              <a:t>05×0</a:t>
            </a:r>
            <a:r>
              <a:rPr lang="en-GB" i="1" baseline="30000" dirty="0"/>
              <a:t>.</a:t>
            </a:r>
            <a:r>
              <a:rPr lang="en-GB" baseline="30000" dirty="0"/>
              <a:t>5 </a:t>
            </a:r>
            <a:r>
              <a:rPr lang="en-GB" dirty="0"/>
              <a:t>+ 3</a:t>
            </a:r>
            <a:r>
              <a:rPr lang="en-GB" i="1" dirty="0"/>
              <a:t>e</a:t>
            </a:r>
            <a:r>
              <a:rPr lang="en-GB" baseline="30000" dirty="0"/>
              <a:t>−0.05×1.0 </a:t>
            </a:r>
            <a:r>
              <a:rPr lang="en-GB" dirty="0"/>
              <a:t>+ 103</a:t>
            </a:r>
            <a:r>
              <a:rPr lang="en-GB" i="1" dirty="0"/>
              <a:t>e</a:t>
            </a:r>
            <a:r>
              <a:rPr lang="en-GB" baseline="30000" dirty="0"/>
              <a:t>−0.05×1.5 </a:t>
            </a:r>
            <a:r>
              <a:rPr lang="en-GB" dirty="0"/>
              <a:t>= 104</a:t>
            </a:r>
            <a:r>
              <a:rPr lang="en-GB" i="1" dirty="0"/>
              <a:t>.</a:t>
            </a:r>
            <a:r>
              <a:rPr lang="en-GB" dirty="0"/>
              <a:t>34</a:t>
            </a:r>
            <a:endParaRPr lang="th-TH" dirty="0"/>
          </a:p>
        </p:txBody>
      </p:sp>
      <p:cxnSp>
        <p:nvCxnSpPr>
          <p:cNvPr id="10" name="Straight Arrow Connector 9"/>
          <p:cNvCxnSpPr>
            <a:stCxn id="8" idx="0"/>
          </p:cNvCxnSpPr>
          <p:nvPr/>
        </p:nvCxnSpPr>
        <p:spPr>
          <a:xfrm flipV="1">
            <a:off x="3402758" y="4271375"/>
            <a:ext cx="505363" cy="86067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82207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Modelling</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smtClean="0"/>
              <a:t>There are a lot of study trying to study what characteristics or factors that can impact on PD.</a:t>
            </a:r>
          </a:p>
          <a:p>
            <a:r>
              <a:rPr lang="en-US" sz="1800" dirty="0" smtClean="0"/>
              <a:t>Most common statistical model using for finding PD is “</a:t>
            </a:r>
            <a:r>
              <a:rPr lang="en-US" sz="1800" b="1" dirty="0" smtClean="0"/>
              <a:t>Logistic Regression</a:t>
            </a:r>
            <a:r>
              <a:rPr lang="en-US" sz="1800" dirty="0" smtClean="0"/>
              <a:t>”</a:t>
            </a:r>
          </a:p>
          <a:p>
            <a:r>
              <a:rPr lang="en-US" sz="1600" b="1" dirty="0" smtClean="0"/>
              <a:t>Logistic Regression, </a:t>
            </a:r>
            <a:r>
              <a:rPr lang="en-US" sz="1600" b="1" dirty="0" err="1" smtClean="0"/>
              <a:t>Logit</a:t>
            </a:r>
            <a:r>
              <a:rPr lang="en-US" sz="1600" b="1" dirty="0" smtClean="0"/>
              <a:t>,</a:t>
            </a:r>
            <a:r>
              <a:rPr lang="en-US" sz="1600" dirty="0" smtClean="0"/>
              <a:t> analysis </a:t>
            </a:r>
            <a:r>
              <a:rPr lang="en-US" sz="1600" dirty="0"/>
              <a:t>are the multivariate techniques which </a:t>
            </a:r>
            <a:r>
              <a:rPr lang="en-US" sz="1600" dirty="0" smtClean="0"/>
              <a:t>allow for </a:t>
            </a:r>
            <a:r>
              <a:rPr lang="en-US" sz="1600" dirty="0"/>
              <a:t>estimating the probability that an event occurs or not, by predicting a binary </a:t>
            </a:r>
            <a:r>
              <a:rPr lang="en-US" sz="1600" dirty="0" smtClean="0"/>
              <a:t>dependent outcome </a:t>
            </a:r>
            <a:r>
              <a:rPr lang="en-US" sz="1600" dirty="0"/>
              <a:t>from a set of independent </a:t>
            </a:r>
            <a:r>
              <a:rPr lang="en-US" sz="1600" dirty="0" smtClean="0"/>
              <a:t>variables.</a:t>
            </a:r>
          </a:p>
          <a:p>
            <a:r>
              <a:rPr lang="en-GB" sz="1600" b="1" dirty="0" smtClean="0"/>
              <a:t>Linear discriminant analysis </a:t>
            </a:r>
            <a:r>
              <a:rPr lang="en-US" sz="1600" dirty="0" smtClean="0"/>
              <a:t>is </a:t>
            </a:r>
            <a:r>
              <a:rPr lang="en-US" sz="1600" dirty="0"/>
              <a:t>to fi </a:t>
            </a:r>
            <a:r>
              <a:rPr lang="en-US" sz="1600" dirty="0" err="1"/>
              <a:t>nd</a:t>
            </a:r>
            <a:r>
              <a:rPr lang="en-US" sz="1600" dirty="0"/>
              <a:t> the so called discriminant function </a:t>
            </a:r>
            <a:r>
              <a:rPr lang="en-US" sz="1600" dirty="0" smtClean="0"/>
              <a:t>and to </a:t>
            </a:r>
            <a:r>
              <a:rPr lang="en-US" sz="1600" dirty="0"/>
              <a:t>classify objects into one of two or more groups based on a set of features that </a:t>
            </a:r>
            <a:r>
              <a:rPr lang="en-US" sz="1600" dirty="0" smtClean="0"/>
              <a:t>describe </a:t>
            </a:r>
            <a:r>
              <a:rPr lang="en-GB" sz="1600" dirty="0" smtClean="0"/>
              <a:t>the </a:t>
            </a:r>
            <a:r>
              <a:rPr lang="en-GB" sz="1600" dirty="0"/>
              <a:t>objects.</a:t>
            </a:r>
            <a:r>
              <a:rPr lang="en-US" sz="1600" dirty="0"/>
              <a:t/>
            </a:r>
            <a:br>
              <a:rPr lang="en-US" sz="1600" dirty="0"/>
            </a:br>
            <a:r>
              <a:rPr lang="pl-PL" sz="1600" dirty="0"/>
              <a:t/>
            </a:r>
            <a:br>
              <a:rPr lang="pl-PL" sz="1600" dirty="0"/>
            </a:br>
            <a:r>
              <a:rPr lang="pl-PL" sz="1600" dirty="0"/>
              <a:t/>
            </a:r>
            <a:br>
              <a:rPr lang="pl-PL"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a:p>
            <a:pPr marL="0" indent="0">
              <a:buNone/>
            </a:pPr>
            <a:r>
              <a:rPr lang="en-US" sz="1800" dirty="0"/>
              <a:t/>
            </a:r>
            <a:br>
              <a:rPr lang="en-US" sz="1800" dirty="0"/>
            </a:br>
            <a:r>
              <a:rPr lang="en-US" sz="1800" dirty="0"/>
              <a:t/>
            </a:r>
            <a:br>
              <a:rPr lang="en-US" sz="1800" dirty="0"/>
            </a:br>
            <a:r>
              <a:rPr lang="en-US" sz="1800" dirty="0"/>
              <a:t/>
            </a:r>
            <a:br>
              <a:rPr lang="en-US" sz="1800" dirty="0"/>
            </a:br>
            <a:r>
              <a:rPr lang="en-US" sz="1200" dirty="0"/>
              <a:t>	</a:t>
            </a:r>
            <a:r>
              <a:rPr lang="en-US" sz="1600" dirty="0"/>
              <a:t>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9</a:t>
            </a:fld>
            <a:endParaRPr lang="en-US"/>
          </a:p>
        </p:txBody>
      </p:sp>
      <p:sp>
        <p:nvSpPr>
          <p:cNvPr id="6" name="TextBox 4"/>
          <p:cNvSpPr txBox="1">
            <a:spLocks noChangeArrowheads="1"/>
          </p:cNvSpPr>
          <p:nvPr/>
        </p:nvSpPr>
        <p:spPr bwMode="auto">
          <a:xfrm>
            <a:off x="620059" y="1668553"/>
            <a:ext cx="5283819"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Statistical Model for Credit Scoring</a:t>
            </a:r>
          </a:p>
        </p:txBody>
      </p:sp>
    </p:spTree>
    <p:extLst>
      <p:ext uri="{BB962C8B-B14F-4D97-AF65-F5344CB8AC3E}">
        <p14:creationId xmlns:p14="http://schemas.microsoft.com/office/powerpoint/2010/main" val="2017117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1834</TotalTime>
  <Words>2566</Words>
  <Application>Microsoft Office PowerPoint</Application>
  <PresentationFormat>On-screen Show (4:3)</PresentationFormat>
  <Paragraphs>633</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Plaza</vt:lpstr>
      <vt:lpstr>FIN4811 Risk Management</vt:lpstr>
      <vt:lpstr>Agenda </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 Modelling</vt:lpstr>
      <vt:lpstr>Credit Risk</vt:lpstr>
    </vt:vector>
  </TitlesOfParts>
  <Company>Assumption University of Thailand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FIN4811 Risk Management</dc:title>
  <dc:creator>Sirikarn Jeanchutima</dc:creator>
  <cp:lastModifiedBy>ณัฐนันท์ บวรสันติสุทธิ์</cp:lastModifiedBy>
  <cp:revision>186</cp:revision>
  <dcterms:created xsi:type="dcterms:W3CDTF">2015-08-12T13:34:01Z</dcterms:created>
  <dcterms:modified xsi:type="dcterms:W3CDTF">2017-08-11T03:24:30Z</dcterms:modified>
</cp:coreProperties>
</file>