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6"/>
  </p:notesMasterIdLst>
  <p:handoutMasterIdLst>
    <p:handoutMasterId r:id="rId57"/>
  </p:handoutMasterIdLst>
  <p:sldIdLst>
    <p:sldId id="370" r:id="rId2"/>
    <p:sldId id="371" r:id="rId3"/>
    <p:sldId id="307" r:id="rId4"/>
    <p:sldId id="372" r:id="rId5"/>
    <p:sldId id="373" r:id="rId6"/>
    <p:sldId id="374" r:id="rId7"/>
    <p:sldId id="395"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421" r:id="rId27"/>
    <p:sldId id="393" r:id="rId28"/>
    <p:sldId id="394"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410" r:id="rId44"/>
    <p:sldId id="411" r:id="rId45"/>
    <p:sldId id="422" r:id="rId46"/>
    <p:sldId id="424" r:id="rId47"/>
    <p:sldId id="412" r:id="rId48"/>
    <p:sldId id="413" r:id="rId49"/>
    <p:sldId id="414" r:id="rId50"/>
    <p:sldId id="415" r:id="rId51"/>
    <p:sldId id="416" r:id="rId52"/>
    <p:sldId id="417" r:id="rId53"/>
    <p:sldId id="418" r:id="rId54"/>
    <p:sldId id="420"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795" autoAdjust="0"/>
  </p:normalViewPr>
  <p:slideViewPr>
    <p:cSldViewPr snapToGrid="0" snapToObjects="1">
      <p:cViewPr>
        <p:scale>
          <a:sx n="81" d="100"/>
          <a:sy n="81" d="100"/>
        </p:scale>
        <p:origin x="-1056"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54E42-3700-4A9A-B68A-46E47A2E1ED7}"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8680653A-BB95-4C17-B1F9-4CEFA568FCB2}">
      <dgm:prSet phldrT="[Text]" custT="1"/>
      <dgm:spPr/>
      <dgm:t>
        <a:bodyPr/>
        <a:lstStyle/>
        <a:p>
          <a:r>
            <a:rPr lang="en-US" sz="2400" b="1" dirty="0" smtClean="0"/>
            <a:t>Pre-crisis</a:t>
          </a:r>
          <a:endParaRPr lang="en-US" sz="2200" b="1" dirty="0"/>
        </a:p>
      </dgm:t>
    </dgm:pt>
    <dgm:pt modelId="{42B2C261-FC90-42DE-A5DE-9162EA2894B5}" type="parTrans" cxnId="{1BF68C99-4657-4080-8C50-3FDF07D06760}">
      <dgm:prSet/>
      <dgm:spPr/>
      <dgm:t>
        <a:bodyPr/>
        <a:lstStyle/>
        <a:p>
          <a:endParaRPr lang="en-US"/>
        </a:p>
      </dgm:t>
    </dgm:pt>
    <dgm:pt modelId="{5EDC50F4-A826-4199-98EA-0B31E42C5393}" type="sibTrans" cxnId="{1BF68C99-4657-4080-8C50-3FDF07D06760}">
      <dgm:prSet/>
      <dgm:spPr/>
      <dgm:t>
        <a:bodyPr/>
        <a:lstStyle/>
        <a:p>
          <a:endParaRPr lang="en-US"/>
        </a:p>
      </dgm:t>
    </dgm:pt>
    <dgm:pt modelId="{35C1C8FF-DEF9-44D5-B031-51050AA39241}">
      <dgm:prSet phldrT="[Text]"/>
      <dgm:spPr/>
      <dgm:t>
        <a:bodyPr/>
        <a:lstStyle/>
        <a:p>
          <a:r>
            <a:rPr lang="en-US" dirty="0" smtClean="0"/>
            <a:t>Most concern in the plan to prevent and preparation.</a:t>
          </a:r>
          <a:endParaRPr lang="en-US" dirty="0"/>
        </a:p>
      </dgm:t>
    </dgm:pt>
    <dgm:pt modelId="{BC541C27-E1DD-46AD-AE36-B16D7A429869}" type="parTrans" cxnId="{80AE4F94-9950-4BA5-80EA-9635A58D774A}">
      <dgm:prSet/>
      <dgm:spPr/>
      <dgm:t>
        <a:bodyPr/>
        <a:lstStyle/>
        <a:p>
          <a:endParaRPr lang="en-US"/>
        </a:p>
      </dgm:t>
    </dgm:pt>
    <dgm:pt modelId="{FEE81773-82C6-4BB0-AA23-81472BC975DB}" type="sibTrans" cxnId="{80AE4F94-9950-4BA5-80EA-9635A58D774A}">
      <dgm:prSet/>
      <dgm:spPr/>
      <dgm:t>
        <a:bodyPr/>
        <a:lstStyle/>
        <a:p>
          <a:endParaRPr lang="en-US"/>
        </a:p>
      </dgm:t>
    </dgm:pt>
    <dgm:pt modelId="{35A56B53-06FC-40EF-9DC3-54EE7441FEA7}">
      <dgm:prSet phldrT="[Text]"/>
      <dgm:spPr/>
      <dgm:t>
        <a:bodyPr/>
        <a:lstStyle/>
        <a:p>
          <a:r>
            <a:rPr lang="en-US" b="1" dirty="0" smtClean="0"/>
            <a:t>Crisis Response</a:t>
          </a:r>
          <a:endParaRPr lang="en-US" b="1" dirty="0"/>
        </a:p>
      </dgm:t>
    </dgm:pt>
    <dgm:pt modelId="{422DC418-D106-4632-8735-9C45A5BE309F}" type="parTrans" cxnId="{7AA9ACAB-9420-40E9-9825-E8CF052D1232}">
      <dgm:prSet/>
      <dgm:spPr/>
      <dgm:t>
        <a:bodyPr/>
        <a:lstStyle/>
        <a:p>
          <a:endParaRPr lang="en-US"/>
        </a:p>
      </dgm:t>
    </dgm:pt>
    <dgm:pt modelId="{FDB3EFE9-DE11-404C-A99B-75FE4748A86C}" type="sibTrans" cxnId="{7AA9ACAB-9420-40E9-9825-E8CF052D1232}">
      <dgm:prSet/>
      <dgm:spPr/>
      <dgm:t>
        <a:bodyPr/>
        <a:lstStyle/>
        <a:p>
          <a:endParaRPr lang="en-US"/>
        </a:p>
      </dgm:t>
    </dgm:pt>
    <dgm:pt modelId="{935357A0-BFE3-4C93-A946-A12A05F60AB4}">
      <dgm:prSet phldrT="[Text]"/>
      <dgm:spPr/>
      <dgm:t>
        <a:bodyPr/>
        <a:lstStyle/>
        <a:p>
          <a:r>
            <a:rPr lang="en-US" dirty="0" smtClean="0"/>
            <a:t>Will defined what management need to do when crisis occur</a:t>
          </a:r>
          <a:endParaRPr lang="en-US" dirty="0"/>
        </a:p>
      </dgm:t>
    </dgm:pt>
    <dgm:pt modelId="{0DCC6599-D5E9-4964-B1F2-087CB7647247}" type="parTrans" cxnId="{CFCF3345-834E-46C7-8F8C-83FE5727894B}">
      <dgm:prSet/>
      <dgm:spPr/>
      <dgm:t>
        <a:bodyPr/>
        <a:lstStyle/>
        <a:p>
          <a:endParaRPr lang="en-US"/>
        </a:p>
      </dgm:t>
    </dgm:pt>
    <dgm:pt modelId="{6F96DE34-C2E5-40DA-838C-5F2CB859F0D9}" type="sibTrans" cxnId="{CFCF3345-834E-46C7-8F8C-83FE5727894B}">
      <dgm:prSet/>
      <dgm:spPr/>
      <dgm:t>
        <a:bodyPr/>
        <a:lstStyle/>
        <a:p>
          <a:endParaRPr lang="en-US"/>
        </a:p>
      </dgm:t>
    </dgm:pt>
    <dgm:pt modelId="{E89311C7-2EA6-455A-A10B-5069EAF3B71E}">
      <dgm:prSet phldrT="[Text]"/>
      <dgm:spPr/>
      <dgm:t>
        <a:bodyPr/>
        <a:lstStyle/>
        <a:p>
          <a:r>
            <a:rPr lang="en-US" dirty="0" smtClean="0"/>
            <a:t>Post Crisis</a:t>
          </a:r>
          <a:endParaRPr lang="en-US" dirty="0"/>
        </a:p>
      </dgm:t>
    </dgm:pt>
    <dgm:pt modelId="{CB8D8734-5C18-45A3-8D3C-4EF86D32F3D0}" type="parTrans" cxnId="{C397039E-A5AB-461F-AD52-E059BF664F2A}">
      <dgm:prSet/>
      <dgm:spPr/>
      <dgm:t>
        <a:bodyPr/>
        <a:lstStyle/>
        <a:p>
          <a:endParaRPr lang="en-US"/>
        </a:p>
      </dgm:t>
    </dgm:pt>
    <dgm:pt modelId="{2BE90B56-72C2-4C35-8304-57F010085A73}" type="sibTrans" cxnId="{C397039E-A5AB-461F-AD52-E059BF664F2A}">
      <dgm:prSet/>
      <dgm:spPr/>
      <dgm:t>
        <a:bodyPr/>
        <a:lstStyle/>
        <a:p>
          <a:endParaRPr lang="en-US"/>
        </a:p>
      </dgm:t>
    </dgm:pt>
    <dgm:pt modelId="{85E3A761-B17A-4A80-ACC7-4C2A99A645EC}">
      <dgm:prSet phldrT="[Text]"/>
      <dgm:spPr/>
      <dgm:t>
        <a:bodyPr/>
        <a:lstStyle/>
        <a:p>
          <a:r>
            <a:rPr lang="en-US" dirty="0" smtClean="0"/>
            <a:t>Prepare for the next crisis and do the commitment during the crisis</a:t>
          </a:r>
          <a:endParaRPr lang="en-US" dirty="0"/>
        </a:p>
      </dgm:t>
    </dgm:pt>
    <dgm:pt modelId="{FA38C89F-1615-4802-A097-A042125D59CE}" type="parTrans" cxnId="{1E952688-B430-42B4-964A-0C170DA0EF1A}">
      <dgm:prSet/>
      <dgm:spPr/>
      <dgm:t>
        <a:bodyPr/>
        <a:lstStyle/>
        <a:p>
          <a:endParaRPr lang="en-US"/>
        </a:p>
      </dgm:t>
    </dgm:pt>
    <dgm:pt modelId="{4322B46C-37C7-4C1B-85B2-A2A60BF8B207}" type="sibTrans" cxnId="{1E952688-B430-42B4-964A-0C170DA0EF1A}">
      <dgm:prSet/>
      <dgm:spPr/>
      <dgm:t>
        <a:bodyPr/>
        <a:lstStyle/>
        <a:p>
          <a:endParaRPr lang="en-US"/>
        </a:p>
      </dgm:t>
    </dgm:pt>
    <dgm:pt modelId="{0E59AEB0-0680-4A51-A2FB-1AEA68869352}" type="pres">
      <dgm:prSet presAssocID="{3CB54E42-3700-4A9A-B68A-46E47A2E1ED7}" presName="Name0" presStyleCnt="0">
        <dgm:presLayoutVars>
          <dgm:dir/>
          <dgm:animLvl val="lvl"/>
          <dgm:resizeHandles val="exact"/>
        </dgm:presLayoutVars>
      </dgm:prSet>
      <dgm:spPr/>
      <dgm:t>
        <a:bodyPr/>
        <a:lstStyle/>
        <a:p>
          <a:endParaRPr lang="en-US"/>
        </a:p>
      </dgm:t>
    </dgm:pt>
    <dgm:pt modelId="{1AF08297-B916-4F81-BA92-8F1BF7675300}" type="pres">
      <dgm:prSet presAssocID="{8680653A-BB95-4C17-B1F9-4CEFA568FCB2}" presName="compositeNode" presStyleCnt="0">
        <dgm:presLayoutVars>
          <dgm:bulletEnabled val="1"/>
        </dgm:presLayoutVars>
      </dgm:prSet>
      <dgm:spPr/>
    </dgm:pt>
    <dgm:pt modelId="{7CD3752D-E088-4EAA-84F0-8DF65EA1302E}" type="pres">
      <dgm:prSet presAssocID="{8680653A-BB95-4C17-B1F9-4CEFA568FCB2}" presName="bgRect" presStyleLbl="node1" presStyleIdx="0" presStyleCnt="3"/>
      <dgm:spPr/>
      <dgm:t>
        <a:bodyPr/>
        <a:lstStyle/>
        <a:p>
          <a:endParaRPr lang="en-US"/>
        </a:p>
      </dgm:t>
    </dgm:pt>
    <dgm:pt modelId="{AC9D7BFF-C621-4089-8736-B17287AAB536}" type="pres">
      <dgm:prSet presAssocID="{8680653A-BB95-4C17-B1F9-4CEFA568FCB2}" presName="parentNode" presStyleLbl="node1" presStyleIdx="0" presStyleCnt="3">
        <dgm:presLayoutVars>
          <dgm:chMax val="0"/>
          <dgm:bulletEnabled val="1"/>
        </dgm:presLayoutVars>
      </dgm:prSet>
      <dgm:spPr/>
      <dgm:t>
        <a:bodyPr/>
        <a:lstStyle/>
        <a:p>
          <a:endParaRPr lang="en-US"/>
        </a:p>
      </dgm:t>
    </dgm:pt>
    <dgm:pt modelId="{F8AAFA5A-24AC-4D94-877A-A5C6FE278F4D}" type="pres">
      <dgm:prSet presAssocID="{8680653A-BB95-4C17-B1F9-4CEFA568FCB2}" presName="childNode" presStyleLbl="node1" presStyleIdx="0" presStyleCnt="3">
        <dgm:presLayoutVars>
          <dgm:bulletEnabled val="1"/>
        </dgm:presLayoutVars>
      </dgm:prSet>
      <dgm:spPr/>
      <dgm:t>
        <a:bodyPr/>
        <a:lstStyle/>
        <a:p>
          <a:endParaRPr lang="en-US"/>
        </a:p>
      </dgm:t>
    </dgm:pt>
    <dgm:pt modelId="{BC19419D-7348-4D00-8F99-9B45B1AA78D0}" type="pres">
      <dgm:prSet presAssocID="{5EDC50F4-A826-4199-98EA-0B31E42C5393}" presName="hSp" presStyleCnt="0"/>
      <dgm:spPr/>
    </dgm:pt>
    <dgm:pt modelId="{A482C9C8-DD27-41EB-A119-60998F8999CE}" type="pres">
      <dgm:prSet presAssocID="{5EDC50F4-A826-4199-98EA-0B31E42C5393}" presName="vProcSp" presStyleCnt="0"/>
      <dgm:spPr/>
    </dgm:pt>
    <dgm:pt modelId="{D7CF69B0-E52C-4D99-8052-F33EC39D15A6}" type="pres">
      <dgm:prSet presAssocID="{5EDC50F4-A826-4199-98EA-0B31E42C5393}" presName="vSp1" presStyleCnt="0"/>
      <dgm:spPr/>
    </dgm:pt>
    <dgm:pt modelId="{597D8129-D974-43CC-A11A-586ADD3D0DC7}" type="pres">
      <dgm:prSet presAssocID="{5EDC50F4-A826-4199-98EA-0B31E42C5393}" presName="simulatedConn" presStyleLbl="solidFgAcc1" presStyleIdx="0" presStyleCnt="2"/>
      <dgm:spPr/>
    </dgm:pt>
    <dgm:pt modelId="{7D476EE4-62D0-45B5-98DA-ED91CBB9EA44}" type="pres">
      <dgm:prSet presAssocID="{5EDC50F4-A826-4199-98EA-0B31E42C5393}" presName="vSp2" presStyleCnt="0"/>
      <dgm:spPr/>
    </dgm:pt>
    <dgm:pt modelId="{670E35D4-7032-41F6-992E-E965456BD3BA}" type="pres">
      <dgm:prSet presAssocID="{5EDC50F4-A826-4199-98EA-0B31E42C5393}" presName="sibTrans" presStyleCnt="0"/>
      <dgm:spPr/>
    </dgm:pt>
    <dgm:pt modelId="{27322208-F32D-4F9C-9C33-8A20734C1799}" type="pres">
      <dgm:prSet presAssocID="{35A56B53-06FC-40EF-9DC3-54EE7441FEA7}" presName="compositeNode" presStyleCnt="0">
        <dgm:presLayoutVars>
          <dgm:bulletEnabled val="1"/>
        </dgm:presLayoutVars>
      </dgm:prSet>
      <dgm:spPr/>
    </dgm:pt>
    <dgm:pt modelId="{B3030C21-E7AB-44FA-B9F9-C3C6ECB000CB}" type="pres">
      <dgm:prSet presAssocID="{35A56B53-06FC-40EF-9DC3-54EE7441FEA7}" presName="bgRect" presStyleLbl="node1" presStyleIdx="1" presStyleCnt="3"/>
      <dgm:spPr/>
      <dgm:t>
        <a:bodyPr/>
        <a:lstStyle/>
        <a:p>
          <a:endParaRPr lang="en-US"/>
        </a:p>
      </dgm:t>
    </dgm:pt>
    <dgm:pt modelId="{E41D9870-E7F1-4034-B3FB-4E8D1FA007C3}" type="pres">
      <dgm:prSet presAssocID="{35A56B53-06FC-40EF-9DC3-54EE7441FEA7}" presName="parentNode" presStyleLbl="node1" presStyleIdx="1" presStyleCnt="3">
        <dgm:presLayoutVars>
          <dgm:chMax val="0"/>
          <dgm:bulletEnabled val="1"/>
        </dgm:presLayoutVars>
      </dgm:prSet>
      <dgm:spPr/>
      <dgm:t>
        <a:bodyPr/>
        <a:lstStyle/>
        <a:p>
          <a:endParaRPr lang="en-US"/>
        </a:p>
      </dgm:t>
    </dgm:pt>
    <dgm:pt modelId="{5970A804-0EC3-4AB2-A361-E29A00CE8FCD}" type="pres">
      <dgm:prSet presAssocID="{35A56B53-06FC-40EF-9DC3-54EE7441FEA7}" presName="childNode" presStyleLbl="node1" presStyleIdx="1" presStyleCnt="3">
        <dgm:presLayoutVars>
          <dgm:bulletEnabled val="1"/>
        </dgm:presLayoutVars>
      </dgm:prSet>
      <dgm:spPr/>
      <dgm:t>
        <a:bodyPr/>
        <a:lstStyle/>
        <a:p>
          <a:endParaRPr lang="en-US"/>
        </a:p>
      </dgm:t>
    </dgm:pt>
    <dgm:pt modelId="{FBAFCE1E-3B45-45B7-8DBD-DEB04EB8E487}" type="pres">
      <dgm:prSet presAssocID="{FDB3EFE9-DE11-404C-A99B-75FE4748A86C}" presName="hSp" presStyleCnt="0"/>
      <dgm:spPr/>
    </dgm:pt>
    <dgm:pt modelId="{56260FFE-683A-455B-A651-91C26DF2B777}" type="pres">
      <dgm:prSet presAssocID="{FDB3EFE9-DE11-404C-A99B-75FE4748A86C}" presName="vProcSp" presStyleCnt="0"/>
      <dgm:spPr/>
    </dgm:pt>
    <dgm:pt modelId="{D5B402C1-CCF4-4C79-BE76-44CB6CA4B8F0}" type="pres">
      <dgm:prSet presAssocID="{FDB3EFE9-DE11-404C-A99B-75FE4748A86C}" presName="vSp1" presStyleCnt="0"/>
      <dgm:spPr/>
    </dgm:pt>
    <dgm:pt modelId="{B5E7467E-8477-44CC-80E0-521885125CA6}" type="pres">
      <dgm:prSet presAssocID="{FDB3EFE9-DE11-404C-A99B-75FE4748A86C}" presName="simulatedConn" presStyleLbl="solidFgAcc1" presStyleIdx="1" presStyleCnt="2"/>
      <dgm:spPr/>
    </dgm:pt>
    <dgm:pt modelId="{96D7382E-F834-4108-9FFE-A0BDBD1947BB}" type="pres">
      <dgm:prSet presAssocID="{FDB3EFE9-DE11-404C-A99B-75FE4748A86C}" presName="vSp2" presStyleCnt="0"/>
      <dgm:spPr/>
    </dgm:pt>
    <dgm:pt modelId="{546B233A-6044-48EB-BA71-1B4E8A6A61BE}" type="pres">
      <dgm:prSet presAssocID="{FDB3EFE9-DE11-404C-A99B-75FE4748A86C}" presName="sibTrans" presStyleCnt="0"/>
      <dgm:spPr/>
    </dgm:pt>
    <dgm:pt modelId="{F524C59D-830E-459D-AF24-5B94683D7AA4}" type="pres">
      <dgm:prSet presAssocID="{E89311C7-2EA6-455A-A10B-5069EAF3B71E}" presName="compositeNode" presStyleCnt="0">
        <dgm:presLayoutVars>
          <dgm:bulletEnabled val="1"/>
        </dgm:presLayoutVars>
      </dgm:prSet>
      <dgm:spPr/>
    </dgm:pt>
    <dgm:pt modelId="{D0AEF688-4F51-4018-9467-E31CAA34DC50}" type="pres">
      <dgm:prSet presAssocID="{E89311C7-2EA6-455A-A10B-5069EAF3B71E}" presName="bgRect" presStyleLbl="node1" presStyleIdx="2" presStyleCnt="3"/>
      <dgm:spPr/>
      <dgm:t>
        <a:bodyPr/>
        <a:lstStyle/>
        <a:p>
          <a:endParaRPr lang="en-US"/>
        </a:p>
      </dgm:t>
    </dgm:pt>
    <dgm:pt modelId="{94845F16-6B48-434B-B366-454274DAE877}" type="pres">
      <dgm:prSet presAssocID="{E89311C7-2EA6-455A-A10B-5069EAF3B71E}" presName="parentNode" presStyleLbl="node1" presStyleIdx="2" presStyleCnt="3">
        <dgm:presLayoutVars>
          <dgm:chMax val="0"/>
          <dgm:bulletEnabled val="1"/>
        </dgm:presLayoutVars>
      </dgm:prSet>
      <dgm:spPr/>
      <dgm:t>
        <a:bodyPr/>
        <a:lstStyle/>
        <a:p>
          <a:endParaRPr lang="en-US"/>
        </a:p>
      </dgm:t>
    </dgm:pt>
    <dgm:pt modelId="{275FF5BA-3134-4C11-9B9E-6E87E3DD9088}" type="pres">
      <dgm:prSet presAssocID="{E89311C7-2EA6-455A-A10B-5069EAF3B71E}" presName="childNode" presStyleLbl="node1" presStyleIdx="2" presStyleCnt="3">
        <dgm:presLayoutVars>
          <dgm:bulletEnabled val="1"/>
        </dgm:presLayoutVars>
      </dgm:prSet>
      <dgm:spPr/>
      <dgm:t>
        <a:bodyPr/>
        <a:lstStyle/>
        <a:p>
          <a:endParaRPr lang="en-US"/>
        </a:p>
      </dgm:t>
    </dgm:pt>
  </dgm:ptLst>
  <dgm:cxnLst>
    <dgm:cxn modelId="{C397039E-A5AB-461F-AD52-E059BF664F2A}" srcId="{3CB54E42-3700-4A9A-B68A-46E47A2E1ED7}" destId="{E89311C7-2EA6-455A-A10B-5069EAF3B71E}" srcOrd="2" destOrd="0" parTransId="{CB8D8734-5C18-45A3-8D3C-4EF86D32F3D0}" sibTransId="{2BE90B56-72C2-4C35-8304-57F010085A73}"/>
    <dgm:cxn modelId="{F05917A8-5EE7-4379-A00C-868B288D39B6}" type="presOf" srcId="{35A56B53-06FC-40EF-9DC3-54EE7441FEA7}" destId="{B3030C21-E7AB-44FA-B9F9-C3C6ECB000CB}" srcOrd="0" destOrd="0" presId="urn:microsoft.com/office/officeart/2005/8/layout/hProcess7"/>
    <dgm:cxn modelId="{1E952688-B430-42B4-964A-0C170DA0EF1A}" srcId="{E89311C7-2EA6-455A-A10B-5069EAF3B71E}" destId="{85E3A761-B17A-4A80-ACC7-4C2A99A645EC}" srcOrd="0" destOrd="0" parTransId="{FA38C89F-1615-4802-A097-A042125D59CE}" sibTransId="{4322B46C-37C7-4C1B-85B2-A2A60BF8B207}"/>
    <dgm:cxn modelId="{5A6EC9A6-CCBB-469A-8975-19D61543E060}" type="presOf" srcId="{E89311C7-2EA6-455A-A10B-5069EAF3B71E}" destId="{94845F16-6B48-434B-B366-454274DAE877}" srcOrd="1" destOrd="0" presId="urn:microsoft.com/office/officeart/2005/8/layout/hProcess7"/>
    <dgm:cxn modelId="{BDF11505-2C50-4A09-AA1F-440A870EA84E}" type="presOf" srcId="{35A56B53-06FC-40EF-9DC3-54EE7441FEA7}" destId="{E41D9870-E7F1-4034-B3FB-4E8D1FA007C3}" srcOrd="1" destOrd="0" presId="urn:microsoft.com/office/officeart/2005/8/layout/hProcess7"/>
    <dgm:cxn modelId="{7AA9ACAB-9420-40E9-9825-E8CF052D1232}" srcId="{3CB54E42-3700-4A9A-B68A-46E47A2E1ED7}" destId="{35A56B53-06FC-40EF-9DC3-54EE7441FEA7}" srcOrd="1" destOrd="0" parTransId="{422DC418-D106-4632-8735-9C45A5BE309F}" sibTransId="{FDB3EFE9-DE11-404C-A99B-75FE4748A86C}"/>
    <dgm:cxn modelId="{3557D2D2-F27A-4765-B657-28D2D6030425}" type="presOf" srcId="{35C1C8FF-DEF9-44D5-B031-51050AA39241}" destId="{F8AAFA5A-24AC-4D94-877A-A5C6FE278F4D}" srcOrd="0" destOrd="0" presId="urn:microsoft.com/office/officeart/2005/8/layout/hProcess7"/>
    <dgm:cxn modelId="{E8DCB6D9-D373-4764-BB22-B9FAA8A24A4F}" type="presOf" srcId="{8680653A-BB95-4C17-B1F9-4CEFA568FCB2}" destId="{7CD3752D-E088-4EAA-84F0-8DF65EA1302E}" srcOrd="0" destOrd="0" presId="urn:microsoft.com/office/officeart/2005/8/layout/hProcess7"/>
    <dgm:cxn modelId="{80AE4F94-9950-4BA5-80EA-9635A58D774A}" srcId="{8680653A-BB95-4C17-B1F9-4CEFA568FCB2}" destId="{35C1C8FF-DEF9-44D5-B031-51050AA39241}" srcOrd="0" destOrd="0" parTransId="{BC541C27-E1DD-46AD-AE36-B16D7A429869}" sibTransId="{FEE81773-82C6-4BB0-AA23-81472BC975DB}"/>
    <dgm:cxn modelId="{1BF68C99-4657-4080-8C50-3FDF07D06760}" srcId="{3CB54E42-3700-4A9A-B68A-46E47A2E1ED7}" destId="{8680653A-BB95-4C17-B1F9-4CEFA568FCB2}" srcOrd="0" destOrd="0" parTransId="{42B2C261-FC90-42DE-A5DE-9162EA2894B5}" sibTransId="{5EDC50F4-A826-4199-98EA-0B31E42C5393}"/>
    <dgm:cxn modelId="{F33A3ED6-BDDF-4303-A515-9FA5D6308433}" type="presOf" srcId="{8680653A-BB95-4C17-B1F9-4CEFA568FCB2}" destId="{AC9D7BFF-C621-4089-8736-B17287AAB536}" srcOrd="1" destOrd="0" presId="urn:microsoft.com/office/officeart/2005/8/layout/hProcess7"/>
    <dgm:cxn modelId="{CFCF3345-834E-46C7-8F8C-83FE5727894B}" srcId="{35A56B53-06FC-40EF-9DC3-54EE7441FEA7}" destId="{935357A0-BFE3-4C93-A946-A12A05F60AB4}" srcOrd="0" destOrd="0" parTransId="{0DCC6599-D5E9-4964-B1F2-087CB7647247}" sibTransId="{6F96DE34-C2E5-40DA-838C-5F2CB859F0D9}"/>
    <dgm:cxn modelId="{98A27C34-2DC7-41E2-B026-B6340B340970}" type="presOf" srcId="{85E3A761-B17A-4A80-ACC7-4C2A99A645EC}" destId="{275FF5BA-3134-4C11-9B9E-6E87E3DD9088}" srcOrd="0" destOrd="0" presId="urn:microsoft.com/office/officeart/2005/8/layout/hProcess7"/>
    <dgm:cxn modelId="{DE992F87-D14E-4E21-8EB4-0FEC32211C5E}" type="presOf" srcId="{3CB54E42-3700-4A9A-B68A-46E47A2E1ED7}" destId="{0E59AEB0-0680-4A51-A2FB-1AEA68869352}" srcOrd="0" destOrd="0" presId="urn:microsoft.com/office/officeart/2005/8/layout/hProcess7"/>
    <dgm:cxn modelId="{AAB91461-269C-4F95-A286-E255CB39AB80}" type="presOf" srcId="{935357A0-BFE3-4C93-A946-A12A05F60AB4}" destId="{5970A804-0EC3-4AB2-A361-E29A00CE8FCD}" srcOrd="0" destOrd="0" presId="urn:microsoft.com/office/officeart/2005/8/layout/hProcess7"/>
    <dgm:cxn modelId="{D018CA1C-58F9-4FD8-9818-57345A46D4AF}" type="presOf" srcId="{E89311C7-2EA6-455A-A10B-5069EAF3B71E}" destId="{D0AEF688-4F51-4018-9467-E31CAA34DC50}" srcOrd="0" destOrd="0" presId="urn:microsoft.com/office/officeart/2005/8/layout/hProcess7"/>
    <dgm:cxn modelId="{26F03C74-BE6E-4571-A0B8-0C809F8CCF94}" type="presParOf" srcId="{0E59AEB0-0680-4A51-A2FB-1AEA68869352}" destId="{1AF08297-B916-4F81-BA92-8F1BF7675300}" srcOrd="0" destOrd="0" presId="urn:microsoft.com/office/officeart/2005/8/layout/hProcess7"/>
    <dgm:cxn modelId="{20FE1EA7-E387-4177-AEB3-A169E87E00C8}" type="presParOf" srcId="{1AF08297-B916-4F81-BA92-8F1BF7675300}" destId="{7CD3752D-E088-4EAA-84F0-8DF65EA1302E}" srcOrd="0" destOrd="0" presId="urn:microsoft.com/office/officeart/2005/8/layout/hProcess7"/>
    <dgm:cxn modelId="{A62AE76E-282D-4142-9106-C01296534931}" type="presParOf" srcId="{1AF08297-B916-4F81-BA92-8F1BF7675300}" destId="{AC9D7BFF-C621-4089-8736-B17287AAB536}" srcOrd="1" destOrd="0" presId="urn:microsoft.com/office/officeart/2005/8/layout/hProcess7"/>
    <dgm:cxn modelId="{8DB89027-331E-4CB0-B0A1-7B600D22E1AE}" type="presParOf" srcId="{1AF08297-B916-4F81-BA92-8F1BF7675300}" destId="{F8AAFA5A-24AC-4D94-877A-A5C6FE278F4D}" srcOrd="2" destOrd="0" presId="urn:microsoft.com/office/officeart/2005/8/layout/hProcess7"/>
    <dgm:cxn modelId="{DCB3C972-4EAE-47A3-8DF8-BCD6B3E13BFD}" type="presParOf" srcId="{0E59AEB0-0680-4A51-A2FB-1AEA68869352}" destId="{BC19419D-7348-4D00-8F99-9B45B1AA78D0}" srcOrd="1" destOrd="0" presId="urn:microsoft.com/office/officeart/2005/8/layout/hProcess7"/>
    <dgm:cxn modelId="{7BCDF55E-AE37-49D0-B5BE-7F1859900769}" type="presParOf" srcId="{0E59AEB0-0680-4A51-A2FB-1AEA68869352}" destId="{A482C9C8-DD27-41EB-A119-60998F8999CE}" srcOrd="2" destOrd="0" presId="urn:microsoft.com/office/officeart/2005/8/layout/hProcess7"/>
    <dgm:cxn modelId="{F23D2C48-19DB-432B-AC7D-9135B3AACB1B}" type="presParOf" srcId="{A482C9C8-DD27-41EB-A119-60998F8999CE}" destId="{D7CF69B0-E52C-4D99-8052-F33EC39D15A6}" srcOrd="0" destOrd="0" presId="urn:microsoft.com/office/officeart/2005/8/layout/hProcess7"/>
    <dgm:cxn modelId="{65CDD26C-7772-4876-8306-C172208AFDA3}" type="presParOf" srcId="{A482C9C8-DD27-41EB-A119-60998F8999CE}" destId="{597D8129-D974-43CC-A11A-586ADD3D0DC7}" srcOrd="1" destOrd="0" presId="urn:microsoft.com/office/officeart/2005/8/layout/hProcess7"/>
    <dgm:cxn modelId="{98A08DDA-CDF9-4DD0-9C55-D4F558066E3E}" type="presParOf" srcId="{A482C9C8-DD27-41EB-A119-60998F8999CE}" destId="{7D476EE4-62D0-45B5-98DA-ED91CBB9EA44}" srcOrd="2" destOrd="0" presId="urn:microsoft.com/office/officeart/2005/8/layout/hProcess7"/>
    <dgm:cxn modelId="{B2D9D192-3EDE-4301-9503-B4294F054FF0}" type="presParOf" srcId="{0E59AEB0-0680-4A51-A2FB-1AEA68869352}" destId="{670E35D4-7032-41F6-992E-E965456BD3BA}" srcOrd="3" destOrd="0" presId="urn:microsoft.com/office/officeart/2005/8/layout/hProcess7"/>
    <dgm:cxn modelId="{179CA857-2A6A-4883-8EF8-8AD12298FB82}" type="presParOf" srcId="{0E59AEB0-0680-4A51-A2FB-1AEA68869352}" destId="{27322208-F32D-4F9C-9C33-8A20734C1799}" srcOrd="4" destOrd="0" presId="urn:microsoft.com/office/officeart/2005/8/layout/hProcess7"/>
    <dgm:cxn modelId="{93A32AF5-ADAF-45B8-B52C-2A71DFCAB1FB}" type="presParOf" srcId="{27322208-F32D-4F9C-9C33-8A20734C1799}" destId="{B3030C21-E7AB-44FA-B9F9-C3C6ECB000CB}" srcOrd="0" destOrd="0" presId="urn:microsoft.com/office/officeart/2005/8/layout/hProcess7"/>
    <dgm:cxn modelId="{58515712-4A61-4497-A62A-1A74EB5C4FE3}" type="presParOf" srcId="{27322208-F32D-4F9C-9C33-8A20734C1799}" destId="{E41D9870-E7F1-4034-B3FB-4E8D1FA007C3}" srcOrd="1" destOrd="0" presId="urn:microsoft.com/office/officeart/2005/8/layout/hProcess7"/>
    <dgm:cxn modelId="{3D655E17-F6EF-4C6E-AAB2-7CB7777D6B57}" type="presParOf" srcId="{27322208-F32D-4F9C-9C33-8A20734C1799}" destId="{5970A804-0EC3-4AB2-A361-E29A00CE8FCD}" srcOrd="2" destOrd="0" presId="urn:microsoft.com/office/officeart/2005/8/layout/hProcess7"/>
    <dgm:cxn modelId="{58AA9192-35F5-4001-A35C-67EA96E1B63F}" type="presParOf" srcId="{0E59AEB0-0680-4A51-A2FB-1AEA68869352}" destId="{FBAFCE1E-3B45-45B7-8DBD-DEB04EB8E487}" srcOrd="5" destOrd="0" presId="urn:microsoft.com/office/officeart/2005/8/layout/hProcess7"/>
    <dgm:cxn modelId="{6F6F43CC-F8AC-4E8C-B29D-FF42DA01E4C0}" type="presParOf" srcId="{0E59AEB0-0680-4A51-A2FB-1AEA68869352}" destId="{56260FFE-683A-455B-A651-91C26DF2B777}" srcOrd="6" destOrd="0" presId="urn:microsoft.com/office/officeart/2005/8/layout/hProcess7"/>
    <dgm:cxn modelId="{AEF2FCA9-B974-496C-AA92-829E0D9A8D42}" type="presParOf" srcId="{56260FFE-683A-455B-A651-91C26DF2B777}" destId="{D5B402C1-CCF4-4C79-BE76-44CB6CA4B8F0}" srcOrd="0" destOrd="0" presId="urn:microsoft.com/office/officeart/2005/8/layout/hProcess7"/>
    <dgm:cxn modelId="{6B8430CA-24A3-4364-BEEF-6B7E8E94AF53}" type="presParOf" srcId="{56260FFE-683A-455B-A651-91C26DF2B777}" destId="{B5E7467E-8477-44CC-80E0-521885125CA6}" srcOrd="1" destOrd="0" presId="urn:microsoft.com/office/officeart/2005/8/layout/hProcess7"/>
    <dgm:cxn modelId="{37C70656-E0CB-48D3-B27B-C2E0B8080A4B}" type="presParOf" srcId="{56260FFE-683A-455B-A651-91C26DF2B777}" destId="{96D7382E-F834-4108-9FFE-A0BDBD1947BB}" srcOrd="2" destOrd="0" presId="urn:microsoft.com/office/officeart/2005/8/layout/hProcess7"/>
    <dgm:cxn modelId="{184C46E4-C860-41D1-AA5A-4EFD39DFE055}" type="presParOf" srcId="{0E59AEB0-0680-4A51-A2FB-1AEA68869352}" destId="{546B233A-6044-48EB-BA71-1B4E8A6A61BE}" srcOrd="7" destOrd="0" presId="urn:microsoft.com/office/officeart/2005/8/layout/hProcess7"/>
    <dgm:cxn modelId="{E61A8CC4-F4B1-4CCB-A3C9-C14150C25E70}" type="presParOf" srcId="{0E59AEB0-0680-4A51-A2FB-1AEA68869352}" destId="{F524C59D-830E-459D-AF24-5B94683D7AA4}" srcOrd="8" destOrd="0" presId="urn:microsoft.com/office/officeart/2005/8/layout/hProcess7"/>
    <dgm:cxn modelId="{9AABEC3A-B2A6-4B88-92CD-AF0FBCF119C0}" type="presParOf" srcId="{F524C59D-830E-459D-AF24-5B94683D7AA4}" destId="{D0AEF688-4F51-4018-9467-E31CAA34DC50}" srcOrd="0" destOrd="0" presId="urn:microsoft.com/office/officeart/2005/8/layout/hProcess7"/>
    <dgm:cxn modelId="{835CA031-9EE2-4436-AD77-E6EA498197A7}" type="presParOf" srcId="{F524C59D-830E-459D-AF24-5B94683D7AA4}" destId="{94845F16-6B48-434B-B366-454274DAE877}" srcOrd="1" destOrd="0" presId="urn:microsoft.com/office/officeart/2005/8/layout/hProcess7"/>
    <dgm:cxn modelId="{F9D4A3CC-55E3-42F2-89D8-0605375B59A7}" type="presParOf" srcId="{F524C59D-830E-459D-AF24-5B94683D7AA4}" destId="{275FF5BA-3134-4C11-9B9E-6E87E3DD908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38E44-90F6-4941-AD43-E9AA695851C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26DF3C54-ABE8-423B-B2FF-3C46D5490311}">
      <dgm:prSet phldrT="[Text]"/>
      <dgm:spPr>
        <a:solidFill>
          <a:schemeClr val="accent3"/>
        </a:solidFill>
      </dgm:spPr>
      <dgm:t>
        <a:bodyPr/>
        <a:lstStyle/>
        <a:p>
          <a:r>
            <a:rPr lang="en-US" dirty="0" smtClean="0"/>
            <a:t>Preparation</a:t>
          </a:r>
          <a:endParaRPr lang="en-US" dirty="0"/>
        </a:p>
      </dgm:t>
    </dgm:pt>
    <dgm:pt modelId="{718629B5-5474-4CFD-A1C6-297C021B65C9}" type="parTrans" cxnId="{1E5DE03A-F38E-4936-A51C-90AAF5E01E58}">
      <dgm:prSet/>
      <dgm:spPr/>
      <dgm:t>
        <a:bodyPr/>
        <a:lstStyle/>
        <a:p>
          <a:endParaRPr lang="en-US"/>
        </a:p>
      </dgm:t>
    </dgm:pt>
    <dgm:pt modelId="{B40FDB2E-BFD6-446E-9944-E2C43A401C20}" type="sibTrans" cxnId="{1E5DE03A-F38E-4936-A51C-90AAF5E01E58}">
      <dgm:prSet/>
      <dgm:spPr/>
      <dgm:t>
        <a:bodyPr/>
        <a:lstStyle/>
        <a:p>
          <a:endParaRPr lang="en-US"/>
        </a:p>
      </dgm:t>
    </dgm:pt>
    <dgm:pt modelId="{D32F2C7A-A048-45D3-AB9F-03BAD5BD8289}">
      <dgm:prSet phldrT="[Text]" custT="1"/>
      <dgm:spPr>
        <a:solidFill>
          <a:schemeClr val="accent3">
            <a:lumMod val="60000"/>
            <a:lumOff val="40000"/>
          </a:schemeClr>
        </a:solidFill>
      </dgm:spPr>
      <dgm:t>
        <a:bodyPr/>
        <a:lstStyle/>
        <a:p>
          <a:pPr algn="l"/>
          <a:r>
            <a:rPr lang="en-US" sz="2000" b="1" dirty="0" smtClean="0"/>
            <a:t>Crisis Management plan</a:t>
          </a:r>
        </a:p>
        <a:p>
          <a:pPr algn="l"/>
          <a:r>
            <a:rPr lang="en-US" sz="1600" b="0" dirty="0" smtClean="0"/>
            <a:t>- Provide the list of key concept and list of pre-assigned task</a:t>
          </a:r>
          <a:endParaRPr lang="en-US" sz="2000" b="0" dirty="0" smtClean="0"/>
        </a:p>
        <a:p>
          <a:pPr algn="l"/>
          <a:endParaRPr lang="en-US" sz="2000" dirty="0"/>
        </a:p>
      </dgm:t>
    </dgm:pt>
    <dgm:pt modelId="{4E4DD92D-3FCD-4003-A9C9-23A973F7F2F3}" type="parTrans" cxnId="{F4254320-717D-4850-9139-251A14776995}">
      <dgm:prSet/>
      <dgm:spPr/>
      <dgm:t>
        <a:bodyPr/>
        <a:lstStyle/>
        <a:p>
          <a:endParaRPr lang="en-US"/>
        </a:p>
      </dgm:t>
    </dgm:pt>
    <dgm:pt modelId="{BC3F9C78-67E7-4DE2-A4AA-BD2138CBE2BA}" type="sibTrans" cxnId="{F4254320-717D-4850-9139-251A14776995}">
      <dgm:prSet/>
      <dgm:spPr/>
      <dgm:t>
        <a:bodyPr/>
        <a:lstStyle/>
        <a:p>
          <a:endParaRPr lang="en-US"/>
        </a:p>
      </dgm:t>
    </dgm:pt>
    <dgm:pt modelId="{E4DCC172-E014-4572-8AA1-A097A15390B5}">
      <dgm:prSet phldrT="[Text]" custT="1"/>
      <dgm:spPr>
        <a:solidFill>
          <a:schemeClr val="accent2">
            <a:lumMod val="50000"/>
            <a:lumOff val="50000"/>
          </a:schemeClr>
        </a:solidFill>
      </dgm:spPr>
      <dgm:t>
        <a:bodyPr/>
        <a:lstStyle/>
        <a:p>
          <a:pPr algn="l"/>
          <a:r>
            <a:rPr lang="en-US" sz="2000" b="1" dirty="0" smtClean="0"/>
            <a:t>Crisis Management Team</a:t>
          </a:r>
        </a:p>
        <a:p>
          <a:pPr algn="l"/>
          <a:r>
            <a:rPr lang="en-US" sz="1800" b="0" dirty="0" smtClean="0"/>
            <a:t>- Set a team from the relevant departments</a:t>
          </a:r>
        </a:p>
        <a:p>
          <a:pPr algn="l"/>
          <a:endParaRPr lang="en-US" sz="1800" dirty="0"/>
        </a:p>
      </dgm:t>
    </dgm:pt>
    <dgm:pt modelId="{EE56B94C-31D0-44D4-B90F-0BCD17FAABEC}" type="parTrans" cxnId="{A742EB0F-75C4-4190-AE09-82959473187A}">
      <dgm:prSet/>
      <dgm:spPr/>
      <dgm:t>
        <a:bodyPr/>
        <a:lstStyle/>
        <a:p>
          <a:endParaRPr lang="en-US"/>
        </a:p>
      </dgm:t>
    </dgm:pt>
    <dgm:pt modelId="{B76431A7-CC98-4731-99FD-6482341D57A5}" type="sibTrans" cxnId="{A742EB0F-75C4-4190-AE09-82959473187A}">
      <dgm:prSet/>
      <dgm:spPr/>
      <dgm:t>
        <a:bodyPr/>
        <a:lstStyle/>
        <a:p>
          <a:endParaRPr lang="en-US"/>
        </a:p>
      </dgm:t>
    </dgm:pt>
    <dgm:pt modelId="{758976FA-D36C-4026-9C1D-8CCDBF057C06}">
      <dgm:prSet custT="1"/>
      <dgm:spPr>
        <a:solidFill>
          <a:schemeClr val="accent2">
            <a:lumMod val="75000"/>
            <a:lumOff val="25000"/>
          </a:schemeClr>
        </a:solidFill>
      </dgm:spPr>
      <dgm:t>
        <a:bodyPr/>
        <a:lstStyle/>
        <a:p>
          <a:pPr algn="l"/>
          <a:r>
            <a:rPr lang="en-US" sz="2000" b="1" dirty="0" smtClean="0"/>
            <a:t>Spokesperson</a:t>
          </a:r>
        </a:p>
        <a:p>
          <a:pPr algn="l"/>
          <a:r>
            <a:rPr lang="en-US" sz="1800" b="0" dirty="0" smtClean="0"/>
            <a:t>- Training and prepare the spokesperson to confront with the public,</a:t>
          </a:r>
        </a:p>
        <a:p>
          <a:pPr algn="l"/>
          <a:endParaRPr lang="en-US" sz="1800" b="0" dirty="0" smtClean="0"/>
        </a:p>
        <a:p>
          <a:pPr algn="l"/>
          <a:endParaRPr lang="en-US" sz="1800" b="0" dirty="0" smtClean="0"/>
        </a:p>
      </dgm:t>
    </dgm:pt>
    <dgm:pt modelId="{45C40F12-0EE5-4A57-945E-44636DDF2456}" type="parTrans" cxnId="{55699543-2D01-4602-A3CB-1A79612500AD}">
      <dgm:prSet/>
      <dgm:spPr/>
      <dgm:t>
        <a:bodyPr/>
        <a:lstStyle/>
        <a:p>
          <a:endParaRPr lang="en-US"/>
        </a:p>
      </dgm:t>
    </dgm:pt>
    <dgm:pt modelId="{179FF2A7-2A8A-4527-A1D1-8349ABA84486}" type="sibTrans" cxnId="{55699543-2D01-4602-A3CB-1A79612500AD}">
      <dgm:prSet/>
      <dgm:spPr/>
      <dgm:t>
        <a:bodyPr/>
        <a:lstStyle/>
        <a:p>
          <a:endParaRPr lang="en-US"/>
        </a:p>
      </dgm:t>
    </dgm:pt>
    <dgm:pt modelId="{57CC7C35-2414-4EE2-AB4C-D01520C19E1D}">
      <dgm:prSet custT="1"/>
      <dgm:spPr>
        <a:solidFill>
          <a:schemeClr val="accent2">
            <a:lumMod val="90000"/>
            <a:lumOff val="10000"/>
          </a:schemeClr>
        </a:solidFill>
      </dgm:spPr>
      <dgm:t>
        <a:bodyPr/>
        <a:lstStyle/>
        <a:p>
          <a:pPr algn="l"/>
          <a:r>
            <a:rPr lang="en-US" sz="2000" b="1" dirty="0" smtClean="0"/>
            <a:t>Pre –draft Message</a:t>
          </a:r>
        </a:p>
        <a:p>
          <a:pPr algn="l"/>
          <a:r>
            <a:rPr lang="en-US" sz="2000" b="1" dirty="0" smtClean="0"/>
            <a:t>- </a:t>
          </a:r>
          <a:r>
            <a:rPr lang="en-US" sz="1800" b="0" dirty="0" smtClean="0"/>
            <a:t>Create the draft with the accuracy and wisely choose the channel of communication</a:t>
          </a:r>
        </a:p>
      </dgm:t>
    </dgm:pt>
    <dgm:pt modelId="{38231005-DAE4-4E34-B175-AF4C35F690E6}" type="parTrans" cxnId="{2B7C1B31-FE2A-41C0-BE4F-9BF62AC157C7}">
      <dgm:prSet/>
      <dgm:spPr/>
      <dgm:t>
        <a:bodyPr/>
        <a:lstStyle/>
        <a:p>
          <a:endParaRPr lang="en-US"/>
        </a:p>
      </dgm:t>
    </dgm:pt>
    <dgm:pt modelId="{0A2261D7-6BF7-4906-935A-8901C5C66DA9}" type="sibTrans" cxnId="{2B7C1B31-FE2A-41C0-BE4F-9BF62AC157C7}">
      <dgm:prSet/>
      <dgm:spPr/>
      <dgm:t>
        <a:bodyPr/>
        <a:lstStyle/>
        <a:p>
          <a:endParaRPr lang="en-US"/>
        </a:p>
      </dgm:t>
    </dgm:pt>
    <dgm:pt modelId="{C866FAAD-1E49-4C2D-BE65-F1991D25E1C9}" type="pres">
      <dgm:prSet presAssocID="{95B38E44-90F6-4941-AD43-E9AA695851C8}" presName="composite" presStyleCnt="0">
        <dgm:presLayoutVars>
          <dgm:chMax val="1"/>
          <dgm:dir/>
          <dgm:resizeHandles val="exact"/>
        </dgm:presLayoutVars>
      </dgm:prSet>
      <dgm:spPr/>
      <dgm:t>
        <a:bodyPr/>
        <a:lstStyle/>
        <a:p>
          <a:endParaRPr lang="en-US"/>
        </a:p>
      </dgm:t>
    </dgm:pt>
    <dgm:pt modelId="{3B299FF1-BAF9-4359-A78F-8FEF80EB60F0}" type="pres">
      <dgm:prSet presAssocID="{26DF3C54-ABE8-423B-B2FF-3C46D5490311}" presName="roof" presStyleLbl="dkBgShp" presStyleIdx="0" presStyleCnt="2" custLinFactNeighborX="-7718"/>
      <dgm:spPr/>
      <dgm:t>
        <a:bodyPr/>
        <a:lstStyle/>
        <a:p>
          <a:endParaRPr lang="en-US"/>
        </a:p>
      </dgm:t>
    </dgm:pt>
    <dgm:pt modelId="{83488AFC-E1CF-4854-96B9-15C859E67AFF}" type="pres">
      <dgm:prSet presAssocID="{26DF3C54-ABE8-423B-B2FF-3C46D5490311}" presName="pillars" presStyleCnt="0"/>
      <dgm:spPr/>
    </dgm:pt>
    <dgm:pt modelId="{1904EC8D-91C6-46CC-BD3B-B818B83EAE45}" type="pres">
      <dgm:prSet presAssocID="{26DF3C54-ABE8-423B-B2FF-3C46D5490311}" presName="pillar1" presStyleLbl="node1" presStyleIdx="0" presStyleCnt="4">
        <dgm:presLayoutVars>
          <dgm:bulletEnabled val="1"/>
        </dgm:presLayoutVars>
      </dgm:prSet>
      <dgm:spPr/>
      <dgm:t>
        <a:bodyPr/>
        <a:lstStyle/>
        <a:p>
          <a:endParaRPr lang="en-US"/>
        </a:p>
      </dgm:t>
    </dgm:pt>
    <dgm:pt modelId="{BBE418EC-AD00-400A-B1B1-91E84DA380A6}" type="pres">
      <dgm:prSet presAssocID="{E4DCC172-E014-4572-8AA1-A097A15390B5}" presName="pillarX" presStyleLbl="node1" presStyleIdx="1" presStyleCnt="4">
        <dgm:presLayoutVars>
          <dgm:bulletEnabled val="1"/>
        </dgm:presLayoutVars>
      </dgm:prSet>
      <dgm:spPr/>
      <dgm:t>
        <a:bodyPr/>
        <a:lstStyle/>
        <a:p>
          <a:endParaRPr lang="en-US"/>
        </a:p>
      </dgm:t>
    </dgm:pt>
    <dgm:pt modelId="{BCAB242F-F367-4396-A9F8-E638BC548560}" type="pres">
      <dgm:prSet presAssocID="{758976FA-D36C-4026-9C1D-8CCDBF057C06}" presName="pillarX" presStyleLbl="node1" presStyleIdx="2" presStyleCnt="4">
        <dgm:presLayoutVars>
          <dgm:bulletEnabled val="1"/>
        </dgm:presLayoutVars>
      </dgm:prSet>
      <dgm:spPr/>
      <dgm:t>
        <a:bodyPr/>
        <a:lstStyle/>
        <a:p>
          <a:endParaRPr lang="en-US"/>
        </a:p>
      </dgm:t>
    </dgm:pt>
    <dgm:pt modelId="{E171A370-2BE9-4EE2-A07F-ABBD0419A614}" type="pres">
      <dgm:prSet presAssocID="{57CC7C35-2414-4EE2-AB4C-D01520C19E1D}" presName="pillarX" presStyleLbl="node1" presStyleIdx="3" presStyleCnt="4">
        <dgm:presLayoutVars>
          <dgm:bulletEnabled val="1"/>
        </dgm:presLayoutVars>
      </dgm:prSet>
      <dgm:spPr/>
      <dgm:t>
        <a:bodyPr/>
        <a:lstStyle/>
        <a:p>
          <a:endParaRPr lang="en-US"/>
        </a:p>
      </dgm:t>
    </dgm:pt>
    <dgm:pt modelId="{04F14495-6AEF-4F44-9D8A-9EABED024615}" type="pres">
      <dgm:prSet presAssocID="{26DF3C54-ABE8-423B-B2FF-3C46D5490311}" presName="base" presStyleLbl="dkBgShp" presStyleIdx="1" presStyleCnt="2"/>
      <dgm:spPr>
        <a:solidFill>
          <a:schemeClr val="accent3"/>
        </a:solidFill>
      </dgm:spPr>
    </dgm:pt>
  </dgm:ptLst>
  <dgm:cxnLst>
    <dgm:cxn modelId="{A742EB0F-75C4-4190-AE09-82959473187A}" srcId="{26DF3C54-ABE8-423B-B2FF-3C46D5490311}" destId="{E4DCC172-E014-4572-8AA1-A097A15390B5}" srcOrd="1" destOrd="0" parTransId="{EE56B94C-31D0-44D4-B90F-0BCD17FAABEC}" sibTransId="{B76431A7-CC98-4731-99FD-6482341D57A5}"/>
    <dgm:cxn modelId="{E4B97C18-4E80-4BDE-B7A4-51B1FA417DAA}" type="presOf" srcId="{D32F2C7A-A048-45D3-AB9F-03BAD5BD8289}" destId="{1904EC8D-91C6-46CC-BD3B-B818B83EAE45}" srcOrd="0" destOrd="0" presId="urn:microsoft.com/office/officeart/2005/8/layout/hList3"/>
    <dgm:cxn modelId="{1E5DE03A-F38E-4936-A51C-90AAF5E01E58}" srcId="{95B38E44-90F6-4941-AD43-E9AA695851C8}" destId="{26DF3C54-ABE8-423B-B2FF-3C46D5490311}" srcOrd="0" destOrd="0" parTransId="{718629B5-5474-4CFD-A1C6-297C021B65C9}" sibTransId="{B40FDB2E-BFD6-446E-9944-E2C43A401C20}"/>
    <dgm:cxn modelId="{01F76285-0668-4791-A11A-295471DE5C50}" type="presOf" srcId="{26DF3C54-ABE8-423B-B2FF-3C46D5490311}" destId="{3B299FF1-BAF9-4359-A78F-8FEF80EB60F0}" srcOrd="0" destOrd="0" presId="urn:microsoft.com/office/officeart/2005/8/layout/hList3"/>
    <dgm:cxn modelId="{B6A70ED8-6168-46B1-B0D6-BFDAD4807BD7}" type="presOf" srcId="{95B38E44-90F6-4941-AD43-E9AA695851C8}" destId="{C866FAAD-1E49-4C2D-BE65-F1991D25E1C9}" srcOrd="0" destOrd="0" presId="urn:microsoft.com/office/officeart/2005/8/layout/hList3"/>
    <dgm:cxn modelId="{72E69A97-9A3F-4175-922F-1B08C7FCE397}" type="presOf" srcId="{758976FA-D36C-4026-9C1D-8CCDBF057C06}" destId="{BCAB242F-F367-4396-A9F8-E638BC548560}" srcOrd="0" destOrd="0" presId="urn:microsoft.com/office/officeart/2005/8/layout/hList3"/>
    <dgm:cxn modelId="{2B7C1B31-FE2A-41C0-BE4F-9BF62AC157C7}" srcId="{26DF3C54-ABE8-423B-B2FF-3C46D5490311}" destId="{57CC7C35-2414-4EE2-AB4C-D01520C19E1D}" srcOrd="3" destOrd="0" parTransId="{38231005-DAE4-4E34-B175-AF4C35F690E6}" sibTransId="{0A2261D7-6BF7-4906-935A-8901C5C66DA9}"/>
    <dgm:cxn modelId="{F4254320-717D-4850-9139-251A14776995}" srcId="{26DF3C54-ABE8-423B-B2FF-3C46D5490311}" destId="{D32F2C7A-A048-45D3-AB9F-03BAD5BD8289}" srcOrd="0" destOrd="0" parTransId="{4E4DD92D-3FCD-4003-A9C9-23A973F7F2F3}" sibTransId="{BC3F9C78-67E7-4DE2-A4AA-BD2138CBE2BA}"/>
    <dgm:cxn modelId="{07EC6797-3F91-4412-BDE1-9107397B1590}" type="presOf" srcId="{57CC7C35-2414-4EE2-AB4C-D01520C19E1D}" destId="{E171A370-2BE9-4EE2-A07F-ABBD0419A614}" srcOrd="0" destOrd="0" presId="urn:microsoft.com/office/officeart/2005/8/layout/hList3"/>
    <dgm:cxn modelId="{55699543-2D01-4602-A3CB-1A79612500AD}" srcId="{26DF3C54-ABE8-423B-B2FF-3C46D5490311}" destId="{758976FA-D36C-4026-9C1D-8CCDBF057C06}" srcOrd="2" destOrd="0" parTransId="{45C40F12-0EE5-4A57-945E-44636DDF2456}" sibTransId="{179FF2A7-2A8A-4527-A1D1-8349ABA84486}"/>
    <dgm:cxn modelId="{144E9FB3-F7F2-42B1-81BB-A2EE079EB6C2}" type="presOf" srcId="{E4DCC172-E014-4572-8AA1-A097A15390B5}" destId="{BBE418EC-AD00-400A-B1B1-91E84DA380A6}" srcOrd="0" destOrd="0" presId="urn:microsoft.com/office/officeart/2005/8/layout/hList3"/>
    <dgm:cxn modelId="{6C0D1A0C-34AB-478E-83F8-ED5A7C8386AA}" type="presParOf" srcId="{C866FAAD-1E49-4C2D-BE65-F1991D25E1C9}" destId="{3B299FF1-BAF9-4359-A78F-8FEF80EB60F0}" srcOrd="0" destOrd="0" presId="urn:microsoft.com/office/officeart/2005/8/layout/hList3"/>
    <dgm:cxn modelId="{D797B307-9F6A-4949-9674-077CEC1F8508}" type="presParOf" srcId="{C866FAAD-1E49-4C2D-BE65-F1991D25E1C9}" destId="{83488AFC-E1CF-4854-96B9-15C859E67AFF}" srcOrd="1" destOrd="0" presId="urn:microsoft.com/office/officeart/2005/8/layout/hList3"/>
    <dgm:cxn modelId="{3D73C7A1-0D24-46C2-87EA-7339117F2B53}" type="presParOf" srcId="{83488AFC-E1CF-4854-96B9-15C859E67AFF}" destId="{1904EC8D-91C6-46CC-BD3B-B818B83EAE45}" srcOrd="0" destOrd="0" presId="urn:microsoft.com/office/officeart/2005/8/layout/hList3"/>
    <dgm:cxn modelId="{355013DF-FABC-4E44-940A-D5B1526E8671}" type="presParOf" srcId="{83488AFC-E1CF-4854-96B9-15C859E67AFF}" destId="{BBE418EC-AD00-400A-B1B1-91E84DA380A6}" srcOrd="1" destOrd="0" presId="urn:microsoft.com/office/officeart/2005/8/layout/hList3"/>
    <dgm:cxn modelId="{5AFC8898-0A60-4ECC-B6F5-6517B48138F8}" type="presParOf" srcId="{83488AFC-E1CF-4854-96B9-15C859E67AFF}" destId="{BCAB242F-F367-4396-A9F8-E638BC548560}" srcOrd="2" destOrd="0" presId="urn:microsoft.com/office/officeart/2005/8/layout/hList3"/>
    <dgm:cxn modelId="{857E7E30-8BFD-4327-B26B-467FC22401B0}" type="presParOf" srcId="{83488AFC-E1CF-4854-96B9-15C859E67AFF}" destId="{E171A370-2BE9-4EE2-A07F-ABBD0419A614}" srcOrd="3" destOrd="0" presId="urn:microsoft.com/office/officeart/2005/8/layout/hList3"/>
    <dgm:cxn modelId="{B69D7722-43CC-440A-8283-CECB93012069}" type="presParOf" srcId="{C866FAAD-1E49-4C2D-BE65-F1991D25E1C9}" destId="{04F14495-6AEF-4F44-9D8A-9EABED02461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2817A3-E16F-4B0F-8288-9BDE467213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8162C6D-BEB4-4C4C-844B-675569B4FCF5}">
      <dgm:prSet phldrT="[Text]" custT="1"/>
      <dgm:spPr/>
      <dgm:t>
        <a:bodyPr/>
        <a:lstStyle/>
        <a:p>
          <a:r>
            <a:rPr lang="en-US" sz="2800" dirty="0" smtClean="0"/>
            <a:t>Follow up the communication </a:t>
          </a:r>
          <a:endParaRPr lang="en-US" sz="2800" dirty="0"/>
        </a:p>
      </dgm:t>
    </dgm:pt>
    <dgm:pt modelId="{C89FE6BB-E86C-4267-B67C-97BE011A7B81}" type="parTrans" cxnId="{2C1CD4AC-2F09-4124-BA50-E43D394D6799}">
      <dgm:prSet/>
      <dgm:spPr/>
      <dgm:t>
        <a:bodyPr/>
        <a:lstStyle/>
        <a:p>
          <a:endParaRPr lang="en-US"/>
        </a:p>
      </dgm:t>
    </dgm:pt>
    <dgm:pt modelId="{E26B742E-C8F2-4A29-BEC2-048288B5622F}" type="sibTrans" cxnId="{2C1CD4AC-2F09-4124-BA50-E43D394D6799}">
      <dgm:prSet/>
      <dgm:spPr/>
      <dgm:t>
        <a:bodyPr/>
        <a:lstStyle/>
        <a:p>
          <a:endParaRPr lang="en-US"/>
        </a:p>
      </dgm:t>
    </dgm:pt>
    <dgm:pt modelId="{A509B2A3-C4B5-4CAC-AF18-F8B1AC817462}">
      <dgm:prSet phldrT="[Text]"/>
      <dgm:spPr/>
      <dgm:t>
        <a:bodyPr/>
        <a:lstStyle/>
        <a:p>
          <a:r>
            <a:rPr lang="en-US" dirty="0" smtClean="0"/>
            <a:t>Deliver what you promise with the public</a:t>
          </a:r>
          <a:endParaRPr lang="en-US" dirty="0"/>
        </a:p>
      </dgm:t>
    </dgm:pt>
    <dgm:pt modelId="{DC38EE07-8AF7-4EA3-A638-A10AED092E1A}" type="parTrans" cxnId="{0B8E7780-2404-4DC7-9B3C-7118A91402E1}">
      <dgm:prSet/>
      <dgm:spPr/>
      <dgm:t>
        <a:bodyPr/>
        <a:lstStyle/>
        <a:p>
          <a:endParaRPr lang="en-US"/>
        </a:p>
      </dgm:t>
    </dgm:pt>
    <dgm:pt modelId="{D0359B9D-F3C5-4411-8CDF-52D002D0732B}" type="sibTrans" cxnId="{0B8E7780-2404-4DC7-9B3C-7118A91402E1}">
      <dgm:prSet/>
      <dgm:spPr/>
      <dgm:t>
        <a:bodyPr/>
        <a:lstStyle/>
        <a:p>
          <a:endParaRPr lang="en-US"/>
        </a:p>
      </dgm:t>
    </dgm:pt>
    <dgm:pt modelId="{A1B97352-C635-4691-8EAA-8B159F22C343}">
      <dgm:prSet phldrT="[Text]"/>
      <dgm:spPr/>
      <dgm:t>
        <a:bodyPr/>
        <a:lstStyle/>
        <a:p>
          <a:r>
            <a:rPr lang="en-US" dirty="0" smtClean="0"/>
            <a:t>Evaluate the crisis plan</a:t>
          </a:r>
          <a:endParaRPr lang="en-US" dirty="0"/>
        </a:p>
      </dgm:t>
    </dgm:pt>
    <dgm:pt modelId="{A9D277D6-CA4B-4B9C-B851-904DC5414371}" type="parTrans" cxnId="{68295E2E-9789-4727-8110-9DF1D3F83222}">
      <dgm:prSet/>
      <dgm:spPr/>
      <dgm:t>
        <a:bodyPr/>
        <a:lstStyle/>
        <a:p>
          <a:endParaRPr lang="en-US"/>
        </a:p>
      </dgm:t>
    </dgm:pt>
    <dgm:pt modelId="{503639B2-5C31-4525-B7E7-2EA7C24C4511}" type="sibTrans" cxnId="{68295E2E-9789-4727-8110-9DF1D3F83222}">
      <dgm:prSet/>
      <dgm:spPr/>
      <dgm:t>
        <a:bodyPr/>
        <a:lstStyle/>
        <a:p>
          <a:endParaRPr lang="en-US"/>
        </a:p>
      </dgm:t>
    </dgm:pt>
    <dgm:pt modelId="{6BE73389-DB35-4B86-9239-8903943A1488}">
      <dgm:prSet phldrT="[Text]"/>
      <dgm:spPr/>
      <dgm:t>
        <a:bodyPr/>
        <a:lstStyle/>
        <a:p>
          <a:r>
            <a:rPr lang="en-US" dirty="0" smtClean="0"/>
            <a:t>See what is working and what is needed to improved.</a:t>
          </a:r>
          <a:endParaRPr lang="en-US" dirty="0"/>
        </a:p>
      </dgm:t>
    </dgm:pt>
    <dgm:pt modelId="{07462B62-0544-4CF5-854D-63D98224ED71}" type="parTrans" cxnId="{AFCFC978-EBF2-41A5-9B5A-B47E75533848}">
      <dgm:prSet/>
      <dgm:spPr/>
      <dgm:t>
        <a:bodyPr/>
        <a:lstStyle/>
        <a:p>
          <a:endParaRPr lang="en-US"/>
        </a:p>
      </dgm:t>
    </dgm:pt>
    <dgm:pt modelId="{DA6188C5-70D7-4C20-9740-EC7FA2B900CE}" type="sibTrans" cxnId="{AFCFC978-EBF2-41A5-9B5A-B47E75533848}">
      <dgm:prSet/>
      <dgm:spPr/>
      <dgm:t>
        <a:bodyPr/>
        <a:lstStyle/>
        <a:p>
          <a:endParaRPr lang="en-US"/>
        </a:p>
      </dgm:t>
    </dgm:pt>
    <dgm:pt modelId="{E22B483D-40D8-4BCA-9672-B871B2DA2FC6}">
      <dgm:prSet phldrT="[Text]"/>
      <dgm:spPr/>
      <dgm:t>
        <a:bodyPr/>
        <a:lstStyle/>
        <a:p>
          <a:r>
            <a:rPr lang="en-US" dirty="0" smtClean="0"/>
            <a:t>Release the update on recovery process or the investigation.</a:t>
          </a:r>
          <a:endParaRPr lang="en-US" dirty="0"/>
        </a:p>
      </dgm:t>
    </dgm:pt>
    <dgm:pt modelId="{E798F950-30F5-4C5D-9C81-7A4693FEE01D}" type="parTrans" cxnId="{BB673E1B-D703-44D3-A111-197AFEDEBFB7}">
      <dgm:prSet/>
      <dgm:spPr/>
      <dgm:t>
        <a:bodyPr/>
        <a:lstStyle/>
        <a:p>
          <a:endParaRPr lang="en-US"/>
        </a:p>
      </dgm:t>
    </dgm:pt>
    <dgm:pt modelId="{FA26DC38-8069-4CE1-AE1A-915870709FBE}" type="sibTrans" cxnId="{BB673E1B-D703-44D3-A111-197AFEDEBFB7}">
      <dgm:prSet/>
      <dgm:spPr/>
      <dgm:t>
        <a:bodyPr/>
        <a:lstStyle/>
        <a:p>
          <a:endParaRPr lang="en-US"/>
        </a:p>
      </dgm:t>
    </dgm:pt>
    <dgm:pt modelId="{5E2DB3B5-79FB-4A02-964F-332A6C682688}" type="pres">
      <dgm:prSet presAssocID="{792817A3-E16F-4B0F-8288-9BDE467213AF}" presName="linear" presStyleCnt="0">
        <dgm:presLayoutVars>
          <dgm:animLvl val="lvl"/>
          <dgm:resizeHandles val="exact"/>
        </dgm:presLayoutVars>
      </dgm:prSet>
      <dgm:spPr/>
      <dgm:t>
        <a:bodyPr/>
        <a:lstStyle/>
        <a:p>
          <a:endParaRPr lang="en-US"/>
        </a:p>
      </dgm:t>
    </dgm:pt>
    <dgm:pt modelId="{845D3B80-6AB8-4112-8A2E-13AA4103C581}" type="pres">
      <dgm:prSet presAssocID="{B8162C6D-BEB4-4C4C-844B-675569B4FCF5}" presName="parentText" presStyleLbl="node1" presStyleIdx="0" presStyleCnt="2">
        <dgm:presLayoutVars>
          <dgm:chMax val="0"/>
          <dgm:bulletEnabled val="1"/>
        </dgm:presLayoutVars>
      </dgm:prSet>
      <dgm:spPr/>
      <dgm:t>
        <a:bodyPr/>
        <a:lstStyle/>
        <a:p>
          <a:endParaRPr lang="en-US"/>
        </a:p>
      </dgm:t>
    </dgm:pt>
    <dgm:pt modelId="{680B0348-C253-4232-A14A-53484BD499BA}" type="pres">
      <dgm:prSet presAssocID="{B8162C6D-BEB4-4C4C-844B-675569B4FCF5}" presName="childText" presStyleLbl="revTx" presStyleIdx="0" presStyleCnt="2" custScaleY="50909">
        <dgm:presLayoutVars>
          <dgm:bulletEnabled val="1"/>
        </dgm:presLayoutVars>
      </dgm:prSet>
      <dgm:spPr/>
      <dgm:t>
        <a:bodyPr/>
        <a:lstStyle/>
        <a:p>
          <a:endParaRPr lang="en-US"/>
        </a:p>
      </dgm:t>
    </dgm:pt>
    <dgm:pt modelId="{8F6CA654-356A-4737-BA59-ED8E5006D3FB}" type="pres">
      <dgm:prSet presAssocID="{A1B97352-C635-4691-8EAA-8B159F22C343}" presName="parentText" presStyleLbl="node1" presStyleIdx="1" presStyleCnt="2">
        <dgm:presLayoutVars>
          <dgm:chMax val="0"/>
          <dgm:bulletEnabled val="1"/>
        </dgm:presLayoutVars>
      </dgm:prSet>
      <dgm:spPr/>
      <dgm:t>
        <a:bodyPr/>
        <a:lstStyle/>
        <a:p>
          <a:endParaRPr lang="en-US"/>
        </a:p>
      </dgm:t>
    </dgm:pt>
    <dgm:pt modelId="{003AEF42-51DB-4BE9-B797-11E1CF08928C}" type="pres">
      <dgm:prSet presAssocID="{A1B97352-C635-4691-8EAA-8B159F22C343}" presName="childText" presStyleLbl="revTx" presStyleIdx="1" presStyleCnt="2">
        <dgm:presLayoutVars>
          <dgm:bulletEnabled val="1"/>
        </dgm:presLayoutVars>
      </dgm:prSet>
      <dgm:spPr/>
      <dgm:t>
        <a:bodyPr/>
        <a:lstStyle/>
        <a:p>
          <a:endParaRPr lang="en-US"/>
        </a:p>
      </dgm:t>
    </dgm:pt>
  </dgm:ptLst>
  <dgm:cxnLst>
    <dgm:cxn modelId="{BB673E1B-D703-44D3-A111-197AFEDEBFB7}" srcId="{B8162C6D-BEB4-4C4C-844B-675569B4FCF5}" destId="{E22B483D-40D8-4BCA-9672-B871B2DA2FC6}" srcOrd="1" destOrd="0" parTransId="{E798F950-30F5-4C5D-9C81-7A4693FEE01D}" sibTransId="{FA26DC38-8069-4CE1-AE1A-915870709FBE}"/>
    <dgm:cxn modelId="{D5ACE064-39C1-416D-A94C-49C701650BDF}" type="presOf" srcId="{792817A3-E16F-4B0F-8288-9BDE467213AF}" destId="{5E2DB3B5-79FB-4A02-964F-332A6C682688}" srcOrd="0" destOrd="0" presId="urn:microsoft.com/office/officeart/2005/8/layout/vList2"/>
    <dgm:cxn modelId="{F4B27030-79E2-4451-B87D-142B3B124BD2}" type="presOf" srcId="{6BE73389-DB35-4B86-9239-8903943A1488}" destId="{003AEF42-51DB-4BE9-B797-11E1CF08928C}" srcOrd="0" destOrd="0" presId="urn:microsoft.com/office/officeart/2005/8/layout/vList2"/>
    <dgm:cxn modelId="{5E4E5E98-BE4D-447A-B851-05F74D165D3B}" type="presOf" srcId="{B8162C6D-BEB4-4C4C-844B-675569B4FCF5}" destId="{845D3B80-6AB8-4112-8A2E-13AA4103C581}" srcOrd="0" destOrd="0" presId="urn:microsoft.com/office/officeart/2005/8/layout/vList2"/>
    <dgm:cxn modelId="{82408B0B-DD76-46EC-B124-7BF76B62BEBD}" type="presOf" srcId="{A509B2A3-C4B5-4CAC-AF18-F8B1AC817462}" destId="{680B0348-C253-4232-A14A-53484BD499BA}" srcOrd="0" destOrd="0" presId="urn:microsoft.com/office/officeart/2005/8/layout/vList2"/>
    <dgm:cxn modelId="{84F31903-7828-4022-AC6C-99991E3C9945}" type="presOf" srcId="{E22B483D-40D8-4BCA-9672-B871B2DA2FC6}" destId="{680B0348-C253-4232-A14A-53484BD499BA}" srcOrd="0" destOrd="1" presId="urn:microsoft.com/office/officeart/2005/8/layout/vList2"/>
    <dgm:cxn modelId="{F2BF7866-20D5-46AA-B0C2-817B4FDB66DD}" type="presOf" srcId="{A1B97352-C635-4691-8EAA-8B159F22C343}" destId="{8F6CA654-356A-4737-BA59-ED8E5006D3FB}" srcOrd="0" destOrd="0" presId="urn:microsoft.com/office/officeart/2005/8/layout/vList2"/>
    <dgm:cxn modelId="{68295E2E-9789-4727-8110-9DF1D3F83222}" srcId="{792817A3-E16F-4B0F-8288-9BDE467213AF}" destId="{A1B97352-C635-4691-8EAA-8B159F22C343}" srcOrd="1" destOrd="0" parTransId="{A9D277D6-CA4B-4B9C-B851-904DC5414371}" sibTransId="{503639B2-5C31-4525-B7E7-2EA7C24C4511}"/>
    <dgm:cxn modelId="{AFCFC978-EBF2-41A5-9B5A-B47E75533848}" srcId="{A1B97352-C635-4691-8EAA-8B159F22C343}" destId="{6BE73389-DB35-4B86-9239-8903943A1488}" srcOrd="0" destOrd="0" parTransId="{07462B62-0544-4CF5-854D-63D98224ED71}" sibTransId="{DA6188C5-70D7-4C20-9740-EC7FA2B900CE}"/>
    <dgm:cxn modelId="{2C1CD4AC-2F09-4124-BA50-E43D394D6799}" srcId="{792817A3-E16F-4B0F-8288-9BDE467213AF}" destId="{B8162C6D-BEB4-4C4C-844B-675569B4FCF5}" srcOrd="0" destOrd="0" parTransId="{C89FE6BB-E86C-4267-B67C-97BE011A7B81}" sibTransId="{E26B742E-C8F2-4A29-BEC2-048288B5622F}"/>
    <dgm:cxn modelId="{0B8E7780-2404-4DC7-9B3C-7118A91402E1}" srcId="{B8162C6D-BEB4-4C4C-844B-675569B4FCF5}" destId="{A509B2A3-C4B5-4CAC-AF18-F8B1AC817462}" srcOrd="0" destOrd="0" parTransId="{DC38EE07-8AF7-4EA3-A638-A10AED092E1A}" sibTransId="{D0359B9D-F3C5-4411-8CDF-52D002D0732B}"/>
    <dgm:cxn modelId="{F963035A-85C3-4F7C-93C1-56E9E42B0C6E}" type="presParOf" srcId="{5E2DB3B5-79FB-4A02-964F-332A6C682688}" destId="{845D3B80-6AB8-4112-8A2E-13AA4103C581}" srcOrd="0" destOrd="0" presId="urn:microsoft.com/office/officeart/2005/8/layout/vList2"/>
    <dgm:cxn modelId="{0CA50E5F-E645-4C77-945F-3A2C8C42E1AA}" type="presParOf" srcId="{5E2DB3B5-79FB-4A02-964F-332A6C682688}" destId="{680B0348-C253-4232-A14A-53484BD499BA}" srcOrd="1" destOrd="0" presId="urn:microsoft.com/office/officeart/2005/8/layout/vList2"/>
    <dgm:cxn modelId="{69C0FDD2-C2EF-4248-8EDB-88A0B9FD6C83}" type="presParOf" srcId="{5E2DB3B5-79FB-4A02-964F-332A6C682688}" destId="{8F6CA654-356A-4737-BA59-ED8E5006D3FB}" srcOrd="2" destOrd="0" presId="urn:microsoft.com/office/officeart/2005/8/layout/vList2"/>
    <dgm:cxn modelId="{81E5E476-716E-4755-A3A4-639E61AB056F}" type="presParOf" srcId="{5E2DB3B5-79FB-4A02-964F-332A6C682688}" destId="{003AEF42-51DB-4BE9-B797-11E1CF08928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3752D-E088-4EAA-84F0-8DF65EA1302E}">
      <dsp:nvSpPr>
        <dsp:cNvPr id="0" name=""/>
        <dsp:cNvSpPr/>
      </dsp:nvSpPr>
      <dsp:spPr>
        <a:xfrm>
          <a:off x="567" y="709461"/>
          <a:ext cx="2441487" cy="2929785"/>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b="1" kern="1200" dirty="0" smtClean="0"/>
            <a:t>Pre-crisis</a:t>
          </a:r>
          <a:endParaRPr lang="en-US" sz="2200" b="1" kern="1200" dirty="0"/>
        </a:p>
      </dsp:txBody>
      <dsp:txXfrm rot="16200000">
        <a:off x="-956495" y="1666524"/>
        <a:ext cx="2402423" cy="488297"/>
      </dsp:txXfrm>
    </dsp:sp>
    <dsp:sp modelId="{F8AAFA5A-24AC-4D94-877A-A5C6FE278F4D}">
      <dsp:nvSpPr>
        <dsp:cNvPr id="0" name=""/>
        <dsp:cNvSpPr/>
      </dsp:nvSpPr>
      <dsp:spPr>
        <a:xfrm>
          <a:off x="488864" y="709461"/>
          <a:ext cx="1818908" cy="292978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n-US" sz="2100" kern="1200" dirty="0" smtClean="0"/>
            <a:t>Most concern in the plan to prevent and preparation.</a:t>
          </a:r>
          <a:endParaRPr lang="en-US" sz="2100" kern="1200" dirty="0"/>
        </a:p>
      </dsp:txBody>
      <dsp:txXfrm>
        <a:off x="488864" y="709461"/>
        <a:ext cx="1818908" cy="2929785"/>
      </dsp:txXfrm>
    </dsp:sp>
    <dsp:sp modelId="{B3030C21-E7AB-44FA-B9F9-C3C6ECB000CB}">
      <dsp:nvSpPr>
        <dsp:cNvPr id="0" name=""/>
        <dsp:cNvSpPr/>
      </dsp:nvSpPr>
      <dsp:spPr>
        <a:xfrm>
          <a:off x="2527507" y="709461"/>
          <a:ext cx="2441487" cy="2929785"/>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b="1" kern="1200" dirty="0" smtClean="0"/>
            <a:t>Crisis Response</a:t>
          </a:r>
          <a:endParaRPr lang="en-US" sz="2400" b="1" kern="1200" dirty="0"/>
        </a:p>
      </dsp:txBody>
      <dsp:txXfrm rot="16200000">
        <a:off x="1570443" y="1666524"/>
        <a:ext cx="2402423" cy="488297"/>
      </dsp:txXfrm>
    </dsp:sp>
    <dsp:sp modelId="{597D8129-D974-43CC-A11A-586ADD3D0DC7}">
      <dsp:nvSpPr>
        <dsp:cNvPr id="0" name=""/>
        <dsp:cNvSpPr/>
      </dsp:nvSpPr>
      <dsp:spPr>
        <a:xfrm rot="5400000">
          <a:off x="2324390" y="3038461"/>
          <a:ext cx="430647" cy="36622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70A804-0EC3-4AB2-A361-E29A00CE8FCD}">
      <dsp:nvSpPr>
        <dsp:cNvPr id="0" name=""/>
        <dsp:cNvSpPr/>
      </dsp:nvSpPr>
      <dsp:spPr>
        <a:xfrm>
          <a:off x="3015804" y="709461"/>
          <a:ext cx="1818908" cy="292978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n-US" sz="2100" kern="1200" dirty="0" smtClean="0"/>
            <a:t>Will defined what management need to do when crisis occur</a:t>
          </a:r>
          <a:endParaRPr lang="en-US" sz="2100" kern="1200" dirty="0"/>
        </a:p>
      </dsp:txBody>
      <dsp:txXfrm>
        <a:off x="3015804" y="709461"/>
        <a:ext cx="1818908" cy="2929785"/>
      </dsp:txXfrm>
    </dsp:sp>
    <dsp:sp modelId="{D0AEF688-4F51-4018-9467-E31CAA34DC50}">
      <dsp:nvSpPr>
        <dsp:cNvPr id="0" name=""/>
        <dsp:cNvSpPr/>
      </dsp:nvSpPr>
      <dsp:spPr>
        <a:xfrm>
          <a:off x="5054446" y="709461"/>
          <a:ext cx="2441487" cy="2929785"/>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kern="1200" dirty="0" smtClean="0"/>
            <a:t>Post Crisis</a:t>
          </a:r>
          <a:endParaRPr lang="en-US" sz="2400" kern="1200" dirty="0"/>
        </a:p>
      </dsp:txBody>
      <dsp:txXfrm rot="16200000">
        <a:off x="4097383" y="1666524"/>
        <a:ext cx="2402423" cy="488297"/>
      </dsp:txXfrm>
    </dsp:sp>
    <dsp:sp modelId="{B5E7467E-8477-44CC-80E0-521885125CA6}">
      <dsp:nvSpPr>
        <dsp:cNvPr id="0" name=""/>
        <dsp:cNvSpPr/>
      </dsp:nvSpPr>
      <dsp:spPr>
        <a:xfrm rot="5400000">
          <a:off x="4851330" y="3038461"/>
          <a:ext cx="430647" cy="36622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FF5BA-3134-4C11-9B9E-6E87E3DD9088}">
      <dsp:nvSpPr>
        <dsp:cNvPr id="0" name=""/>
        <dsp:cNvSpPr/>
      </dsp:nvSpPr>
      <dsp:spPr>
        <a:xfrm>
          <a:off x="5542744" y="709461"/>
          <a:ext cx="1818908" cy="292978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en-US" sz="2100" kern="1200" dirty="0" smtClean="0"/>
            <a:t>Prepare for the next crisis and do the commitment during the crisis</a:t>
          </a:r>
          <a:endParaRPr lang="en-US" sz="2100" kern="1200" dirty="0"/>
        </a:p>
      </dsp:txBody>
      <dsp:txXfrm>
        <a:off x="5542744" y="709461"/>
        <a:ext cx="1818908" cy="2929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99FF1-BAF9-4359-A78F-8FEF80EB60F0}">
      <dsp:nvSpPr>
        <dsp:cNvPr id="0" name=""/>
        <dsp:cNvSpPr/>
      </dsp:nvSpPr>
      <dsp:spPr>
        <a:xfrm>
          <a:off x="0" y="0"/>
          <a:ext cx="7814257" cy="1219200"/>
        </a:xfrm>
        <a:prstGeom prst="rect">
          <a:avLst/>
        </a:prstGeom>
        <a:solidFill>
          <a:schemeClr val="accent3"/>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n-US" sz="5600" kern="1200" dirty="0" smtClean="0"/>
            <a:t>Preparation</a:t>
          </a:r>
          <a:endParaRPr lang="en-US" sz="5600" kern="1200" dirty="0"/>
        </a:p>
      </dsp:txBody>
      <dsp:txXfrm>
        <a:off x="0" y="0"/>
        <a:ext cx="7814257" cy="1219200"/>
      </dsp:txXfrm>
    </dsp:sp>
    <dsp:sp modelId="{1904EC8D-91C6-46CC-BD3B-B818B83EAE45}">
      <dsp:nvSpPr>
        <dsp:cNvPr id="0" name=""/>
        <dsp:cNvSpPr/>
      </dsp:nvSpPr>
      <dsp:spPr>
        <a:xfrm>
          <a:off x="0" y="1219200"/>
          <a:ext cx="1953564" cy="2560320"/>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Crisis Management plan</a:t>
          </a:r>
        </a:p>
        <a:p>
          <a:pPr lvl="0" algn="l" defTabSz="889000">
            <a:lnSpc>
              <a:spcPct val="90000"/>
            </a:lnSpc>
            <a:spcBef>
              <a:spcPct val="0"/>
            </a:spcBef>
            <a:spcAft>
              <a:spcPct val="35000"/>
            </a:spcAft>
          </a:pPr>
          <a:r>
            <a:rPr lang="en-US" sz="1600" b="0" kern="1200" dirty="0" smtClean="0"/>
            <a:t>- Provide the list of key concept and list of pre-assigned task</a:t>
          </a:r>
          <a:endParaRPr lang="en-US" sz="2000" b="0" kern="1200" dirty="0" smtClean="0"/>
        </a:p>
        <a:p>
          <a:pPr lvl="0" algn="l" defTabSz="889000">
            <a:lnSpc>
              <a:spcPct val="90000"/>
            </a:lnSpc>
            <a:spcBef>
              <a:spcPct val="0"/>
            </a:spcBef>
            <a:spcAft>
              <a:spcPct val="35000"/>
            </a:spcAft>
          </a:pPr>
          <a:endParaRPr lang="en-US" sz="2000" kern="1200" dirty="0"/>
        </a:p>
      </dsp:txBody>
      <dsp:txXfrm>
        <a:off x="0" y="1219200"/>
        <a:ext cx="1953564" cy="2560320"/>
      </dsp:txXfrm>
    </dsp:sp>
    <dsp:sp modelId="{BBE418EC-AD00-400A-B1B1-91E84DA380A6}">
      <dsp:nvSpPr>
        <dsp:cNvPr id="0" name=""/>
        <dsp:cNvSpPr/>
      </dsp:nvSpPr>
      <dsp:spPr>
        <a:xfrm>
          <a:off x="1953564" y="1219200"/>
          <a:ext cx="1953564" cy="2560320"/>
        </a:xfrm>
        <a:prstGeom prst="rect">
          <a:avLst/>
        </a:prstGeom>
        <a:solidFill>
          <a:schemeClr val="accent2">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Crisis Management Team</a:t>
          </a:r>
        </a:p>
        <a:p>
          <a:pPr lvl="0" algn="l" defTabSz="889000">
            <a:lnSpc>
              <a:spcPct val="90000"/>
            </a:lnSpc>
            <a:spcBef>
              <a:spcPct val="0"/>
            </a:spcBef>
            <a:spcAft>
              <a:spcPct val="35000"/>
            </a:spcAft>
          </a:pPr>
          <a:r>
            <a:rPr lang="en-US" sz="1800" b="0" kern="1200" dirty="0" smtClean="0"/>
            <a:t>- Set a team from the relevant departments</a:t>
          </a:r>
        </a:p>
        <a:p>
          <a:pPr lvl="0" algn="l" defTabSz="889000">
            <a:lnSpc>
              <a:spcPct val="90000"/>
            </a:lnSpc>
            <a:spcBef>
              <a:spcPct val="0"/>
            </a:spcBef>
            <a:spcAft>
              <a:spcPct val="35000"/>
            </a:spcAft>
          </a:pPr>
          <a:endParaRPr lang="en-US" sz="1800" kern="1200" dirty="0"/>
        </a:p>
      </dsp:txBody>
      <dsp:txXfrm>
        <a:off x="1953564" y="1219200"/>
        <a:ext cx="1953564" cy="2560320"/>
      </dsp:txXfrm>
    </dsp:sp>
    <dsp:sp modelId="{BCAB242F-F367-4396-A9F8-E638BC548560}">
      <dsp:nvSpPr>
        <dsp:cNvPr id="0" name=""/>
        <dsp:cNvSpPr/>
      </dsp:nvSpPr>
      <dsp:spPr>
        <a:xfrm>
          <a:off x="3907128" y="1219200"/>
          <a:ext cx="1953564" cy="2560320"/>
        </a:xfrm>
        <a:prstGeom prst="rect">
          <a:avLst/>
        </a:prstGeom>
        <a:solidFill>
          <a:schemeClr val="accent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Spokesperson</a:t>
          </a:r>
        </a:p>
        <a:p>
          <a:pPr lvl="0" algn="l" defTabSz="889000">
            <a:lnSpc>
              <a:spcPct val="90000"/>
            </a:lnSpc>
            <a:spcBef>
              <a:spcPct val="0"/>
            </a:spcBef>
            <a:spcAft>
              <a:spcPct val="35000"/>
            </a:spcAft>
          </a:pPr>
          <a:r>
            <a:rPr lang="en-US" sz="1800" b="0" kern="1200" dirty="0" smtClean="0"/>
            <a:t>- Training and prepare the spokesperson to confront with the public,</a:t>
          </a:r>
        </a:p>
        <a:p>
          <a:pPr lvl="0" algn="l" defTabSz="889000">
            <a:lnSpc>
              <a:spcPct val="90000"/>
            </a:lnSpc>
            <a:spcBef>
              <a:spcPct val="0"/>
            </a:spcBef>
            <a:spcAft>
              <a:spcPct val="35000"/>
            </a:spcAft>
          </a:pPr>
          <a:endParaRPr lang="en-US" sz="1800" b="0" kern="1200" dirty="0" smtClean="0"/>
        </a:p>
        <a:p>
          <a:pPr lvl="0" algn="l" defTabSz="889000">
            <a:lnSpc>
              <a:spcPct val="90000"/>
            </a:lnSpc>
            <a:spcBef>
              <a:spcPct val="0"/>
            </a:spcBef>
            <a:spcAft>
              <a:spcPct val="35000"/>
            </a:spcAft>
          </a:pPr>
          <a:endParaRPr lang="en-US" sz="1800" b="0" kern="1200" dirty="0" smtClean="0"/>
        </a:p>
      </dsp:txBody>
      <dsp:txXfrm>
        <a:off x="3907128" y="1219200"/>
        <a:ext cx="1953564" cy="2560320"/>
      </dsp:txXfrm>
    </dsp:sp>
    <dsp:sp modelId="{E171A370-2BE9-4EE2-A07F-ABBD0419A614}">
      <dsp:nvSpPr>
        <dsp:cNvPr id="0" name=""/>
        <dsp:cNvSpPr/>
      </dsp:nvSpPr>
      <dsp:spPr>
        <a:xfrm>
          <a:off x="5860692" y="1219200"/>
          <a:ext cx="1953564" cy="2560320"/>
        </a:xfrm>
        <a:prstGeom prst="rect">
          <a:avLst/>
        </a:prstGeom>
        <a:solidFill>
          <a:schemeClr val="accent2">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Pre –draft Message</a:t>
          </a:r>
        </a:p>
        <a:p>
          <a:pPr lvl="0" algn="l" defTabSz="889000">
            <a:lnSpc>
              <a:spcPct val="90000"/>
            </a:lnSpc>
            <a:spcBef>
              <a:spcPct val="0"/>
            </a:spcBef>
            <a:spcAft>
              <a:spcPct val="35000"/>
            </a:spcAft>
          </a:pPr>
          <a:r>
            <a:rPr lang="en-US" sz="2000" b="1" kern="1200" dirty="0" smtClean="0"/>
            <a:t>- </a:t>
          </a:r>
          <a:r>
            <a:rPr lang="en-US" sz="1800" b="0" kern="1200" dirty="0" smtClean="0"/>
            <a:t>Create the draft with the accuracy and wisely choose the channel of communication</a:t>
          </a:r>
        </a:p>
      </dsp:txBody>
      <dsp:txXfrm>
        <a:off x="5860692" y="1219200"/>
        <a:ext cx="1953564" cy="2560320"/>
      </dsp:txXfrm>
    </dsp:sp>
    <dsp:sp modelId="{04F14495-6AEF-4F44-9D8A-9EABED024615}">
      <dsp:nvSpPr>
        <dsp:cNvPr id="0" name=""/>
        <dsp:cNvSpPr/>
      </dsp:nvSpPr>
      <dsp:spPr>
        <a:xfrm>
          <a:off x="0" y="3779520"/>
          <a:ext cx="7814257" cy="284480"/>
        </a:xfrm>
        <a:prstGeom prst="rect">
          <a:avLst/>
        </a:prstGeom>
        <a:solidFill>
          <a:schemeClr val="accent3"/>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D3B80-6AB8-4112-8A2E-13AA4103C581}">
      <dsp:nvSpPr>
        <dsp:cNvPr id="0" name=""/>
        <dsp:cNvSpPr/>
      </dsp:nvSpPr>
      <dsp:spPr>
        <a:xfrm>
          <a:off x="0" y="20917"/>
          <a:ext cx="7606353" cy="983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Follow up the communication </a:t>
          </a:r>
          <a:endParaRPr lang="en-US" sz="2800" kern="1200" dirty="0"/>
        </a:p>
      </dsp:txBody>
      <dsp:txXfrm>
        <a:off x="48005" y="68922"/>
        <a:ext cx="7510343" cy="887374"/>
      </dsp:txXfrm>
    </dsp:sp>
    <dsp:sp modelId="{680B0348-C253-4232-A14A-53484BD499BA}">
      <dsp:nvSpPr>
        <dsp:cNvPr id="0" name=""/>
        <dsp:cNvSpPr/>
      </dsp:nvSpPr>
      <dsp:spPr>
        <a:xfrm>
          <a:off x="0" y="1004302"/>
          <a:ext cx="7606353" cy="1036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50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Deliver what you promise with the public</a:t>
          </a:r>
          <a:endParaRPr lang="en-US" sz="2100" kern="1200" dirty="0"/>
        </a:p>
        <a:p>
          <a:pPr marL="228600" lvl="1" indent="-228600" algn="l" defTabSz="933450">
            <a:lnSpc>
              <a:spcPct val="90000"/>
            </a:lnSpc>
            <a:spcBef>
              <a:spcPct val="0"/>
            </a:spcBef>
            <a:spcAft>
              <a:spcPct val="20000"/>
            </a:spcAft>
            <a:buChar char="••"/>
          </a:pPr>
          <a:r>
            <a:rPr lang="en-US" sz="2100" kern="1200" dirty="0" smtClean="0"/>
            <a:t>Release the update on recovery process or the investigation.</a:t>
          </a:r>
          <a:endParaRPr lang="en-US" sz="2100" kern="1200" dirty="0"/>
        </a:p>
      </dsp:txBody>
      <dsp:txXfrm>
        <a:off x="0" y="1004302"/>
        <a:ext cx="7606353" cy="1036955"/>
      </dsp:txXfrm>
    </dsp:sp>
    <dsp:sp modelId="{8F6CA654-356A-4737-BA59-ED8E5006D3FB}">
      <dsp:nvSpPr>
        <dsp:cNvPr id="0" name=""/>
        <dsp:cNvSpPr/>
      </dsp:nvSpPr>
      <dsp:spPr>
        <a:xfrm>
          <a:off x="0" y="2041257"/>
          <a:ext cx="7606353" cy="983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Evaluate the crisis plan</a:t>
          </a:r>
          <a:endParaRPr lang="en-US" sz="2700" kern="1200" dirty="0"/>
        </a:p>
      </dsp:txBody>
      <dsp:txXfrm>
        <a:off x="48005" y="2089262"/>
        <a:ext cx="7510343" cy="887374"/>
      </dsp:txXfrm>
    </dsp:sp>
    <dsp:sp modelId="{003AEF42-51DB-4BE9-B797-11E1CF08928C}">
      <dsp:nvSpPr>
        <dsp:cNvPr id="0" name=""/>
        <dsp:cNvSpPr/>
      </dsp:nvSpPr>
      <dsp:spPr>
        <a:xfrm>
          <a:off x="0" y="3024642"/>
          <a:ext cx="7606353" cy="1018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50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See what is working and what is needed to improved.</a:t>
          </a:r>
          <a:endParaRPr lang="en-US" sz="2100" kern="1200" dirty="0"/>
        </a:p>
      </dsp:txBody>
      <dsp:txXfrm>
        <a:off x="0" y="3024642"/>
        <a:ext cx="7606353" cy="10184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9DBC91-5E12-D041-9AF4-8DEF4187FEDE}" type="datetimeFigureOut">
              <a:rPr lang="en-US" smtClean="0"/>
              <a:pPr/>
              <a:t>10/4/2019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555A23-8C65-B14E-A73A-AC6887073BE8}" type="slidenum">
              <a:rPr lang="en-US" smtClean="0"/>
              <a:pPr/>
              <a:t>‹#›</a:t>
            </a:fld>
            <a:endParaRPr lang="en-US"/>
          </a:p>
        </p:txBody>
      </p:sp>
    </p:spTree>
    <p:extLst>
      <p:ext uri="{BB962C8B-B14F-4D97-AF65-F5344CB8AC3E}">
        <p14:creationId xmlns:p14="http://schemas.microsoft.com/office/powerpoint/2010/main" val="11463719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401C12-8E02-824F-A2A6-51F57AEDC3AB}" type="datetimeFigureOut">
              <a:rPr lang="en-US" smtClean="0"/>
              <a:pPr/>
              <a:t>10/4/2019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872F7C-35CE-604B-BA53-CF1192051D16}" type="slidenum">
              <a:rPr lang="en-US" smtClean="0"/>
              <a:pPr/>
              <a:t>‹#›</a:t>
            </a:fld>
            <a:endParaRPr lang="en-US"/>
          </a:p>
        </p:txBody>
      </p:sp>
    </p:spTree>
    <p:extLst>
      <p:ext uri="{BB962C8B-B14F-4D97-AF65-F5344CB8AC3E}">
        <p14:creationId xmlns:p14="http://schemas.microsoft.com/office/powerpoint/2010/main" val="28294726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872F7C-35CE-604B-BA53-CF1192051D16}" type="slidenum">
              <a:rPr lang="en-US" smtClean="0"/>
              <a:pPr/>
              <a:t>1</a:t>
            </a:fld>
            <a:endParaRPr lang="en-US"/>
          </a:p>
        </p:txBody>
      </p:sp>
    </p:spTree>
    <p:extLst>
      <p:ext uri="{BB962C8B-B14F-4D97-AF65-F5344CB8AC3E}">
        <p14:creationId xmlns:p14="http://schemas.microsoft.com/office/powerpoint/2010/main" val="1397085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CEDDEE02-995D-4E08-92AA-28C4E644F1E4}" type="datetime1">
              <a:rPr lang="en-US" smtClean="0"/>
              <a:t>10/4/2019</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r>
              <a:rPr lang="en-US" smtClean="0"/>
              <a:t>Operational Risk, Nattanan Bovornsantisuth</a:t>
            </a:r>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0BA16B03-8BC0-5548-AF3E-5E738E3AC4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F1778DA-658B-405D-93C8-EDD214E7A14B}" type="datetime1">
              <a:rPr lang="en-US" smtClean="0"/>
              <a:t>10/4/2019</a:t>
            </a:fld>
            <a:endParaRPr lang="en-US"/>
          </a:p>
        </p:txBody>
      </p:sp>
      <p:sp>
        <p:nvSpPr>
          <p:cNvPr id="6" name="Footer Placeholder 5"/>
          <p:cNvSpPr>
            <a:spLocks noGrp="1"/>
          </p:cNvSpPr>
          <p:nvPr>
            <p:ph type="ftr" sz="quarter" idx="11"/>
          </p:nvPr>
        </p:nvSpPr>
        <p:spPr/>
        <p:txBody>
          <a:bodyPr/>
          <a:lstStyle/>
          <a:p>
            <a:r>
              <a:rPr lang="en-US" smtClean="0"/>
              <a:t>Operational Risk, Nattanan Bovornsantisuth</a:t>
            </a:r>
            <a:endParaRPr lang="en-US"/>
          </a:p>
        </p:txBody>
      </p:sp>
      <p:sp>
        <p:nvSpPr>
          <p:cNvPr id="7" name="Slide Number Placeholder 6"/>
          <p:cNvSpPr>
            <a:spLocks noGrp="1"/>
          </p:cNvSpPr>
          <p:nvPr>
            <p:ph type="sldNum" sz="quarter" idx="12"/>
          </p:nvPr>
        </p:nvSpPr>
        <p:spPr/>
        <p:txBody>
          <a:bodyPr/>
          <a:lstStyle/>
          <a:p>
            <a:fld id="{0BA16B03-8BC0-5548-AF3E-5E738E3AC4BB}"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54FABF2-FF9C-4CC5-9164-F8726E25FD84}" type="datetime1">
              <a:rPr lang="en-US" smtClean="0"/>
              <a:t>10/4/2019</a:t>
            </a:fld>
            <a:endParaRPr lang="en-US"/>
          </a:p>
        </p:txBody>
      </p:sp>
      <p:sp>
        <p:nvSpPr>
          <p:cNvPr id="6" name="Footer Placeholder 5"/>
          <p:cNvSpPr>
            <a:spLocks noGrp="1"/>
          </p:cNvSpPr>
          <p:nvPr>
            <p:ph type="ftr" sz="quarter" idx="11"/>
          </p:nvPr>
        </p:nvSpPr>
        <p:spPr/>
        <p:txBody>
          <a:bodyPr/>
          <a:lstStyle/>
          <a:p>
            <a:r>
              <a:rPr lang="en-US" smtClean="0"/>
              <a:t>Operational Risk, Nattanan Bovornsantisuth</a:t>
            </a:r>
            <a:endParaRPr lang="en-US"/>
          </a:p>
        </p:txBody>
      </p:sp>
      <p:sp>
        <p:nvSpPr>
          <p:cNvPr id="7" name="Slide Number Placeholder 6"/>
          <p:cNvSpPr>
            <a:spLocks noGrp="1"/>
          </p:cNvSpPr>
          <p:nvPr>
            <p:ph type="sldNum" sz="quarter" idx="12"/>
          </p:nvPr>
        </p:nvSpPr>
        <p:spPr/>
        <p:txBody>
          <a:bodyPr/>
          <a:lstStyle/>
          <a:p>
            <a:fld id="{0BA16B03-8BC0-5548-AF3E-5E738E3AC4BB}"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120B035-6370-48D5-AA26-35471DF9CB55}" type="datetime1">
              <a:rPr lang="en-US" smtClean="0"/>
              <a:t>10/4/2019</a:t>
            </a:fld>
            <a:endParaRPr lang="en-US"/>
          </a:p>
        </p:txBody>
      </p:sp>
      <p:sp>
        <p:nvSpPr>
          <p:cNvPr id="4" name="Footer Placeholder 3"/>
          <p:cNvSpPr>
            <a:spLocks noGrp="1"/>
          </p:cNvSpPr>
          <p:nvPr>
            <p:ph type="ftr" sz="quarter" idx="11"/>
          </p:nvPr>
        </p:nvSpPr>
        <p:spPr/>
        <p:txBody>
          <a:bodyPr/>
          <a:lstStyle/>
          <a:p>
            <a:r>
              <a:rPr lang="en-US" smtClean="0"/>
              <a:t>Operational Risk, Nattanan Bovornsantisuth</a:t>
            </a:r>
            <a:endParaRPr lang="en-US"/>
          </a:p>
        </p:txBody>
      </p:sp>
      <p:sp>
        <p:nvSpPr>
          <p:cNvPr id="5" name="Slide Number Placeholder 4"/>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C7AC5C3-746F-4ED0-8584-00E1C14185FC}" type="datetime1">
              <a:rPr lang="en-US" smtClean="0"/>
              <a:t>10/4/2019</a:t>
            </a:fld>
            <a:endParaRPr lang="en-US"/>
          </a:p>
        </p:txBody>
      </p:sp>
      <p:sp>
        <p:nvSpPr>
          <p:cNvPr id="3" name="Footer Placeholder 2"/>
          <p:cNvSpPr>
            <a:spLocks noGrp="1"/>
          </p:cNvSpPr>
          <p:nvPr>
            <p:ph type="ftr" sz="quarter" idx="11"/>
          </p:nvPr>
        </p:nvSpPr>
        <p:spPr/>
        <p:txBody>
          <a:bodyPr/>
          <a:lstStyle/>
          <a:p>
            <a:r>
              <a:rPr lang="en-US" smtClean="0"/>
              <a:t>Operational Risk, Nattanan Bovornsantisuth</a:t>
            </a:r>
            <a:endParaRPr lang="en-US"/>
          </a:p>
        </p:txBody>
      </p:sp>
      <p:sp>
        <p:nvSpPr>
          <p:cNvPr id="4" name="Slide Number Placeholder 3"/>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4F316-2128-48F0-95E4-5040A19FD1E0}" type="datetime1">
              <a:rPr lang="en-US" smtClean="0"/>
              <a:t>10/4/2019</a:t>
            </a:fld>
            <a:endParaRPr lang="en-US"/>
          </a:p>
        </p:txBody>
      </p:sp>
      <p:sp>
        <p:nvSpPr>
          <p:cNvPr id="6" name="Footer Placeholder 5"/>
          <p:cNvSpPr>
            <a:spLocks noGrp="1"/>
          </p:cNvSpPr>
          <p:nvPr>
            <p:ph type="ftr" sz="quarter" idx="11"/>
          </p:nvPr>
        </p:nvSpPr>
        <p:spPr/>
        <p:txBody>
          <a:bodyPr/>
          <a:lstStyle/>
          <a:p>
            <a:r>
              <a:rPr lang="en-US" smtClean="0"/>
              <a:t>Operational Risk, Nattanan Bovornsantisuth</a:t>
            </a:r>
            <a:endParaRPr lang="en-US"/>
          </a:p>
        </p:txBody>
      </p:sp>
      <p:sp>
        <p:nvSpPr>
          <p:cNvPr id="7" name="Slide Number Placeholder 6"/>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8C8E690E-DB77-4CD6-93C0-87CF7114BDCA}" type="datetime1">
              <a:rPr lang="en-US" smtClean="0"/>
              <a:t>10/4/2019</a:t>
            </a:fld>
            <a:endParaRPr lang="en-US"/>
          </a:p>
        </p:txBody>
      </p:sp>
      <p:sp>
        <p:nvSpPr>
          <p:cNvPr id="6" name="Footer Placeholder 5"/>
          <p:cNvSpPr>
            <a:spLocks noGrp="1"/>
          </p:cNvSpPr>
          <p:nvPr>
            <p:ph type="ftr" sz="quarter" idx="11"/>
          </p:nvPr>
        </p:nvSpPr>
        <p:spPr>
          <a:xfrm>
            <a:off x="174812" y="6356350"/>
            <a:ext cx="3863788" cy="365125"/>
          </a:xfrm>
        </p:spPr>
        <p:txBody>
          <a:bodyPr/>
          <a:lstStyle/>
          <a:p>
            <a:r>
              <a:rPr lang="en-US" smtClean="0"/>
              <a:t>Operational Risk, Nattanan Bovornsantisuth</a:t>
            </a:r>
            <a:endParaRPr lang="en-US"/>
          </a:p>
        </p:txBody>
      </p:sp>
      <p:sp>
        <p:nvSpPr>
          <p:cNvPr id="7" name="Slide Number Placeholder 6"/>
          <p:cNvSpPr>
            <a:spLocks noGrp="1"/>
          </p:cNvSpPr>
          <p:nvPr>
            <p:ph type="sldNum" sz="quarter" idx="12"/>
          </p:nvPr>
        </p:nvSpPr>
        <p:spPr/>
        <p:txBody>
          <a:bodyPr/>
          <a:lstStyle/>
          <a:p>
            <a:fld id="{0BA16B03-8BC0-5548-AF3E-5E738E3AC4BB}"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D2C59-0D23-40AF-A83E-9148F98F6987}" type="datetime1">
              <a:rPr lang="en-US" smtClean="0"/>
              <a:t>10/4/2019</a:t>
            </a:fld>
            <a:endParaRPr lang="en-US"/>
          </a:p>
        </p:txBody>
      </p:sp>
      <p:sp>
        <p:nvSpPr>
          <p:cNvPr id="6" name="Footer Placeholder 5"/>
          <p:cNvSpPr>
            <a:spLocks noGrp="1"/>
          </p:cNvSpPr>
          <p:nvPr>
            <p:ph type="ftr" sz="quarter" idx="11"/>
          </p:nvPr>
        </p:nvSpPr>
        <p:spPr/>
        <p:txBody>
          <a:bodyPr/>
          <a:lstStyle/>
          <a:p>
            <a:r>
              <a:rPr lang="en-US" smtClean="0"/>
              <a:t>Operational Risk, Nattanan Bovornsantisuth</a:t>
            </a:r>
            <a:endParaRPr lang="en-US"/>
          </a:p>
        </p:txBody>
      </p:sp>
      <p:sp>
        <p:nvSpPr>
          <p:cNvPr id="7" name="Slide Number Placeholder 6"/>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A98F48-FB7E-4845-85DF-8F0D795DC412}" type="datetime1">
              <a:rPr lang="en-US" smtClean="0"/>
              <a:t>10/4/2019</a:t>
            </a:fld>
            <a:endParaRPr lang="en-US"/>
          </a:p>
        </p:txBody>
      </p:sp>
      <p:sp>
        <p:nvSpPr>
          <p:cNvPr id="6" name="Footer Placeholder 5"/>
          <p:cNvSpPr>
            <a:spLocks noGrp="1"/>
          </p:cNvSpPr>
          <p:nvPr>
            <p:ph type="ftr" sz="quarter" idx="11"/>
          </p:nvPr>
        </p:nvSpPr>
        <p:spPr/>
        <p:txBody>
          <a:bodyPr/>
          <a:lstStyle/>
          <a:p>
            <a:r>
              <a:rPr lang="en-US" smtClean="0"/>
              <a:t>Operational Risk, Nattanan Bovornsantisuth</a:t>
            </a:r>
            <a:endParaRPr lang="en-US"/>
          </a:p>
        </p:txBody>
      </p:sp>
      <p:sp>
        <p:nvSpPr>
          <p:cNvPr id="7" name="Slide Number Placeholder 6"/>
          <p:cNvSpPr>
            <a:spLocks noGrp="1"/>
          </p:cNvSpPr>
          <p:nvPr>
            <p:ph type="sldNum" sz="quarter" idx="12"/>
          </p:nvPr>
        </p:nvSpPr>
        <p:spPr/>
        <p:txBody>
          <a:bodyPr/>
          <a:lstStyle/>
          <a:p>
            <a:fld id="{0BA16B03-8BC0-5548-AF3E-5E738E3AC4BB}" type="slidenum">
              <a:rPr lang="en-US" smtClean="0"/>
              <a:pPr/>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DEE9993-8E0C-4677-86E3-29ADB6D57D27}" type="datetime1">
              <a:rPr lang="en-US" smtClean="0"/>
              <a:t>10/4/2019</a:t>
            </a:fld>
            <a:endParaRPr lang="en-US"/>
          </a:p>
        </p:txBody>
      </p:sp>
      <p:sp>
        <p:nvSpPr>
          <p:cNvPr id="5" name="Footer Placeholder 4"/>
          <p:cNvSpPr>
            <a:spLocks noGrp="1"/>
          </p:cNvSpPr>
          <p:nvPr>
            <p:ph type="ftr" sz="quarter" idx="11"/>
          </p:nvPr>
        </p:nvSpPr>
        <p:spPr/>
        <p:txBody>
          <a:bodyPr/>
          <a:lstStyle/>
          <a:p>
            <a:r>
              <a:rPr lang="en-US" smtClean="0"/>
              <a:t>Operational Risk, Nattanan Bovornsantisuth</a:t>
            </a:r>
            <a:endParaRPr lang="en-US"/>
          </a:p>
        </p:txBody>
      </p:sp>
      <p:sp>
        <p:nvSpPr>
          <p:cNvPr id="6" name="Slide Number Placeholder 5"/>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5E2B840-68EA-416B-8CA5-647BEBF355A4}" type="datetime1">
              <a:rPr lang="en-US" smtClean="0"/>
              <a:t>10/4/2019</a:t>
            </a:fld>
            <a:endParaRPr lang="en-US"/>
          </a:p>
        </p:txBody>
      </p:sp>
      <p:sp>
        <p:nvSpPr>
          <p:cNvPr id="5" name="Footer Placeholder 4"/>
          <p:cNvSpPr>
            <a:spLocks noGrp="1"/>
          </p:cNvSpPr>
          <p:nvPr>
            <p:ph type="ftr" sz="quarter" idx="11"/>
          </p:nvPr>
        </p:nvSpPr>
        <p:spPr/>
        <p:txBody>
          <a:bodyPr/>
          <a:lstStyle/>
          <a:p>
            <a:r>
              <a:rPr lang="en-US" smtClean="0"/>
              <a:t>Operational Risk, Nattanan Bovornsantisuth</a:t>
            </a:r>
            <a:endParaRPr lang="en-US"/>
          </a:p>
        </p:txBody>
      </p:sp>
      <p:sp>
        <p:nvSpPr>
          <p:cNvPr id="6" name="Slide Number Placeholder 5"/>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FA0AE0CF-C4C3-41CC-A3EB-E2AF29A6F992}" type="datetime1">
              <a:rPr lang="en-US" smtClean="0"/>
              <a:t>10/4/2019</a:t>
            </a:fld>
            <a:endParaRPr lang="en-US"/>
          </a:p>
        </p:txBody>
      </p:sp>
      <p:sp>
        <p:nvSpPr>
          <p:cNvPr id="5" name="Footer Placeholder 4"/>
          <p:cNvSpPr>
            <a:spLocks noGrp="1"/>
          </p:cNvSpPr>
          <p:nvPr>
            <p:ph type="ftr" sz="quarter" idx="11"/>
          </p:nvPr>
        </p:nvSpPr>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6" name="Slide Number Placeholder 5"/>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3CD71EE2-F4DB-473D-AD53-52F02B594EF8}" type="datetime1">
              <a:rPr lang="en-US" smtClean="0"/>
              <a:t>10/4/2019</a:t>
            </a:fld>
            <a:endParaRPr lang="en-US"/>
          </a:p>
        </p:txBody>
      </p:sp>
      <p:sp>
        <p:nvSpPr>
          <p:cNvPr id="5" name="Footer Placeholder 4"/>
          <p:cNvSpPr>
            <a:spLocks noGrp="1"/>
          </p:cNvSpPr>
          <p:nvPr>
            <p:ph type="ftr" sz="quarter" idx="11"/>
          </p:nvPr>
        </p:nvSpPr>
        <p:spPr>
          <a:xfrm>
            <a:off x="3213847" y="6356350"/>
            <a:ext cx="4734112" cy="365125"/>
          </a:xfrm>
        </p:spPr>
        <p:txBody>
          <a:bodyPr/>
          <a:lstStyle/>
          <a:p>
            <a:r>
              <a:rPr lang="en-US" smtClean="0"/>
              <a:t>Operational Risk, Nattanan Bovornsantisuth</a:t>
            </a:r>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0BA16B03-8BC0-5548-AF3E-5E738E3AC4BB}" type="slidenum">
              <a:rPr lang="en-US" smtClean="0"/>
              <a:pPr/>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EADE8360-6DF0-4DF5-9987-43755AF13EE1}" type="datetime1">
              <a:rPr lang="en-US" smtClean="0"/>
              <a:t>10/4/2019</a:t>
            </a:fld>
            <a:endParaRPr lang="en-US"/>
          </a:p>
        </p:txBody>
      </p:sp>
      <p:sp>
        <p:nvSpPr>
          <p:cNvPr id="5" name="Footer Placeholder 4"/>
          <p:cNvSpPr>
            <a:spLocks noGrp="1"/>
          </p:cNvSpPr>
          <p:nvPr>
            <p:ph type="ftr" sz="quarter" idx="11"/>
          </p:nvPr>
        </p:nvSpPr>
        <p:spPr>
          <a:xfrm>
            <a:off x="2178423" y="6356350"/>
            <a:ext cx="4926852" cy="365125"/>
          </a:xfrm>
        </p:spPr>
        <p:txBody>
          <a:bodyPr/>
          <a:lstStyle/>
          <a:p>
            <a:r>
              <a:rPr lang="en-US" smtClean="0"/>
              <a:t>Operational Risk, Nattanan Bovornsantisuth</a:t>
            </a:r>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0BA16B03-8BC0-5548-AF3E-5E738E3AC4BB}" type="slidenum">
              <a:rPr lang="en-US" smtClean="0"/>
              <a:pPr/>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7728CA31-7313-4807-9099-67EED437C504}" type="datetime1">
              <a:rPr lang="en-US" smtClean="0"/>
              <a:t>10/4/2019</a:t>
            </a:fld>
            <a:endParaRPr lang="en-US"/>
          </a:p>
        </p:txBody>
      </p:sp>
      <p:sp>
        <p:nvSpPr>
          <p:cNvPr id="5" name="Footer Placeholder 4"/>
          <p:cNvSpPr>
            <a:spLocks noGrp="1"/>
          </p:cNvSpPr>
          <p:nvPr>
            <p:ph type="ftr" sz="quarter" idx="11"/>
          </p:nvPr>
        </p:nvSpPr>
        <p:spPr>
          <a:xfrm>
            <a:off x="174812" y="6356350"/>
            <a:ext cx="5311588" cy="365125"/>
          </a:xfrm>
        </p:spPr>
        <p:txBody>
          <a:bodyPr/>
          <a:lstStyle/>
          <a:p>
            <a:r>
              <a:rPr lang="en-US" smtClean="0"/>
              <a:t>Operational Risk, Nattanan Bovornsantisuth</a:t>
            </a:r>
            <a:endParaRPr lang="en-US"/>
          </a:p>
        </p:txBody>
      </p:sp>
      <p:sp>
        <p:nvSpPr>
          <p:cNvPr id="6" name="Slide Number Placeholder 5"/>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0BA16B03-8BC0-5548-AF3E-5E738E3AC4BB}" type="slidenum">
              <a:rPr lang="en-US" smtClean="0"/>
              <a:pPr/>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74F9F6F-BDDA-4B3D-A34F-3FAE0E6FAF07}" type="datetime1">
              <a:rPr lang="en-US" smtClean="0"/>
              <a:t>10/4/2019</a:t>
            </a:fld>
            <a:endParaRPr lang="en-US"/>
          </a:p>
        </p:txBody>
      </p:sp>
      <p:sp>
        <p:nvSpPr>
          <p:cNvPr id="6" name="Footer Placeholder 5"/>
          <p:cNvSpPr>
            <a:spLocks noGrp="1"/>
          </p:cNvSpPr>
          <p:nvPr>
            <p:ph type="ftr" sz="quarter" idx="11"/>
          </p:nvPr>
        </p:nvSpPr>
        <p:spPr/>
        <p:txBody>
          <a:bodyPr/>
          <a:lstStyle/>
          <a:p>
            <a:r>
              <a:rPr lang="en-US" smtClean="0"/>
              <a:t>Operational Risk, Nattanan Bovornsantisuth</a:t>
            </a:r>
            <a:endParaRPr lang="en-US"/>
          </a:p>
        </p:txBody>
      </p:sp>
      <p:sp>
        <p:nvSpPr>
          <p:cNvPr id="7" name="Slide Number Placeholder 6"/>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268431-A4C7-4589-B63E-A9163454A977}" type="datetime1">
              <a:rPr lang="en-US" smtClean="0"/>
              <a:t>10/4/2019</a:t>
            </a:fld>
            <a:endParaRPr lang="en-US"/>
          </a:p>
        </p:txBody>
      </p:sp>
      <p:sp>
        <p:nvSpPr>
          <p:cNvPr id="8" name="Footer Placeholder 7"/>
          <p:cNvSpPr>
            <a:spLocks noGrp="1"/>
          </p:cNvSpPr>
          <p:nvPr>
            <p:ph type="ftr" sz="quarter" idx="11"/>
          </p:nvPr>
        </p:nvSpPr>
        <p:spPr/>
        <p:txBody>
          <a:bodyPr/>
          <a:lstStyle/>
          <a:p>
            <a:r>
              <a:rPr lang="en-US" smtClean="0"/>
              <a:t>Operational Risk, Nattanan Bovornsantisuth</a:t>
            </a:r>
            <a:endParaRPr lang="en-US"/>
          </a:p>
        </p:txBody>
      </p:sp>
      <p:sp>
        <p:nvSpPr>
          <p:cNvPr id="9" name="Slide Number Placeholder 8"/>
          <p:cNvSpPr>
            <a:spLocks noGrp="1"/>
          </p:cNvSpPr>
          <p:nvPr>
            <p:ph type="sldNum" sz="quarter" idx="12"/>
          </p:nvPr>
        </p:nvSpPr>
        <p:spPr/>
        <p:txBody>
          <a:bodyPr/>
          <a:lstStyle/>
          <a:p>
            <a:fld id="{0BA16B03-8BC0-5548-AF3E-5E738E3AC4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84C75C6-FB3B-427C-8597-E34EE3857E23}" type="datetime1">
              <a:rPr lang="en-US" smtClean="0"/>
              <a:t>10/4/2019</a:t>
            </a:fld>
            <a:endParaRPr lang="en-US"/>
          </a:p>
        </p:txBody>
      </p:sp>
      <p:sp>
        <p:nvSpPr>
          <p:cNvPr id="6" name="Footer Placeholder 5"/>
          <p:cNvSpPr>
            <a:spLocks noGrp="1"/>
          </p:cNvSpPr>
          <p:nvPr>
            <p:ph type="ftr" sz="quarter" idx="11"/>
          </p:nvPr>
        </p:nvSpPr>
        <p:spPr/>
        <p:txBody>
          <a:bodyPr/>
          <a:lstStyle/>
          <a:p>
            <a:r>
              <a:rPr lang="en-US" smtClean="0"/>
              <a:t>Operational Risk, Nattanan Bovornsantisuth</a:t>
            </a:r>
            <a:endParaRPr lang="en-US"/>
          </a:p>
        </p:txBody>
      </p:sp>
      <p:sp>
        <p:nvSpPr>
          <p:cNvPr id="7" name="Slide Number Placeholder 6"/>
          <p:cNvSpPr>
            <a:spLocks noGrp="1"/>
          </p:cNvSpPr>
          <p:nvPr>
            <p:ph type="sldNum" sz="quarter" idx="12"/>
          </p:nvPr>
        </p:nvSpPr>
        <p:spPr/>
        <p:txBody>
          <a:bodyPr/>
          <a:lstStyle/>
          <a:p>
            <a:fld id="{0BA16B03-8BC0-5548-AF3E-5E738E3AC4BB}" type="slidenum">
              <a:rPr lang="en-US" smtClean="0"/>
              <a:pPr/>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ED1D19F7-5FCD-4433-8AA9-6A115529AF26}" type="datetime1">
              <a:rPr lang="en-US" smtClean="0"/>
              <a:t>10/4/2019</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r>
              <a:rPr lang="en-US" smtClean="0"/>
              <a:t>Operational Risk, Nattanan Bovornsantisuth</a:t>
            </a:r>
            <a:endParaRPr lang="en-US" dirty="0" smtClean="0">
              <a:solidFill>
                <a:srgbClr val="000000"/>
              </a:solidFill>
              <a:latin typeface="Arial" pitchFamily="34" charset="0"/>
            </a:endParaRPr>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0BA16B03-8BC0-5548-AF3E-5E738E3AC4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782839" y="1461375"/>
            <a:ext cx="6393408" cy="1398494"/>
          </a:xfrm>
        </p:spPr>
        <p:txBody>
          <a:bodyPr>
            <a:normAutofit fontScale="90000"/>
          </a:bodyPr>
          <a:lstStyle/>
          <a:p>
            <a:pPr algn="ctr"/>
            <a:r>
              <a:rPr lang="en-US" dirty="0" smtClean="0"/>
              <a:t>FIN4811</a:t>
            </a:r>
            <a:br>
              <a:rPr lang="en-US" dirty="0" smtClean="0"/>
            </a:br>
            <a:r>
              <a:rPr lang="en-US" dirty="0" smtClean="0"/>
              <a:t>Risk Management</a:t>
            </a:r>
            <a:endParaRPr lang="th-TH" dirty="0"/>
          </a:p>
        </p:txBody>
      </p:sp>
      <p:sp>
        <p:nvSpPr>
          <p:cNvPr id="6" name="Title 1"/>
          <p:cNvSpPr txBox="1">
            <a:spLocks/>
          </p:cNvSpPr>
          <p:nvPr/>
        </p:nvSpPr>
        <p:spPr>
          <a:xfrm>
            <a:off x="313136" y="3369213"/>
            <a:ext cx="7393483" cy="1398494"/>
          </a:xfrm>
          <a:prstGeom prst="rect">
            <a:avLst/>
          </a:prstGeom>
        </p:spPr>
        <p:txBody>
          <a:bodyPr vert="horz" lIns="91440" tIns="45720" rIns="91440" bIns="45720" rtlCol="0" anchor="b" anchorCtr="0">
            <a:normAutofit fontScale="97500" lnSpcReduction="10000"/>
          </a:bodyPr>
          <a:lstStyle>
            <a:lvl1pPr algn="r" defTabSz="914400" rtl="0" eaLnBrk="1" latinLnBrk="0" hangingPunct="1">
              <a:spcBef>
                <a:spcPct val="0"/>
              </a:spcBef>
              <a:buNone/>
              <a:defRPr sz="4600" b="0" kern="1200" cap="none" baseline="0">
                <a:solidFill>
                  <a:schemeClr val="accent1"/>
                </a:solidFill>
                <a:latin typeface="+mj-lt"/>
                <a:ea typeface="+mj-ea"/>
                <a:cs typeface="+mj-cs"/>
              </a:defRPr>
            </a:lvl1pPr>
          </a:lstStyle>
          <a:p>
            <a:pPr algn="ctr"/>
            <a:r>
              <a:rPr lang="en-US">
                <a:solidFill>
                  <a:schemeClr val="accent6"/>
                </a:solidFill>
              </a:rPr>
              <a:t>Chapter </a:t>
            </a:r>
            <a:r>
              <a:rPr lang="en-US" smtClean="0">
                <a:solidFill>
                  <a:schemeClr val="accent6"/>
                </a:solidFill>
              </a:rPr>
              <a:t>Seven</a:t>
            </a:r>
            <a:endParaRPr lang="en-US" dirty="0" smtClean="0">
              <a:solidFill>
                <a:schemeClr val="accent6"/>
              </a:solidFill>
            </a:endParaRPr>
          </a:p>
          <a:p>
            <a:pPr algn="ctr"/>
            <a:r>
              <a:rPr lang="en-US" dirty="0" smtClean="0">
                <a:solidFill>
                  <a:schemeClr val="accent6"/>
                </a:solidFill>
              </a:rPr>
              <a:t>Operational Risk</a:t>
            </a:r>
            <a:endParaRPr lang="en-US" dirty="0">
              <a:solidFill>
                <a:schemeClr val="accent6"/>
              </a:solidFill>
            </a:endParaRPr>
          </a:p>
        </p:txBody>
      </p:sp>
      <p:sp>
        <p:nvSpPr>
          <p:cNvPr id="3" name="TextBox 2"/>
          <p:cNvSpPr txBox="1"/>
          <p:nvPr/>
        </p:nvSpPr>
        <p:spPr>
          <a:xfrm>
            <a:off x="1117599" y="5740400"/>
            <a:ext cx="5926667" cy="584776"/>
          </a:xfrm>
          <a:prstGeom prst="rect">
            <a:avLst/>
          </a:prstGeom>
          <a:noFill/>
        </p:spPr>
        <p:txBody>
          <a:bodyPr wrap="square" rtlCol="0">
            <a:spAutoFit/>
          </a:bodyPr>
          <a:lstStyle/>
          <a:p>
            <a:pPr algn="ctr"/>
            <a:r>
              <a:rPr lang="en-US" sz="3200" dirty="0" smtClean="0"/>
              <a:t>Nattanan Bovornsantisuth</a:t>
            </a:r>
            <a:endParaRPr lang="en-US" sz="3200" dirty="0"/>
          </a:p>
        </p:txBody>
      </p:sp>
      <p:sp>
        <p:nvSpPr>
          <p:cNvPr id="4" name="Slide Number Placeholder 3"/>
          <p:cNvSpPr>
            <a:spLocks noGrp="1"/>
          </p:cNvSpPr>
          <p:nvPr>
            <p:ph type="sldNum" sz="quarter" idx="12"/>
          </p:nvPr>
        </p:nvSpPr>
        <p:spPr/>
        <p:txBody>
          <a:bodyPr/>
          <a:lstStyle/>
          <a:p>
            <a:fld id="{0BA16B03-8BC0-5548-AF3E-5E738E3AC4BB}" type="slidenum">
              <a:rPr lang="en-US" smtClean="0"/>
              <a:t>1</a:t>
            </a:fld>
            <a:endParaRPr lang="en-US"/>
          </a:p>
        </p:txBody>
      </p:sp>
      <p:sp>
        <p:nvSpPr>
          <p:cNvPr id="2" name="Footer Placeholder 1"/>
          <p:cNvSpPr>
            <a:spLocks noGrp="1"/>
          </p:cNvSpPr>
          <p:nvPr>
            <p:ph type="ftr" sz="quarter" idx="11"/>
          </p:nvPr>
        </p:nvSpPr>
        <p:spPr/>
        <p:txBody>
          <a:bodyPr/>
          <a:lstStyle/>
          <a:p>
            <a:r>
              <a:rPr lang="en-US" dirty="0" smtClean="0"/>
              <a:t>Operational Risk, Nattanan Bovornsantisuth</a:t>
            </a:r>
            <a:endParaRPr lang="en-US" dirty="0"/>
          </a:p>
        </p:txBody>
      </p:sp>
    </p:spTree>
    <p:extLst>
      <p:ext uri="{BB962C8B-B14F-4D97-AF65-F5344CB8AC3E}">
        <p14:creationId xmlns:p14="http://schemas.microsoft.com/office/powerpoint/2010/main" val="1273021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Strategy Risk</a:t>
            </a:r>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dirty="0" smtClean="0"/>
              <a:t>Objectives </a:t>
            </a:r>
            <a:r>
              <a:rPr lang="en-US" dirty="0"/>
              <a:t>are the foundation for designing the </a:t>
            </a:r>
            <a:r>
              <a:rPr lang="en-US" dirty="0" err="1"/>
              <a:t>organisational</a:t>
            </a:r>
            <a:r>
              <a:rPr lang="en-US" dirty="0"/>
              <a:t> structure and processes of a business as well as the work of individual business units and </a:t>
            </a:r>
            <a:r>
              <a:rPr lang="en-US" dirty="0" smtClean="0"/>
              <a:t>managers.</a:t>
            </a:r>
          </a:p>
          <a:p>
            <a:r>
              <a:rPr lang="en-US" dirty="0"/>
              <a:t>There are potentially </a:t>
            </a:r>
            <a:r>
              <a:rPr lang="en-US" i="1" dirty="0"/>
              <a:t>five principal areas </a:t>
            </a:r>
            <a:r>
              <a:rPr lang="en-US" dirty="0"/>
              <a:t>of risk associated with setting objectives</a:t>
            </a:r>
            <a:r>
              <a:rPr lang="en-US" dirty="0" smtClean="0"/>
              <a:t>:</a:t>
            </a:r>
          </a:p>
          <a:p>
            <a:pPr marL="571500" lvl="1" indent="-342900">
              <a:buFont typeface="+mj-lt"/>
              <a:buAutoNum type="arabicPeriod"/>
            </a:pPr>
            <a:r>
              <a:rPr lang="en-US" dirty="0" smtClean="0"/>
              <a:t>Objectives </a:t>
            </a:r>
            <a:r>
              <a:rPr lang="en-US" dirty="0"/>
              <a:t>are not aligned to the </a:t>
            </a:r>
            <a:r>
              <a:rPr lang="en-US" dirty="0" smtClean="0"/>
              <a:t>strategy</a:t>
            </a:r>
          </a:p>
          <a:p>
            <a:pPr marL="571500" lvl="1" indent="-342900">
              <a:buFont typeface="+mj-lt"/>
              <a:buAutoNum type="arabicPeriod"/>
            </a:pPr>
            <a:r>
              <a:rPr lang="en-US" dirty="0" smtClean="0"/>
              <a:t>They </a:t>
            </a:r>
            <a:r>
              <a:rPr lang="en-US" dirty="0"/>
              <a:t>do not cover the key business </a:t>
            </a:r>
            <a:r>
              <a:rPr lang="en-US" dirty="0" smtClean="0"/>
              <a:t>areas.</a:t>
            </a:r>
          </a:p>
          <a:p>
            <a:pPr marL="571500" lvl="1" indent="-342900">
              <a:buFont typeface="+mj-lt"/>
              <a:buAutoNum type="arabicPeriod"/>
            </a:pPr>
            <a:r>
              <a:rPr lang="en-US" dirty="0"/>
              <a:t>They are not </a:t>
            </a:r>
            <a:r>
              <a:rPr lang="en-US" dirty="0" smtClean="0"/>
              <a:t>SMART (Specific, Measurable, Achievable, Relevant to context of business vision, and Time bound)</a:t>
            </a:r>
          </a:p>
          <a:p>
            <a:pPr marL="571500" lvl="1" indent="-342900">
              <a:buFont typeface="+mj-lt"/>
              <a:buAutoNum type="arabicPeriod"/>
            </a:pPr>
            <a:r>
              <a:rPr lang="en-US" dirty="0" smtClean="0"/>
              <a:t>Management lacks of experience </a:t>
            </a:r>
            <a:r>
              <a:rPr lang="en-US" dirty="0"/>
              <a:t>in achieving similar </a:t>
            </a:r>
            <a:r>
              <a:rPr lang="en-US" dirty="0" smtClean="0"/>
              <a:t>objectives. </a:t>
            </a:r>
          </a:p>
          <a:p>
            <a:pPr marL="571500" lvl="1" indent="-342900">
              <a:buFont typeface="+mj-lt"/>
              <a:buAutoNum type="arabicPeriod"/>
            </a:pPr>
            <a:r>
              <a:rPr lang="en-US" dirty="0" smtClean="0"/>
              <a:t>The </a:t>
            </a:r>
            <a:r>
              <a:rPr lang="en-US" dirty="0"/>
              <a:t>initial assessment of the risks associated with each objective is superficial.</a:t>
            </a:r>
            <a:br>
              <a:rPr lang="en-US" dirty="0"/>
            </a:br>
            <a:endParaRPr lang="en-US" dirty="0" smtClean="0"/>
          </a:p>
          <a:p>
            <a:pPr lvl="1"/>
            <a:endParaRPr lang="en-US" dirty="0"/>
          </a:p>
          <a:p>
            <a:pPr marL="0" indent="0">
              <a:buNone/>
            </a:pPr>
            <a:r>
              <a:rPr lang="en-US" sz="1800" dirty="0" smtClean="0"/>
              <a:t>	</a:t>
            </a:r>
            <a:endParaRPr lang="en-US" sz="1600" dirty="0" smtClean="0"/>
          </a:p>
          <a:p>
            <a:pPr marL="0" indent="0">
              <a:buNone/>
            </a:pPr>
            <a:r>
              <a:rPr lang="en-US" sz="1800" dirty="0" smtClean="0"/>
              <a:t>	</a:t>
            </a: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10</a:t>
            </a:fld>
            <a:endParaRPr lang="en-US"/>
          </a:p>
        </p:txBody>
      </p:sp>
      <p:sp>
        <p:nvSpPr>
          <p:cNvPr id="6" name="TextBox 4"/>
          <p:cNvSpPr txBox="1">
            <a:spLocks noChangeArrowheads="1"/>
          </p:cNvSpPr>
          <p:nvPr/>
        </p:nvSpPr>
        <p:spPr bwMode="auto">
          <a:xfrm>
            <a:off x="620059" y="1668553"/>
            <a:ext cx="1659429"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Objective</a:t>
            </a:r>
            <a:endParaRPr lang="en-US" sz="2400" dirty="0">
              <a:solidFill>
                <a:schemeClr val="bg1"/>
              </a:solidFill>
              <a:latin typeface="+mn-lt"/>
            </a:endParaRPr>
          </a:p>
        </p:txBody>
      </p:sp>
    </p:spTree>
    <p:extLst>
      <p:ext uri="{BB962C8B-B14F-4D97-AF65-F5344CB8AC3E}">
        <p14:creationId xmlns:p14="http://schemas.microsoft.com/office/powerpoint/2010/main" val="845179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Strategy Risk</a:t>
            </a:r>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dirty="0" smtClean="0"/>
              <a:t>The </a:t>
            </a:r>
            <a:r>
              <a:rPr lang="en-US" dirty="0"/>
              <a:t>business plan is required to “tell a story” and explain how the business will achieve its objectives in a comprehensive, coherent, consistent and cohesive </a:t>
            </a:r>
            <a:r>
              <a:rPr lang="en-US" dirty="0" smtClean="0"/>
              <a:t>manner.</a:t>
            </a:r>
          </a:p>
          <a:p>
            <a:r>
              <a:rPr lang="en-US" dirty="0" smtClean="0"/>
              <a:t>Series </a:t>
            </a:r>
            <a:r>
              <a:rPr lang="en-US" dirty="0"/>
              <a:t>of potential areas of risk associated with creating and implementing a business </a:t>
            </a:r>
            <a:r>
              <a:rPr lang="en-US" dirty="0" smtClean="0"/>
              <a:t>plan.</a:t>
            </a:r>
          </a:p>
          <a:p>
            <a:pPr marL="571500" lvl="1" indent="-342900">
              <a:buFont typeface="+mj-lt"/>
              <a:buAutoNum type="arabicPeriod"/>
            </a:pPr>
            <a:r>
              <a:rPr lang="en-US" dirty="0" smtClean="0"/>
              <a:t>Not </a:t>
            </a:r>
            <a:r>
              <a:rPr lang="en-US" dirty="0"/>
              <a:t>readily articulating the </a:t>
            </a:r>
            <a:r>
              <a:rPr lang="en-US" dirty="0" smtClean="0"/>
              <a:t>strategy</a:t>
            </a:r>
          </a:p>
          <a:p>
            <a:pPr marL="571500" lvl="1" indent="-342900">
              <a:buFont typeface="+mj-lt"/>
              <a:buAutoNum type="arabicPeriod"/>
            </a:pPr>
            <a:r>
              <a:rPr lang="en-US" dirty="0" smtClean="0"/>
              <a:t>Not </a:t>
            </a:r>
            <a:r>
              <a:rPr lang="en-US" dirty="0"/>
              <a:t>explaining how the objectives will be accomplished, particularly at start-up through short-term detailed operating </a:t>
            </a:r>
            <a:r>
              <a:rPr lang="en-US" dirty="0" smtClean="0"/>
              <a:t>plans</a:t>
            </a:r>
          </a:p>
          <a:p>
            <a:pPr marL="571500" lvl="1" indent="-342900">
              <a:buFont typeface="+mj-lt"/>
              <a:buAutoNum type="arabicPeriod"/>
            </a:pPr>
            <a:r>
              <a:rPr lang="en-US" dirty="0" smtClean="0"/>
              <a:t>Not </a:t>
            </a:r>
            <a:r>
              <a:rPr lang="en-US" dirty="0"/>
              <a:t>making the assumptions </a:t>
            </a:r>
            <a:r>
              <a:rPr lang="en-US" dirty="0" smtClean="0"/>
              <a:t>explicit</a:t>
            </a:r>
          </a:p>
          <a:p>
            <a:pPr marL="571500" lvl="1" indent="-342900">
              <a:buFont typeface="+mj-lt"/>
              <a:buAutoNum type="arabicPeriod"/>
            </a:pPr>
            <a:r>
              <a:rPr lang="en-US" dirty="0" smtClean="0"/>
              <a:t>Not </a:t>
            </a:r>
            <a:r>
              <a:rPr lang="en-US" dirty="0"/>
              <a:t>identifying the risks (and their responses) associated with the assumptions, not taking account of regulatory priorities (if applicable</a:t>
            </a:r>
            <a:r>
              <a:rPr lang="en-US" dirty="0" smtClean="0"/>
              <a:t>)</a:t>
            </a:r>
          </a:p>
          <a:p>
            <a:pPr marL="571500" lvl="1" indent="-342900">
              <a:buFont typeface="+mj-lt"/>
              <a:buAutoNum type="arabicPeriod"/>
            </a:pPr>
            <a:r>
              <a:rPr lang="en-US" dirty="0" smtClean="0"/>
              <a:t>Not </a:t>
            </a:r>
            <a:r>
              <a:rPr lang="en-US" dirty="0"/>
              <a:t>updating the risks to the objectives or being regularly updated.</a:t>
            </a:r>
          </a:p>
          <a:p>
            <a:pPr marL="0" indent="0">
              <a:buNone/>
            </a:pPr>
            <a:r>
              <a:rPr lang="en-US" sz="1800" dirty="0" smtClean="0"/>
              <a:t>	</a:t>
            </a:r>
            <a:endParaRPr lang="en-US" sz="1600" dirty="0" smtClean="0"/>
          </a:p>
          <a:p>
            <a:pPr marL="0" indent="0">
              <a:buNone/>
            </a:pPr>
            <a:r>
              <a:rPr lang="en-US" sz="1800" dirty="0" smtClean="0"/>
              <a:t>	</a:t>
            </a: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11</a:t>
            </a:fld>
            <a:endParaRPr lang="en-US"/>
          </a:p>
        </p:txBody>
      </p:sp>
      <p:sp>
        <p:nvSpPr>
          <p:cNvPr id="6" name="TextBox 4"/>
          <p:cNvSpPr txBox="1">
            <a:spLocks noChangeArrowheads="1"/>
          </p:cNvSpPr>
          <p:nvPr/>
        </p:nvSpPr>
        <p:spPr bwMode="auto">
          <a:xfrm>
            <a:off x="620059" y="1668553"/>
            <a:ext cx="2084225"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Business Plan</a:t>
            </a:r>
            <a:endParaRPr lang="en-US" sz="2400" dirty="0">
              <a:solidFill>
                <a:schemeClr val="bg1"/>
              </a:solidFill>
              <a:latin typeface="+mn-lt"/>
            </a:endParaRPr>
          </a:p>
        </p:txBody>
      </p:sp>
    </p:spTree>
    <p:extLst>
      <p:ext uri="{BB962C8B-B14F-4D97-AF65-F5344CB8AC3E}">
        <p14:creationId xmlns:p14="http://schemas.microsoft.com/office/powerpoint/2010/main" val="2557947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Strategy Risk</a:t>
            </a:r>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400" dirty="0"/>
              <a:t>This risk category refers to the risks associated with plans for entering new business areas, expansion through </a:t>
            </a:r>
            <a:r>
              <a:rPr lang="en-US" sz="1400" i="1" dirty="0"/>
              <a:t>mergers and acquisitions</a:t>
            </a:r>
            <a:r>
              <a:rPr lang="en-US" sz="1400" dirty="0"/>
              <a:t>, providing </a:t>
            </a:r>
            <a:r>
              <a:rPr lang="en-US" sz="1400" i="1" dirty="0"/>
              <a:t>new services and enhancing infrastructure</a:t>
            </a:r>
            <a:r>
              <a:rPr lang="en-US" sz="1400" dirty="0"/>
              <a:t> (e.g. physical plant and equipment, as well as information technology and networking</a:t>
            </a:r>
            <a:r>
              <a:rPr lang="en-US" sz="1400" dirty="0" smtClean="0"/>
              <a:t>).</a:t>
            </a:r>
          </a:p>
          <a:p>
            <a:r>
              <a:rPr lang="en-US" sz="1400" b="1" dirty="0"/>
              <a:t>Activity attracts additional risks</a:t>
            </a:r>
            <a:r>
              <a:rPr lang="en-US" sz="1400" dirty="0"/>
              <a:t>	</a:t>
            </a:r>
          </a:p>
          <a:p>
            <a:pPr lvl="1">
              <a:buFont typeface="+mj-lt"/>
              <a:buAutoNum type="arabicPeriod"/>
            </a:pPr>
            <a:r>
              <a:rPr lang="en-US" sz="1400" dirty="0"/>
              <a:t>L</a:t>
            </a:r>
            <a:r>
              <a:rPr lang="en-US" sz="1400" dirty="0" smtClean="0"/>
              <a:t>ack </a:t>
            </a:r>
            <a:r>
              <a:rPr lang="en-US" sz="1400" dirty="0"/>
              <a:t>of recovery of additional research and development or marketing </a:t>
            </a:r>
            <a:r>
              <a:rPr lang="en-US" sz="1400" dirty="0" smtClean="0"/>
              <a:t>costs.</a:t>
            </a:r>
            <a:endParaRPr lang="en-US" sz="1400" dirty="0"/>
          </a:p>
          <a:p>
            <a:pPr lvl="1">
              <a:buFont typeface="+mj-lt"/>
              <a:buAutoNum type="arabicPeriod"/>
            </a:pPr>
            <a:r>
              <a:rPr lang="en-US" sz="1400" dirty="0"/>
              <a:t>Failure of new information technology and the associated loss of reputation; poor performance by third-party providers.</a:t>
            </a:r>
          </a:p>
          <a:p>
            <a:pPr lvl="1">
              <a:buFont typeface="+mj-lt"/>
              <a:buAutoNum type="arabicPeriod"/>
            </a:pPr>
            <a:r>
              <a:rPr lang="en-US" sz="1400" dirty="0"/>
              <a:t>Overheads and staff costs from high-volume, low-margin services outweighing the corresponding increase in profits</a:t>
            </a:r>
          </a:p>
          <a:p>
            <a:pPr lvl="1">
              <a:buFont typeface="+mj-lt"/>
              <a:buAutoNum type="arabicPeriod"/>
            </a:pPr>
            <a:r>
              <a:rPr lang="en-US" sz="1400" dirty="0"/>
              <a:t>New services not attracting new customers or the new services attracting higher losses due to fraud or theft</a:t>
            </a:r>
            <a:r>
              <a:rPr lang="en-US" sz="1400" dirty="0" smtClean="0"/>
              <a:t>.</a:t>
            </a:r>
          </a:p>
          <a:p>
            <a:r>
              <a:rPr lang="en-US" sz="1400" dirty="0" smtClean="0"/>
              <a:t>To mitigate strategic risk, management should have a strategic planning process that addresses its retail payment business goals and objectives, including supporting information technology components</a:t>
            </a:r>
          </a:p>
          <a:p>
            <a:pPr marL="0" indent="0">
              <a:buNone/>
            </a:pPr>
            <a:r>
              <a:rPr lang="en-US" sz="1400" dirty="0" smtClean="0"/>
              <a:t>	</a:t>
            </a: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endParaRPr lang="en-US" sz="12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12</a:t>
            </a:fld>
            <a:endParaRPr lang="en-US"/>
          </a:p>
        </p:txBody>
      </p:sp>
      <p:sp>
        <p:nvSpPr>
          <p:cNvPr id="6" name="TextBox 4"/>
          <p:cNvSpPr txBox="1">
            <a:spLocks noChangeArrowheads="1"/>
          </p:cNvSpPr>
          <p:nvPr/>
        </p:nvSpPr>
        <p:spPr bwMode="auto">
          <a:xfrm>
            <a:off x="620059" y="1668553"/>
            <a:ext cx="4265911"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New Business Development</a:t>
            </a:r>
          </a:p>
        </p:txBody>
      </p:sp>
    </p:spTree>
    <p:extLst>
      <p:ext uri="{BB962C8B-B14F-4D97-AF65-F5344CB8AC3E}">
        <p14:creationId xmlns:p14="http://schemas.microsoft.com/office/powerpoint/2010/main" val="2518057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Strategy Risk</a:t>
            </a:r>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a:t>Resources will include capital, energy, raw materials, people, buildings, land and machinery. </a:t>
            </a:r>
            <a:endParaRPr lang="en-US" sz="1800" dirty="0" smtClean="0"/>
          </a:p>
          <a:p>
            <a:r>
              <a:rPr lang="en-US" sz="1800" dirty="0" smtClean="0"/>
              <a:t>Risks </a:t>
            </a:r>
            <a:r>
              <a:rPr lang="en-US" sz="1800" dirty="0"/>
              <a:t>to resources relate </a:t>
            </a:r>
            <a:r>
              <a:rPr lang="en-US" sz="1800" dirty="0" smtClean="0"/>
              <a:t>to:</a:t>
            </a:r>
            <a:r>
              <a:rPr lang="en-US" sz="1800" dirty="0"/>
              <a:t>	</a:t>
            </a:r>
          </a:p>
          <a:p>
            <a:pPr lvl="1">
              <a:buFont typeface="+mj-lt"/>
              <a:buAutoNum type="arabicPeriod"/>
            </a:pPr>
            <a:r>
              <a:rPr lang="en-US" dirty="0"/>
              <a:t>L</a:t>
            </a:r>
            <a:r>
              <a:rPr lang="en-US" dirty="0" smtClean="0"/>
              <a:t>ack </a:t>
            </a:r>
            <a:r>
              <a:rPr lang="en-US" dirty="0"/>
              <a:t>of comprehension of resource needs to meet objectives </a:t>
            </a:r>
            <a:endParaRPr lang="en-US" dirty="0" smtClean="0"/>
          </a:p>
          <a:p>
            <a:pPr lvl="1">
              <a:buFont typeface="+mj-lt"/>
              <a:buAutoNum type="arabicPeriod"/>
            </a:pPr>
            <a:r>
              <a:rPr lang="en-US" dirty="0"/>
              <a:t>M</a:t>
            </a:r>
            <a:r>
              <a:rPr lang="en-US" dirty="0" smtClean="0"/>
              <a:t>ismatch </a:t>
            </a:r>
            <a:r>
              <a:rPr lang="en-US" dirty="0"/>
              <a:t>between objectives and existing resources </a:t>
            </a:r>
            <a:endParaRPr lang="en-US" dirty="0" smtClean="0"/>
          </a:p>
          <a:p>
            <a:pPr lvl="1">
              <a:buFont typeface="+mj-lt"/>
              <a:buAutoNum type="arabicPeriod"/>
            </a:pPr>
            <a:r>
              <a:rPr lang="en-US" dirty="0" smtClean="0"/>
              <a:t>Mismatch </a:t>
            </a:r>
            <a:r>
              <a:rPr lang="en-US" dirty="0"/>
              <a:t>between production/sales projections and procurement of planned resources </a:t>
            </a:r>
            <a:endParaRPr lang="en-US" dirty="0" smtClean="0"/>
          </a:p>
          <a:p>
            <a:pPr lvl="1">
              <a:buFont typeface="+mj-lt"/>
              <a:buAutoNum type="arabicPeriod"/>
            </a:pPr>
            <a:r>
              <a:rPr lang="en-US" dirty="0" smtClean="0"/>
              <a:t>Experience</a:t>
            </a:r>
            <a:r>
              <a:rPr lang="en-US" dirty="0"/>
              <a:t>, qualifications and technical ability of staff </a:t>
            </a:r>
            <a:endParaRPr lang="en-US" dirty="0" smtClean="0"/>
          </a:p>
          <a:p>
            <a:pPr lvl="1">
              <a:buFont typeface="+mj-lt"/>
              <a:buAutoNum type="arabicPeriod"/>
            </a:pPr>
            <a:r>
              <a:rPr lang="en-US" dirty="0" smtClean="0"/>
              <a:t>Mismatch </a:t>
            </a:r>
            <a:r>
              <a:rPr lang="en-US" dirty="0"/>
              <a:t>between equity-debt and spend profile. </a:t>
            </a:r>
            <a:r>
              <a:rPr lang="en-US" dirty="0" smtClean="0"/>
              <a:t>	</a:t>
            </a:r>
          </a:p>
          <a:p>
            <a:pPr marL="228600" lvl="1" indent="0">
              <a:buNone/>
            </a:pP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13</a:t>
            </a:fld>
            <a:endParaRPr lang="en-US"/>
          </a:p>
        </p:txBody>
      </p:sp>
      <p:sp>
        <p:nvSpPr>
          <p:cNvPr id="6" name="TextBox 4"/>
          <p:cNvSpPr txBox="1">
            <a:spLocks noChangeArrowheads="1"/>
          </p:cNvSpPr>
          <p:nvPr/>
        </p:nvSpPr>
        <p:spPr bwMode="auto">
          <a:xfrm>
            <a:off x="620059" y="1668553"/>
            <a:ext cx="1694695"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Resources</a:t>
            </a:r>
            <a:endParaRPr lang="en-US" sz="2400" dirty="0">
              <a:solidFill>
                <a:schemeClr val="bg1"/>
              </a:solidFill>
              <a:latin typeface="+mn-lt"/>
            </a:endParaRPr>
          </a:p>
        </p:txBody>
      </p:sp>
    </p:spTree>
    <p:extLst>
      <p:ext uri="{BB962C8B-B14F-4D97-AF65-F5344CB8AC3E}">
        <p14:creationId xmlns:p14="http://schemas.microsoft.com/office/powerpoint/2010/main" val="806342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Strategy Risk</a:t>
            </a:r>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dirty="0"/>
              <a:t>Stakeholders are those individuals or </a:t>
            </a:r>
            <a:r>
              <a:rPr lang="en-US" dirty="0" err="1"/>
              <a:t>organisations</a:t>
            </a:r>
            <a:r>
              <a:rPr lang="en-US" dirty="0"/>
              <a:t> who can affect or be affected by the business. They </a:t>
            </a:r>
            <a:r>
              <a:rPr lang="en-US" dirty="0" smtClean="0"/>
              <a:t>include shareholders</a:t>
            </a:r>
            <a:r>
              <a:rPr lang="en-US" dirty="0"/>
              <a:t>, lenders, employees, suppliers, business partners, customers, analysts and in some instances society at </a:t>
            </a:r>
            <a:r>
              <a:rPr lang="en-US" dirty="0" smtClean="0"/>
              <a:t>large.</a:t>
            </a:r>
          </a:p>
          <a:p>
            <a:r>
              <a:rPr lang="en-US" dirty="0"/>
              <a:t>Stakeholders are likely to have conflicting interests or different priorities. Hence, they should be recorded, disseminated, openly debated (when appropriate) and where possible aligned through </a:t>
            </a:r>
            <a:r>
              <a:rPr lang="en-US" dirty="0" smtClean="0"/>
              <a:t>negotiation.</a:t>
            </a:r>
          </a:p>
          <a:p>
            <a:r>
              <a:rPr lang="en-US" dirty="0"/>
              <a:t>Stakeholder requirements should be reflected in the business plan; if omitted, they could be the source of problems in the long term.</a:t>
            </a:r>
            <a:br>
              <a:rPr lang="en-US" dirty="0"/>
            </a:br>
            <a:r>
              <a:rPr lang="en-US" dirty="0"/>
              <a:t/>
            </a:r>
            <a:br>
              <a:rPr lang="en-US" dirty="0"/>
            </a:br>
            <a:r>
              <a:rPr lang="en-US" dirty="0"/>
              <a:t/>
            </a:r>
            <a:br>
              <a:rPr lang="en-US" dirty="0"/>
            </a:br>
            <a:r>
              <a:rPr lang="en-US" dirty="0"/>
              <a:t/>
            </a:r>
            <a:br>
              <a:rPr lang="en-US" dirty="0"/>
            </a:br>
            <a:endParaRPr lang="en-US"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14</a:t>
            </a:fld>
            <a:endParaRPr lang="en-US"/>
          </a:p>
        </p:txBody>
      </p:sp>
      <p:sp>
        <p:nvSpPr>
          <p:cNvPr id="6" name="TextBox 4"/>
          <p:cNvSpPr txBox="1">
            <a:spLocks noChangeArrowheads="1"/>
          </p:cNvSpPr>
          <p:nvPr/>
        </p:nvSpPr>
        <p:spPr bwMode="auto">
          <a:xfrm>
            <a:off x="620059" y="1668553"/>
            <a:ext cx="3246402"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Stakeholder Interests</a:t>
            </a:r>
          </a:p>
        </p:txBody>
      </p:sp>
    </p:spTree>
    <p:extLst>
      <p:ext uri="{BB962C8B-B14F-4D97-AF65-F5344CB8AC3E}">
        <p14:creationId xmlns:p14="http://schemas.microsoft.com/office/powerpoint/2010/main" val="2258947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Strategy Risk</a:t>
            </a:r>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dirty="0"/>
              <a:t>A business’s corporate experience will reflect on the risk exposure profile of the business’s strategy. Issues reflecting corporate experience will include knowledge of markets, customers, suppliers, contractors, distribution mechanisms, products and services, and the legal and regulatory constraints (compliance requirements) of the industry. This is not an exhaustive list and will vary depending on the service provided, market segment and the industry.</a:t>
            </a:r>
            <a:br>
              <a:rPr lang="en-US" dirty="0"/>
            </a:br>
            <a:r>
              <a:rPr lang="en-US" dirty="0"/>
              <a:t/>
            </a:r>
            <a:br>
              <a:rPr lang="en-US" dirty="0"/>
            </a:br>
            <a:r>
              <a:rPr lang="en-US" dirty="0"/>
              <a:t/>
            </a:r>
            <a:br>
              <a:rPr lang="en-US" dirty="0"/>
            </a:br>
            <a:r>
              <a:rPr lang="en-US" dirty="0"/>
              <a:t/>
            </a:r>
            <a:br>
              <a:rPr lang="en-US" dirty="0"/>
            </a:br>
            <a:endParaRPr lang="en-US"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15</a:t>
            </a:fld>
            <a:endParaRPr lang="en-US"/>
          </a:p>
        </p:txBody>
      </p:sp>
      <p:sp>
        <p:nvSpPr>
          <p:cNvPr id="6" name="TextBox 4"/>
          <p:cNvSpPr txBox="1">
            <a:spLocks noChangeArrowheads="1"/>
          </p:cNvSpPr>
          <p:nvPr/>
        </p:nvSpPr>
        <p:spPr bwMode="auto">
          <a:xfrm>
            <a:off x="620059" y="1668553"/>
            <a:ext cx="3498073"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Corporate Experience</a:t>
            </a:r>
          </a:p>
        </p:txBody>
      </p:sp>
    </p:spTree>
    <p:extLst>
      <p:ext uri="{BB962C8B-B14F-4D97-AF65-F5344CB8AC3E}">
        <p14:creationId xmlns:p14="http://schemas.microsoft.com/office/powerpoint/2010/main" val="924846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Strategy Risk</a:t>
            </a:r>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a:t>One significant measure of a business’s reputation is its brand value. Successful branding can secure long-term competitive advantage. Customers can be persuaded that a product is different from its rivals to such a degree that they believe the rival product(s) to be inferior (regardless of whether this is the case or not</a:t>
            </a:r>
            <a:r>
              <a:rPr lang="en-US" sz="1800" dirty="0" smtClean="0"/>
              <a:t>).</a:t>
            </a:r>
          </a:p>
          <a:p>
            <a:r>
              <a:rPr lang="en-US" sz="1800" dirty="0"/>
              <a:t>A poor reputation can impede the sale of goods or services, harm the recruitment of high-</a:t>
            </a:r>
            <a:r>
              <a:rPr lang="en-US" sz="1800" dirty="0" err="1"/>
              <a:t>calibre</a:t>
            </a:r>
            <a:r>
              <a:rPr lang="en-US" sz="1800" dirty="0"/>
              <a:t> staff, deter desirable business partners, and/or make debt more expensive to obtain. Core value statements, which talk about trust and honesty, need to be shared and put into </a:t>
            </a:r>
            <a:r>
              <a:rPr lang="en-US" sz="1800" dirty="0" smtClean="0"/>
              <a:t>practice throughout </a:t>
            </a:r>
            <a:r>
              <a:rPr lang="en-US" sz="1800" dirty="0"/>
              <a:t>an </a:t>
            </a:r>
            <a:r>
              <a:rPr lang="en-US" sz="1800" dirty="0" err="1"/>
              <a:t>organisation</a:t>
            </a:r>
            <a:r>
              <a:rPr lang="en-US" sz="1800" dirty="0" smtClean="0"/>
              <a:t>.</a:t>
            </a:r>
          </a:p>
          <a:p>
            <a:r>
              <a:rPr lang="en-US" sz="1800" dirty="0"/>
              <a:t>More and more consumers are interested in anything related to a brand, from the ingredients of its products to an </a:t>
            </a:r>
            <a:r>
              <a:rPr lang="en-US" sz="1800" dirty="0" err="1"/>
              <a:t>organisation’s</a:t>
            </a:r>
            <a:r>
              <a:rPr lang="en-US" sz="1800" dirty="0"/>
              <a:t> </a:t>
            </a:r>
            <a:r>
              <a:rPr lang="en-US" sz="1800" dirty="0" err="1"/>
              <a:t>behaviour</a:t>
            </a:r>
            <a:r>
              <a:rPr lang="en-US" sz="1800" dirty="0"/>
              <a:t> on environmental issues and beyond to a wide range of other economic, social and political issues.</a:t>
            </a:r>
            <a:br>
              <a:rPr lang="en-US" sz="1800" dirty="0"/>
            </a:br>
            <a:r>
              <a:rPr lang="en-US" sz="1800" dirty="0"/>
              <a:t/>
            </a:r>
            <a:br>
              <a:rPr lang="en-US" sz="1800" dirty="0"/>
            </a:br>
            <a:r>
              <a:rPr lang="en-US" sz="1800" dirty="0"/>
              <a:t/>
            </a:r>
            <a:br>
              <a:rPr lang="en-US" sz="1800" dirty="0"/>
            </a:br>
            <a:r>
              <a:rPr lang="en-US" sz="1800" dirty="0"/>
              <a:t/>
            </a:r>
            <a:br>
              <a:rPr lang="en-US" sz="1800" dirty="0"/>
            </a:br>
            <a:endParaRPr lang="en-US" sz="18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16</a:t>
            </a:fld>
            <a:endParaRPr lang="en-US"/>
          </a:p>
        </p:txBody>
      </p:sp>
      <p:sp>
        <p:nvSpPr>
          <p:cNvPr id="6" name="TextBox 4"/>
          <p:cNvSpPr txBox="1">
            <a:spLocks noChangeArrowheads="1"/>
          </p:cNvSpPr>
          <p:nvPr/>
        </p:nvSpPr>
        <p:spPr bwMode="auto">
          <a:xfrm>
            <a:off x="620059" y="1668553"/>
            <a:ext cx="1838965"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Reputation</a:t>
            </a:r>
          </a:p>
        </p:txBody>
      </p:sp>
    </p:spTree>
    <p:extLst>
      <p:ext uri="{BB962C8B-B14F-4D97-AF65-F5344CB8AC3E}">
        <p14:creationId xmlns:p14="http://schemas.microsoft.com/office/powerpoint/2010/main" val="2638026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People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600" dirty="0"/>
              <a:t>A business must establish appropriate systems and controls for the management of </a:t>
            </a:r>
            <a:r>
              <a:rPr lang="en-US" sz="1600" dirty="0" smtClean="0"/>
              <a:t>“</a:t>
            </a:r>
            <a:r>
              <a:rPr lang="en-US" sz="1600" i="1" dirty="0" smtClean="0"/>
              <a:t>people risk” </a:t>
            </a:r>
            <a:r>
              <a:rPr lang="en-US" sz="1600" dirty="0"/>
              <a:t>that may result from the actions of employees or the business itself</a:t>
            </a:r>
            <a:r>
              <a:rPr lang="en-US" sz="1600" dirty="0" smtClean="0"/>
              <a:t>.</a:t>
            </a:r>
          </a:p>
          <a:p>
            <a:r>
              <a:rPr lang="en-US" sz="1600" dirty="0"/>
              <a:t>People risk may be described as a combination of the detrimental impact of employee </a:t>
            </a:r>
            <a:r>
              <a:rPr lang="en-US" sz="1600" dirty="0" err="1" smtClean="0"/>
              <a:t>behaviour</a:t>
            </a:r>
            <a:r>
              <a:rPr lang="en-US" sz="1600" dirty="0" smtClean="0"/>
              <a:t> </a:t>
            </a:r>
            <a:r>
              <a:rPr lang="en-US" sz="1600" dirty="0"/>
              <a:t>(which may occur anywhere on the continuum between profit erosion and business </a:t>
            </a:r>
            <a:r>
              <a:rPr lang="en-US" sz="1600" dirty="0" smtClean="0"/>
              <a:t>failure)and </a:t>
            </a:r>
            <a:r>
              <a:rPr lang="en-US" sz="1600" dirty="0"/>
              <a:t>employer </a:t>
            </a:r>
            <a:r>
              <a:rPr lang="en-US" sz="1600" dirty="0" err="1"/>
              <a:t>behaviour</a:t>
            </a:r>
            <a:r>
              <a:rPr lang="en-US" sz="1600" dirty="0"/>
              <a:t> (which impairs employee efficiency, health and safety or loyalty</a:t>
            </a:r>
            <a:r>
              <a:rPr lang="en-US" sz="1600" dirty="0" smtClean="0"/>
              <a:t>).</a:t>
            </a:r>
          </a:p>
          <a:p>
            <a:r>
              <a:rPr lang="en-US" sz="1600" dirty="0"/>
              <a:t>I</a:t>
            </a:r>
            <a:r>
              <a:rPr lang="en-US" sz="1600" dirty="0" smtClean="0"/>
              <a:t>mpact </a:t>
            </a:r>
            <a:r>
              <a:rPr lang="en-US" sz="1600" dirty="0"/>
              <a:t>of people risk can be described as having three levels of </a:t>
            </a:r>
            <a:r>
              <a:rPr lang="en-US" sz="1600" dirty="0" smtClean="0"/>
              <a:t>severity</a:t>
            </a:r>
          </a:p>
          <a:p>
            <a:pPr marL="571500" lvl="1" indent="-342900">
              <a:buFont typeface="+mj-lt"/>
              <a:buAutoNum type="arabicPeriod"/>
            </a:pPr>
            <a:r>
              <a:rPr lang="en-US" sz="1400" dirty="0"/>
              <a:t>T</a:t>
            </a:r>
            <a:r>
              <a:rPr lang="en-US" sz="1400" dirty="0" smtClean="0"/>
              <a:t>he </a:t>
            </a:r>
            <a:r>
              <a:rPr lang="en-US" sz="1400" dirty="0"/>
              <a:t>lowest level people risk may be defined as events which, should they </a:t>
            </a:r>
            <a:r>
              <a:rPr lang="en-US" sz="1400" dirty="0" err="1"/>
              <a:t>materialise</a:t>
            </a:r>
            <a:r>
              <a:rPr lang="en-US" sz="1400" dirty="0"/>
              <a:t>, </a:t>
            </a:r>
            <a:r>
              <a:rPr lang="en-US" sz="1400" dirty="0" smtClean="0"/>
              <a:t>would rode </a:t>
            </a:r>
            <a:r>
              <a:rPr lang="en-US" sz="1400" dirty="0"/>
              <a:t>profitability, share value and/or credit rating in the short term</a:t>
            </a:r>
            <a:r>
              <a:rPr lang="en-US" sz="1400" dirty="0" smtClean="0"/>
              <a:t>.</a:t>
            </a:r>
          </a:p>
          <a:p>
            <a:pPr marL="571500" lvl="1" indent="-342900">
              <a:buFont typeface="+mj-lt"/>
              <a:buAutoNum type="arabicPeriod"/>
            </a:pPr>
            <a:r>
              <a:rPr lang="en-US" sz="1400" dirty="0" smtClean="0"/>
              <a:t>The intermediate level, people </a:t>
            </a:r>
            <a:r>
              <a:rPr lang="en-US" sz="1400" dirty="0"/>
              <a:t>risk events may have a detrimental impact on the business’s wealth or reputation in </a:t>
            </a:r>
            <a:r>
              <a:rPr lang="en-US" sz="1400" dirty="0" smtClean="0"/>
              <a:t>the </a:t>
            </a:r>
            <a:r>
              <a:rPr lang="en-US" sz="1400" dirty="0"/>
              <a:t>long term</a:t>
            </a:r>
            <a:r>
              <a:rPr lang="en-US" sz="1400" dirty="0" smtClean="0"/>
              <a:t>.</a:t>
            </a:r>
          </a:p>
          <a:p>
            <a:pPr marL="571500" lvl="1" indent="-342900">
              <a:buFont typeface="+mj-lt"/>
              <a:buAutoNum type="arabicPeriod"/>
            </a:pPr>
            <a:r>
              <a:rPr lang="en-US" sz="1400" dirty="0" smtClean="0"/>
              <a:t>The </a:t>
            </a:r>
            <a:r>
              <a:rPr lang="en-US" sz="1400" dirty="0"/>
              <a:t>highest level, people risk events may bring about the eventual collapse of a</a:t>
            </a:r>
            <a:br>
              <a:rPr lang="en-US" sz="1400" dirty="0"/>
            </a:br>
            <a:r>
              <a:rPr lang="en-US" sz="1400" dirty="0"/>
              <a:t>business, as a result of the conscious or unconscious actions of one or more employees.</a:t>
            </a:r>
            <a:br>
              <a:rPr lang="en-US" sz="1400" dirty="0"/>
            </a:br>
            <a:r>
              <a:rPr lang="en-US" sz="1400" dirty="0"/>
              <a:t/>
            </a:r>
            <a:br>
              <a:rPr lang="en-US" sz="1400" dirty="0"/>
            </a:br>
            <a:r>
              <a:rPr lang="en-US" sz="1400" dirty="0" smtClean="0"/>
              <a:t/>
            </a:r>
            <a:br>
              <a:rPr lang="en-US" sz="1400" dirty="0" smtClean="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endParaRPr lang="en-US" sz="14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17</a:t>
            </a:fld>
            <a:endParaRPr lang="en-US"/>
          </a:p>
        </p:txBody>
      </p:sp>
      <p:sp>
        <p:nvSpPr>
          <p:cNvPr id="6" name="TextBox 4"/>
          <p:cNvSpPr txBox="1">
            <a:spLocks noChangeArrowheads="1"/>
          </p:cNvSpPr>
          <p:nvPr/>
        </p:nvSpPr>
        <p:spPr bwMode="auto">
          <a:xfrm>
            <a:off x="620059" y="1668553"/>
            <a:ext cx="1574470"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Definition</a:t>
            </a:r>
            <a:endParaRPr lang="en-US" sz="2400" dirty="0">
              <a:solidFill>
                <a:schemeClr val="bg1"/>
              </a:solidFill>
              <a:latin typeface="+mn-lt"/>
            </a:endParaRPr>
          </a:p>
        </p:txBody>
      </p:sp>
    </p:spTree>
    <p:extLst>
      <p:ext uri="{BB962C8B-B14F-4D97-AF65-F5344CB8AC3E}">
        <p14:creationId xmlns:p14="http://schemas.microsoft.com/office/powerpoint/2010/main" val="1548331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People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pPr marL="0" indent="0">
              <a:buNone/>
            </a:pPr>
            <a:r>
              <a:rPr lang="en-US" sz="1400" dirty="0"/>
              <a:t/>
            </a:r>
            <a:br>
              <a:rPr lang="en-US" sz="1400" dirty="0"/>
            </a:br>
            <a:r>
              <a:rPr lang="en-US" sz="1400" dirty="0" smtClean="0"/>
              <a:t/>
            </a:r>
            <a:br>
              <a:rPr lang="en-US" sz="1400" dirty="0" smtClean="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endParaRPr lang="en-US" sz="14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18</a:t>
            </a:fld>
            <a:endParaRPr lang="en-US"/>
          </a:p>
        </p:txBody>
      </p:sp>
      <p:sp>
        <p:nvSpPr>
          <p:cNvPr id="6" name="TextBox 4"/>
          <p:cNvSpPr txBox="1">
            <a:spLocks noChangeArrowheads="1"/>
          </p:cNvSpPr>
          <p:nvPr/>
        </p:nvSpPr>
        <p:spPr bwMode="auto">
          <a:xfrm>
            <a:off x="620059" y="1668553"/>
            <a:ext cx="3143809"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Types of People Risk</a:t>
            </a:r>
            <a:endParaRPr lang="en-US" sz="2400" dirty="0">
              <a:solidFill>
                <a:schemeClr val="bg1"/>
              </a:solidFill>
              <a:latin typeface="+mn-lt"/>
            </a:endParaRPr>
          </a:p>
        </p:txBody>
      </p:sp>
      <p:pic>
        <p:nvPicPr>
          <p:cNvPr id="7" name="Picture 6"/>
          <p:cNvPicPr>
            <a:picLocks noChangeAspect="1"/>
          </p:cNvPicPr>
          <p:nvPr/>
        </p:nvPicPr>
        <p:blipFill rotWithShape="1">
          <a:blip r:embed="rId2"/>
          <a:srcRect l="32168" t="33349" r="31434" b="20009"/>
          <a:stretch/>
        </p:blipFill>
        <p:spPr>
          <a:xfrm>
            <a:off x="1651544" y="2151710"/>
            <a:ext cx="5917109" cy="4260742"/>
          </a:xfrm>
          <a:prstGeom prst="rect">
            <a:avLst/>
          </a:prstGeom>
        </p:spPr>
      </p:pic>
    </p:spTree>
    <p:extLst>
      <p:ext uri="{BB962C8B-B14F-4D97-AF65-F5344CB8AC3E}">
        <p14:creationId xmlns:p14="http://schemas.microsoft.com/office/powerpoint/2010/main" val="298697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People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600" dirty="0"/>
              <a:t>HRM is </a:t>
            </a:r>
            <a:r>
              <a:rPr lang="en-US" sz="1600" dirty="0" smtClean="0"/>
              <a:t>a term </a:t>
            </a:r>
            <a:r>
              <a:rPr lang="en-US" sz="1600" dirty="0"/>
              <a:t>which stresses the development of people as assets rather than describing their </a:t>
            </a:r>
            <a:r>
              <a:rPr lang="en-US" sz="1600" dirty="0" smtClean="0"/>
              <a:t>control simply </a:t>
            </a:r>
            <a:r>
              <a:rPr lang="en-US" sz="1600" dirty="0"/>
              <a:t>in terms of a cost to be managed; it places people management at the strategic </a:t>
            </a:r>
            <a:r>
              <a:rPr lang="en-US" sz="1600" dirty="0" smtClean="0"/>
              <a:t>heart of </a:t>
            </a:r>
            <a:r>
              <a:rPr lang="en-US" sz="1600" dirty="0"/>
              <a:t>business planning. </a:t>
            </a:r>
            <a:endParaRPr lang="en-US" sz="1600" dirty="0" smtClean="0"/>
          </a:p>
          <a:p>
            <a:r>
              <a:rPr lang="en-US" sz="1600" dirty="0"/>
              <a:t>HRM seeks to use the personnel policy areas of employee </a:t>
            </a:r>
            <a:r>
              <a:rPr lang="en-US" sz="1600" dirty="0" smtClean="0"/>
              <a:t>resourcing, employee </a:t>
            </a:r>
            <a:r>
              <a:rPr lang="en-US" sz="1600" dirty="0"/>
              <a:t>development, employee relations and rewards within a broad strategic plan </a:t>
            </a:r>
            <a:r>
              <a:rPr lang="en-US" sz="1600" dirty="0" smtClean="0"/>
              <a:t>for the </a:t>
            </a:r>
            <a:r>
              <a:rPr lang="en-US" sz="1600" dirty="0"/>
              <a:t>people part of the business in order to improve or sustain an </a:t>
            </a:r>
            <a:r>
              <a:rPr lang="en-US" sz="1600" dirty="0" err="1"/>
              <a:t>organisation’s</a:t>
            </a:r>
            <a:r>
              <a:rPr lang="en-US" sz="1600" dirty="0"/>
              <a:t> </a:t>
            </a:r>
            <a:r>
              <a:rPr lang="en-US" sz="1600" dirty="0" smtClean="0"/>
              <a:t>competitive advantage.</a:t>
            </a:r>
          </a:p>
          <a:p>
            <a:r>
              <a:rPr lang="en-US" sz="1600" dirty="0"/>
              <a:t>HRM can contribute to the improvement of </a:t>
            </a:r>
            <a:r>
              <a:rPr lang="en-US" sz="1600" dirty="0" smtClean="0"/>
              <a:t>working conditions</a:t>
            </a:r>
            <a:r>
              <a:rPr lang="en-US" sz="1600" dirty="0"/>
              <a:t>, the creation of job satisfaction, the development and training of employees, </a:t>
            </a:r>
            <a:r>
              <a:rPr lang="en-US" sz="1600" dirty="0" smtClean="0"/>
              <a:t>the maintenance </a:t>
            </a:r>
            <a:r>
              <a:rPr lang="en-US" sz="1600" dirty="0"/>
              <a:t>of harmonious relationships and the fairness of rewards</a:t>
            </a:r>
            <a:r>
              <a:rPr lang="en-US" sz="1600" dirty="0" smtClean="0"/>
              <a:t>.</a:t>
            </a:r>
          </a:p>
          <a:p>
            <a:r>
              <a:rPr lang="en-US" sz="1600" dirty="0"/>
              <a:t>It can also assist </a:t>
            </a:r>
            <a:r>
              <a:rPr lang="en-US" sz="1600" dirty="0" smtClean="0"/>
              <a:t>with </a:t>
            </a:r>
            <a:r>
              <a:rPr lang="en-US" sz="1600" dirty="0"/>
              <a:t>the threats to </a:t>
            </a:r>
            <a:r>
              <a:rPr lang="en-US" sz="1600" dirty="0" err="1"/>
              <a:t>organisations</a:t>
            </a:r>
            <a:r>
              <a:rPr lang="en-US" sz="1600" dirty="0"/>
              <a:t>, such as low productivity, unfair dismissals, absenteeism, </a:t>
            </a:r>
            <a:r>
              <a:rPr lang="en-US" sz="1600" dirty="0" smtClean="0"/>
              <a:t>accident sand </a:t>
            </a:r>
            <a:r>
              <a:rPr lang="en-US" sz="1600" dirty="0"/>
              <a:t>social abuses (such as bullying), stress induced by unrealistic workloads, and sexual </a:t>
            </a:r>
            <a:r>
              <a:rPr lang="en-US" sz="1600" dirty="0" smtClean="0"/>
              <a:t>and </a:t>
            </a:r>
            <a:r>
              <a:rPr lang="en-US" sz="1600" dirty="0"/>
              <a:t>racial discrimination.</a:t>
            </a:r>
            <a:r>
              <a:rPr lang="en-US" sz="1600" dirty="0" smtClean="0"/>
              <a:t/>
            </a:r>
            <a:br>
              <a:rPr lang="en-US" sz="1600" dirty="0" smtClean="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400" dirty="0"/>
              <a:t/>
            </a:r>
            <a:br>
              <a:rPr lang="en-US" sz="1400" dirty="0"/>
            </a:br>
            <a:r>
              <a:rPr lang="en-US" sz="1400" dirty="0" smtClean="0"/>
              <a:t/>
            </a:r>
            <a:br>
              <a:rPr lang="en-US" sz="1400" dirty="0" smtClean="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endParaRPr lang="en-US" sz="14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19</a:t>
            </a:fld>
            <a:endParaRPr lang="en-US"/>
          </a:p>
        </p:txBody>
      </p:sp>
      <p:sp>
        <p:nvSpPr>
          <p:cNvPr id="6" name="TextBox 4"/>
          <p:cNvSpPr txBox="1">
            <a:spLocks noChangeArrowheads="1"/>
          </p:cNvSpPr>
          <p:nvPr/>
        </p:nvSpPr>
        <p:spPr bwMode="auto">
          <a:xfrm>
            <a:off x="620059" y="1668553"/>
            <a:ext cx="6359433"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Human Resource Management Practices</a:t>
            </a:r>
          </a:p>
        </p:txBody>
      </p:sp>
    </p:spTree>
    <p:extLst>
      <p:ext uri="{BB962C8B-B14F-4D97-AF65-F5344CB8AC3E}">
        <p14:creationId xmlns:p14="http://schemas.microsoft.com/office/powerpoint/2010/main" val="2138268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dirty="0" smtClean="0"/>
              <a:t>Agenda	</a:t>
            </a:r>
            <a:endParaRPr lang="th-TH" dirty="0"/>
          </a:p>
        </p:txBody>
      </p:sp>
      <p:sp>
        <p:nvSpPr>
          <p:cNvPr id="7170" name="Content Placeholder 2"/>
          <p:cNvSpPr>
            <a:spLocks noGrp="1"/>
          </p:cNvSpPr>
          <p:nvPr>
            <p:ph idx="1"/>
          </p:nvPr>
        </p:nvSpPr>
        <p:spPr>
          <a:xfrm>
            <a:off x="457199" y="2209800"/>
            <a:ext cx="8365068" cy="3916363"/>
          </a:xfrm>
        </p:spPr>
        <p:txBody>
          <a:bodyPr>
            <a:noAutofit/>
          </a:bodyPr>
          <a:lstStyle/>
          <a:p>
            <a:pPr lvl="1"/>
            <a:r>
              <a:rPr lang="en-US" sz="2000" dirty="0" smtClean="0"/>
              <a:t>Definition</a:t>
            </a:r>
          </a:p>
          <a:p>
            <a:pPr lvl="1"/>
            <a:r>
              <a:rPr lang="en-US" sz="2000" dirty="0" smtClean="0"/>
              <a:t>Scope of Operational Risk</a:t>
            </a:r>
          </a:p>
          <a:p>
            <a:pPr lvl="1"/>
            <a:r>
              <a:rPr lang="en-US" sz="2000" dirty="0" smtClean="0"/>
              <a:t>Benefits of Operational Risk</a:t>
            </a:r>
          </a:p>
          <a:p>
            <a:pPr lvl="1"/>
            <a:r>
              <a:rPr lang="en-US" sz="2000" dirty="0" smtClean="0"/>
              <a:t>Types of Operational Risk</a:t>
            </a:r>
          </a:p>
          <a:p>
            <a:pPr lvl="2"/>
            <a:r>
              <a:rPr lang="en-US" sz="2000" dirty="0"/>
              <a:t>Strategy Risk</a:t>
            </a:r>
          </a:p>
          <a:p>
            <a:pPr lvl="2"/>
            <a:r>
              <a:rPr lang="en-US" sz="2000" dirty="0"/>
              <a:t>People Risk</a:t>
            </a:r>
          </a:p>
          <a:p>
            <a:pPr lvl="2"/>
            <a:r>
              <a:rPr lang="en-US" sz="2000" dirty="0"/>
              <a:t>Processes and System Risk</a:t>
            </a:r>
          </a:p>
          <a:p>
            <a:pPr lvl="2"/>
            <a:r>
              <a:rPr lang="en-US" sz="2000" dirty="0"/>
              <a:t>External </a:t>
            </a:r>
            <a:r>
              <a:rPr lang="en-US" sz="2000" dirty="0" smtClean="0"/>
              <a:t>Event</a:t>
            </a:r>
          </a:p>
          <a:p>
            <a:pPr lvl="1"/>
            <a:r>
              <a:rPr lang="en-US" sz="2000" dirty="0" smtClean="0"/>
              <a:t>Measurement</a:t>
            </a:r>
          </a:p>
          <a:p>
            <a:pPr lvl="1"/>
            <a:endParaRPr lang="en-US" sz="2000" dirty="0" smtClean="0"/>
          </a:p>
        </p:txBody>
      </p:sp>
      <p:sp>
        <p:nvSpPr>
          <p:cNvPr id="3" name="Slide Number Placeholder 2"/>
          <p:cNvSpPr>
            <a:spLocks noGrp="1"/>
          </p:cNvSpPr>
          <p:nvPr>
            <p:ph type="sldNum" sz="quarter" idx="12"/>
          </p:nvPr>
        </p:nvSpPr>
        <p:spPr/>
        <p:txBody>
          <a:bodyPr/>
          <a:lstStyle/>
          <a:p>
            <a:fld id="{0BA16B03-8BC0-5548-AF3E-5E738E3AC4BB}" type="slidenum">
              <a:rPr lang="en-US" smtClean="0"/>
              <a:t>2</a:t>
            </a:fld>
            <a:endParaRPr lang="en-US"/>
          </a:p>
        </p:txBody>
      </p:sp>
      <p:sp>
        <p:nvSpPr>
          <p:cNvPr id="4" name="Footer Placeholder 3"/>
          <p:cNvSpPr>
            <a:spLocks noGrp="1"/>
          </p:cNvSpPr>
          <p:nvPr>
            <p:ph type="ftr" sz="quarter" idx="11"/>
          </p:nvPr>
        </p:nvSpPr>
        <p:spPr/>
        <p:txBody>
          <a:bodyPr/>
          <a:lstStyle/>
          <a:p>
            <a:r>
              <a:rPr lang="en-US" smtClean="0"/>
              <a:t>Operational Risk, Nattanan Bovornsantisuth</a:t>
            </a:r>
            <a:endParaRPr lang="en-US" dirty="0" smtClean="0">
              <a:solidFill>
                <a:srgbClr val="000000"/>
              </a:solidFill>
              <a:latin typeface="Arial" pitchFamily="34" charset="0"/>
            </a:endParaRPr>
          </a:p>
        </p:txBody>
      </p:sp>
    </p:spTree>
    <p:extLst>
      <p:ext uri="{BB962C8B-B14F-4D97-AF65-F5344CB8AC3E}">
        <p14:creationId xmlns:p14="http://schemas.microsoft.com/office/powerpoint/2010/main" val="1585382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People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dirty="0"/>
              <a:t>Consideration of employee remuneration requires an assessment of the adequacy of the </a:t>
            </a:r>
            <a:r>
              <a:rPr lang="en-US" dirty="0" smtClean="0"/>
              <a:t>risk </a:t>
            </a:r>
            <a:r>
              <a:rPr lang="en-US" dirty="0"/>
              <a:t>indicators and their ability to provide accurate and timely information upon which </a:t>
            </a:r>
            <a:r>
              <a:rPr lang="en-US" dirty="0" smtClean="0"/>
              <a:t>management </a:t>
            </a:r>
            <a:r>
              <a:rPr lang="en-US" dirty="0"/>
              <a:t>can act. Payment of salaries is clearly a liquidity issue. The salary burden must be </a:t>
            </a:r>
            <a:r>
              <a:rPr lang="en-US" dirty="0" smtClean="0"/>
              <a:t>managed </a:t>
            </a:r>
            <a:r>
              <a:rPr lang="en-US" dirty="0"/>
              <a:t>against the current and anticipated income, by balancing staff numbers accordingly.</a:t>
            </a:r>
            <a:r>
              <a:rPr lang="en-US" dirty="0" smtClean="0"/>
              <a:t/>
            </a:r>
            <a:br>
              <a:rPr lang="en-US" dirty="0" smtClean="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smtClean="0"/>
              <a:t/>
            </a:r>
            <a:br>
              <a:rPr lang="en-US" sz="1800" dirty="0" smtClean="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600" dirty="0"/>
              <a:t/>
            </a:r>
            <a:br>
              <a:rPr lang="en-US" sz="1600" dirty="0"/>
            </a:br>
            <a:r>
              <a:rPr lang="en-US" sz="1600" dirty="0" smtClean="0"/>
              <a:t/>
            </a:r>
            <a:br>
              <a:rPr lang="en-US" sz="1600" dirty="0" smtClean="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20</a:t>
            </a:fld>
            <a:endParaRPr lang="en-US"/>
          </a:p>
        </p:txBody>
      </p:sp>
      <p:sp>
        <p:nvSpPr>
          <p:cNvPr id="6" name="TextBox 4"/>
          <p:cNvSpPr txBox="1">
            <a:spLocks noChangeArrowheads="1"/>
          </p:cNvSpPr>
          <p:nvPr/>
        </p:nvSpPr>
        <p:spPr bwMode="auto">
          <a:xfrm>
            <a:off x="620059" y="1668553"/>
            <a:ext cx="3302507"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Ability to Pay Salaries</a:t>
            </a:r>
          </a:p>
        </p:txBody>
      </p:sp>
    </p:spTree>
    <p:extLst>
      <p:ext uri="{BB962C8B-B14F-4D97-AF65-F5344CB8AC3E}">
        <p14:creationId xmlns:p14="http://schemas.microsoft.com/office/powerpoint/2010/main" val="386781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People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b="1" i="1" dirty="0" smtClean="0"/>
              <a:t>Contracts</a:t>
            </a:r>
          </a:p>
          <a:p>
            <a:pPr lvl="1"/>
            <a:r>
              <a:rPr lang="en-US" sz="1400" dirty="0"/>
              <a:t>in a contract of </a:t>
            </a:r>
            <a:r>
              <a:rPr lang="en-US" sz="1400" dirty="0" smtClean="0"/>
              <a:t>employment, </a:t>
            </a:r>
            <a:r>
              <a:rPr lang="en-US" sz="1400" dirty="0"/>
              <a:t>there must be an offer and an acceptance, </a:t>
            </a:r>
            <a:r>
              <a:rPr lang="en-US" sz="1400" dirty="0" smtClean="0"/>
              <a:t>which is </a:t>
            </a:r>
            <a:r>
              <a:rPr lang="en-US" sz="1400" dirty="0"/>
              <a:t>in effect the agreement. There must be: an intention to create legal relations, consideration</a:t>
            </a:r>
            <a:r>
              <a:rPr lang="en-US" sz="1400" dirty="0" smtClean="0"/>
              <a:t>, capacity</a:t>
            </a:r>
            <a:r>
              <a:rPr lang="en-US" sz="1400" dirty="0"/>
              <a:t>, consent of the parties, and no mistake, misinterpretation, duress or undue </a:t>
            </a:r>
            <a:r>
              <a:rPr lang="en-US" sz="1400" dirty="0" smtClean="0"/>
              <a:t>influence.</a:t>
            </a:r>
            <a:endParaRPr lang="en-US" sz="1400" b="1" i="1" dirty="0" smtClean="0"/>
          </a:p>
          <a:p>
            <a:r>
              <a:rPr lang="en-US" b="1" i="1" dirty="0" smtClean="0"/>
              <a:t>Maternity</a:t>
            </a:r>
          </a:p>
          <a:p>
            <a:pPr lvl="1"/>
            <a:r>
              <a:rPr lang="en-US" sz="1400" dirty="0"/>
              <a:t>Under the ERA a pregnant employee who has, on the advice of her doctor, midwife or </a:t>
            </a:r>
            <a:r>
              <a:rPr lang="en-US" sz="1400" dirty="0" smtClean="0"/>
              <a:t>health visitor</a:t>
            </a:r>
            <a:r>
              <a:rPr lang="en-US" sz="1400" dirty="0"/>
              <a:t>, made an appointment to obtain antenatal care must have the time off to keep it </a:t>
            </a:r>
            <a:r>
              <a:rPr lang="en-US" sz="1400" dirty="0" smtClean="0"/>
              <a:t>and must </a:t>
            </a:r>
            <a:r>
              <a:rPr lang="en-US" sz="1400" dirty="0"/>
              <a:t>also be paid. </a:t>
            </a:r>
            <a:endParaRPr lang="en-US" b="1" i="1" dirty="0" smtClean="0"/>
          </a:p>
          <a:p>
            <a:r>
              <a:rPr lang="en-US" b="1" i="1" dirty="0" smtClean="0"/>
              <a:t>Discrimination</a:t>
            </a:r>
          </a:p>
          <a:p>
            <a:pPr lvl="1"/>
            <a:r>
              <a:rPr lang="en-US" sz="1400" dirty="0"/>
              <a:t>Discrimination is prohibited in relation to those protected regarding recruitment, pay and benefits</a:t>
            </a:r>
            <a:r>
              <a:rPr lang="en-US" sz="1400" dirty="0" smtClean="0"/>
              <a:t>, promotion</a:t>
            </a:r>
            <a:r>
              <a:rPr lang="en-US" sz="1400" dirty="0"/>
              <a:t>, training, terms and conditions, transfers, dismissal, action short of dismissal </a:t>
            </a:r>
            <a:r>
              <a:rPr lang="en-US" sz="1400" dirty="0" smtClean="0"/>
              <a:t>and any </a:t>
            </a:r>
            <a:r>
              <a:rPr lang="en-US" sz="1400" dirty="0"/>
              <a:t>other detriment.</a:t>
            </a:r>
            <a:r>
              <a:rPr lang="en-US" sz="1400"/>
              <a:t/>
            </a:r>
            <a:br>
              <a:rPr lang="en-US" sz="140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21</a:t>
            </a:fld>
            <a:endParaRPr lang="en-US"/>
          </a:p>
        </p:txBody>
      </p:sp>
      <p:sp>
        <p:nvSpPr>
          <p:cNvPr id="6" name="TextBox 4"/>
          <p:cNvSpPr txBox="1">
            <a:spLocks noChangeArrowheads="1"/>
          </p:cNvSpPr>
          <p:nvPr/>
        </p:nvSpPr>
        <p:spPr bwMode="auto">
          <a:xfrm>
            <a:off x="620059" y="1668553"/>
            <a:ext cx="6030818"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Regulatory and Statutory Requirements</a:t>
            </a:r>
          </a:p>
        </p:txBody>
      </p:sp>
    </p:spTree>
    <p:extLst>
      <p:ext uri="{BB962C8B-B14F-4D97-AF65-F5344CB8AC3E}">
        <p14:creationId xmlns:p14="http://schemas.microsoft.com/office/powerpoint/2010/main" val="917559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People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b="1" i="1" dirty="0" smtClean="0"/>
              <a:t>Whistleblowing</a:t>
            </a:r>
          </a:p>
          <a:p>
            <a:pPr lvl="1"/>
            <a:r>
              <a:rPr lang="en-US" sz="1400" dirty="0"/>
              <a:t>After the enactment of the Public Interest Disclosure Act 1998, workers who “blow the whistle” about any wrongdoing within their employer’s </a:t>
            </a:r>
            <a:r>
              <a:rPr lang="en-US" sz="1400" dirty="0" err="1"/>
              <a:t>organisation</a:t>
            </a:r>
            <a:r>
              <a:rPr lang="en-US" sz="1400" dirty="0"/>
              <a:t> are protected (as far as the “umbrella” of the Act extends). </a:t>
            </a:r>
          </a:p>
          <a:p>
            <a:r>
              <a:rPr lang="en-US" b="1" i="1" dirty="0" smtClean="0"/>
              <a:t>Dismissal</a:t>
            </a:r>
          </a:p>
          <a:p>
            <a:pPr lvl="1"/>
            <a:r>
              <a:rPr lang="en-US" sz="1400" dirty="0"/>
              <a:t>The risk for any employer in releasing a member of staff is not</a:t>
            </a:r>
            <a:br>
              <a:rPr lang="en-US" sz="1400" dirty="0"/>
            </a:br>
            <a:r>
              <a:rPr lang="en-US" sz="1400" dirty="0"/>
              <a:t>adhering to the prevailing legislation relating to wrongful and unfair dismissal. An </a:t>
            </a:r>
            <a:r>
              <a:rPr lang="en-US" sz="1400" dirty="0" smtClean="0"/>
              <a:t>employee can </a:t>
            </a:r>
            <a:r>
              <a:rPr lang="en-US" sz="1400" dirty="0"/>
              <a:t>claim that they were wrongfully dismissed in a common law action for breach of </a:t>
            </a:r>
            <a:r>
              <a:rPr lang="en-US" sz="1400" dirty="0" smtClean="0"/>
              <a:t>contract in </a:t>
            </a:r>
            <a:r>
              <a:rPr lang="en-US" sz="1400" dirty="0"/>
              <a:t>the civil courts or in an industrial tribunal</a:t>
            </a:r>
            <a:r>
              <a:rPr lang="en-US" sz="1400" dirty="0" smtClean="0"/>
              <a:t>.</a:t>
            </a:r>
            <a:endParaRPr lang="en-US" b="1" i="1" dirty="0"/>
          </a:p>
          <a:p>
            <a:r>
              <a:rPr lang="en-US" b="1" i="1" dirty="0"/>
              <a:t>Trade Unions</a:t>
            </a:r>
            <a:r>
              <a:rPr lang="en-US" sz="1400" dirty="0"/>
              <a:t/>
            </a:r>
            <a:br>
              <a:rPr lang="en-US" sz="1400" dirty="0"/>
            </a:br>
            <a:r>
              <a:rPr lang="en-US" dirty="0"/>
              <a:t/>
            </a:r>
            <a:br>
              <a:rPr lang="en-US" dirty="0"/>
            </a:br>
            <a:endParaRPr lang="en-US" b="1" i="1" dirty="0" smtClean="0"/>
          </a:p>
          <a:p>
            <a:pPr marL="0" indent="0">
              <a:buNone/>
            </a:pP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dirty="0" smtClean="0"/>
              <a:t/>
            </a:r>
            <a:br>
              <a:rPr lang="en-US" dirty="0" smtClean="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smtClean="0"/>
              <a:t/>
            </a:r>
            <a:br>
              <a:rPr lang="en-US" sz="1800" dirty="0" smtClean="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600" dirty="0"/>
              <a:t/>
            </a:r>
            <a:br>
              <a:rPr lang="en-US" sz="1600" dirty="0"/>
            </a:br>
            <a:r>
              <a:rPr lang="en-US" sz="1600" dirty="0" smtClean="0"/>
              <a:t/>
            </a:r>
            <a:br>
              <a:rPr lang="en-US" sz="1600" dirty="0" smtClean="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22</a:t>
            </a:fld>
            <a:endParaRPr lang="en-US"/>
          </a:p>
        </p:txBody>
      </p:sp>
      <p:sp>
        <p:nvSpPr>
          <p:cNvPr id="6" name="TextBox 4"/>
          <p:cNvSpPr txBox="1">
            <a:spLocks noChangeArrowheads="1"/>
          </p:cNvSpPr>
          <p:nvPr/>
        </p:nvSpPr>
        <p:spPr bwMode="auto">
          <a:xfrm>
            <a:off x="620059" y="1668553"/>
            <a:ext cx="6030818"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Regulatory and Statutory Requirements</a:t>
            </a:r>
          </a:p>
        </p:txBody>
      </p:sp>
    </p:spTree>
    <p:extLst>
      <p:ext uri="{BB962C8B-B14F-4D97-AF65-F5344CB8AC3E}">
        <p14:creationId xmlns:p14="http://schemas.microsoft.com/office/powerpoint/2010/main" val="674433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People Risk</a:t>
            </a:r>
            <a:endParaRPr lang="en-US" dirty="0"/>
          </a:p>
        </p:txBody>
      </p:sp>
      <p:sp>
        <p:nvSpPr>
          <p:cNvPr id="3" name="Content Placeholder 2"/>
          <p:cNvSpPr>
            <a:spLocks noGrp="1"/>
          </p:cNvSpPr>
          <p:nvPr>
            <p:ph idx="1"/>
          </p:nvPr>
        </p:nvSpPr>
        <p:spPr>
          <a:xfrm>
            <a:off x="457199" y="2127912"/>
            <a:ext cx="8305801" cy="4450309"/>
          </a:xfrm>
          <a:ln w="28575" cmpd="sng">
            <a:solidFill>
              <a:srgbClr val="800000"/>
            </a:solidFill>
          </a:ln>
        </p:spPr>
        <p:txBody>
          <a:bodyPr>
            <a:noAutofit/>
          </a:bodyPr>
          <a:lstStyle/>
          <a:p>
            <a:r>
              <a:rPr lang="en-US" b="1" i="1" dirty="0" smtClean="0"/>
              <a:t>Recruitment</a:t>
            </a:r>
          </a:p>
          <a:p>
            <a:pPr lvl="1"/>
            <a:r>
              <a:rPr lang="en-US" sz="1400" i="1" dirty="0" smtClean="0"/>
              <a:t>Recruiters :</a:t>
            </a:r>
            <a:r>
              <a:rPr lang="en-US" sz="1400" dirty="0"/>
              <a:t> The effectiveness of the recruitment process will be influenced by the </a:t>
            </a:r>
            <a:r>
              <a:rPr lang="en-US" sz="1400" dirty="0" err="1" smtClean="0"/>
              <a:t>behavioural</a:t>
            </a:r>
            <a:r>
              <a:rPr lang="en-US" sz="1400" dirty="0" smtClean="0"/>
              <a:t> characteristics </a:t>
            </a:r>
            <a:r>
              <a:rPr lang="en-US" sz="1400" dirty="0"/>
              <a:t>of the recruiter in terms of whether they are personable, enthusiastic </a:t>
            </a:r>
            <a:r>
              <a:rPr lang="en-US" sz="1400" dirty="0" smtClean="0"/>
              <a:t>and competent</a:t>
            </a:r>
            <a:r>
              <a:rPr lang="en-US" sz="1400" dirty="0"/>
              <a:t>. </a:t>
            </a:r>
            <a:endParaRPr lang="en-US" sz="1400" dirty="0" smtClean="0"/>
          </a:p>
          <a:p>
            <a:pPr lvl="1"/>
            <a:r>
              <a:rPr lang="en-US" sz="1400" dirty="0"/>
              <a:t>Job analysis : an </a:t>
            </a:r>
            <a:r>
              <a:rPr lang="en-US" sz="1400" dirty="0" err="1"/>
              <a:t>organisation</a:t>
            </a:r>
            <a:r>
              <a:rPr lang="en-US" sz="1400" dirty="0"/>
              <a:t> needs to understand: the roles the job holder has to fill; the tasks the job holder will have to do; and the skills the job holder will need to carry out to complete the tasks allocated to the role.</a:t>
            </a:r>
          </a:p>
          <a:p>
            <a:pPr lvl="1"/>
            <a:r>
              <a:rPr lang="en-US" sz="1400" dirty="0"/>
              <a:t>Job descriptions : To be effective, job descriptions must use statements that are terse, direct and simply worded</a:t>
            </a:r>
            <a:r>
              <a:rPr lang="en-US" sz="1400" dirty="0" smtClean="0"/>
              <a:t>.</a:t>
            </a:r>
          </a:p>
          <a:p>
            <a:pPr lvl="1"/>
            <a:r>
              <a:rPr lang="en-US" sz="1400" i="1" dirty="0"/>
              <a:t>Interviews</a:t>
            </a:r>
            <a:r>
              <a:rPr lang="en-US" sz="1400" dirty="0"/>
              <a:t>. Interviews remain the mainstay of the selection process. However, they can </a:t>
            </a:r>
            <a:r>
              <a:rPr lang="en-US" sz="1400" dirty="0" smtClean="0"/>
              <a:t>be </a:t>
            </a:r>
            <a:r>
              <a:rPr lang="en-US" sz="1400" dirty="0"/>
              <a:t>plagued by problems of subjectivity and personal bias</a:t>
            </a:r>
            <a:r>
              <a:rPr lang="en-US" sz="1400" dirty="0" smtClean="0"/>
              <a:t>.</a:t>
            </a:r>
          </a:p>
          <a:p>
            <a:pPr lvl="1"/>
            <a:r>
              <a:rPr lang="en-US" sz="1400" i="1" dirty="0"/>
              <a:t>Selection</a:t>
            </a:r>
            <a:r>
              <a:rPr lang="en-US" sz="1400" dirty="0"/>
              <a:t>. Selection must contain a screening process to establish the fitness and propriety </a:t>
            </a:r>
            <a:r>
              <a:rPr lang="en-US" sz="1400" dirty="0" smtClean="0"/>
              <a:t>of </a:t>
            </a:r>
            <a:r>
              <a:rPr lang="en-US" sz="1400" dirty="0"/>
              <a:t>employees, including their honesty, integrity, reputation, competence, capability and </a:t>
            </a:r>
            <a:r>
              <a:rPr lang="en-US" sz="1400" dirty="0" smtClean="0"/>
              <a:t>financial </a:t>
            </a:r>
            <a:r>
              <a:rPr lang="en-US" sz="1400" dirty="0"/>
              <a:t>soundness</a:t>
            </a:r>
            <a:r>
              <a:rPr lang="en-US" sz="1400" dirty="0" smtClean="0"/>
              <a:t>.</a:t>
            </a:r>
          </a:p>
          <a:p>
            <a:pPr lvl="1"/>
            <a:r>
              <a:rPr lang="en-US" sz="1400" i="1" dirty="0"/>
              <a:t>Induction of employees</a:t>
            </a:r>
            <a:r>
              <a:rPr lang="en-US" sz="1400" dirty="0"/>
              <a:t>. A risk to any business is a poor induction process. It seldom receives </a:t>
            </a:r>
            <a:r>
              <a:rPr lang="en-US" sz="1400" dirty="0" smtClean="0"/>
              <a:t>the </a:t>
            </a:r>
            <a:r>
              <a:rPr lang="en-US" sz="1400" dirty="0"/>
              <a:t>very careful attention it deserves. It makes good sense to help new recruits to integrate into </a:t>
            </a:r>
            <a:r>
              <a:rPr lang="en-US" sz="1400" dirty="0" smtClean="0"/>
              <a:t>their </a:t>
            </a:r>
            <a:r>
              <a:rPr lang="en-US" sz="1400" dirty="0"/>
              <a:t>new surroundings and hence become efficient and effective in their work as quickly as possible.</a:t>
            </a:r>
            <a:br>
              <a:rPr lang="en-US" sz="1400" dirty="0"/>
            </a:br>
            <a:r>
              <a:rPr lang="en-US" sz="1400" dirty="0" smtClean="0"/>
              <a:t/>
            </a:r>
            <a:br>
              <a:rPr lang="en-US" sz="1400" dirty="0" smtClean="0"/>
            </a:br>
            <a:r>
              <a:rPr lang="en-US" sz="1400" dirty="0"/>
              <a:t/>
            </a:r>
            <a:br>
              <a:rPr lang="en-US" sz="1400" dirty="0"/>
            </a:br>
            <a:r>
              <a:rPr lang="en-US" sz="1400" dirty="0"/>
              <a:t/>
            </a:r>
            <a:br>
              <a:rPr lang="en-US" sz="1400" dirty="0"/>
            </a:br>
            <a:r>
              <a:rPr lang="en-US" sz="1400" dirty="0" smtClean="0"/>
              <a:t/>
            </a:r>
            <a:br>
              <a:rPr lang="en-US" sz="1400" dirty="0" smtClean="0"/>
            </a:br>
            <a:r>
              <a:rPr lang="en-US" sz="1400" dirty="0"/>
              <a:t/>
            </a:r>
            <a:br>
              <a:rPr lang="en-US" sz="1400" dirty="0"/>
            </a:br>
            <a:r>
              <a:rPr lang="en-US" sz="1400" dirty="0"/>
              <a:t/>
            </a:r>
            <a:br>
              <a:rPr lang="en-US" sz="1400" dirty="0"/>
            </a:br>
            <a:r>
              <a:rPr lang="en-US" sz="1400" dirty="0"/>
              <a:t/>
            </a:r>
            <a:br>
              <a:rPr lang="en-US" sz="1400" dirty="0"/>
            </a:br>
            <a:r>
              <a:rPr lang="en-US" sz="1400" dirty="0" smtClean="0"/>
              <a:t/>
            </a:r>
            <a:br>
              <a:rPr lang="en-US" sz="1400" dirty="0" smtClean="0"/>
            </a:br>
            <a:r>
              <a:rPr lang="en-US" sz="1400" dirty="0"/>
              <a:t/>
            </a:r>
            <a:br>
              <a:rPr lang="en-US" sz="1400" dirty="0"/>
            </a:br>
            <a:r>
              <a:rPr lang="en-US" sz="1400" dirty="0"/>
              <a:t/>
            </a:r>
            <a:br>
              <a:rPr lang="en-US" sz="1400" dirty="0"/>
            </a:br>
            <a:r>
              <a:rPr lang="en-US" sz="1400" dirty="0"/>
              <a:t/>
            </a:r>
            <a:br>
              <a:rPr lang="en-US" sz="1400" dirty="0"/>
            </a:br>
            <a:r>
              <a:rPr lang="en-US" dirty="0"/>
              <a:t/>
            </a:r>
            <a:br>
              <a:rPr lang="en-US" dirty="0"/>
            </a:br>
            <a:r>
              <a:rPr lang="en-US" dirty="0"/>
              <a:t/>
            </a:r>
            <a:br>
              <a:rPr lang="en-US" dirty="0"/>
            </a:br>
            <a:r>
              <a:rPr lang="en-US" dirty="0"/>
              <a:t/>
            </a:r>
            <a:br>
              <a:rPr lang="en-US" dirty="0"/>
            </a:br>
            <a:r>
              <a:rPr lang="en-US" dirty="0" smtClean="0"/>
              <a:t> </a:t>
            </a:r>
            <a:br>
              <a:rPr lang="en-US" dirty="0" smtClean="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b="1" i="1" dirty="0" smtClean="0"/>
          </a:p>
          <a:p>
            <a:pPr marL="0" indent="0">
              <a:buNone/>
            </a:pP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t>
            </a:r>
            <a:r>
              <a:rPr lang="en-US" dirty="0"/>
              <a:t/>
            </a:r>
            <a:br>
              <a:rPr lang="en-US" dirty="0"/>
            </a:br>
            <a:endParaRPr lang="en-US" b="1" i="1" dirty="0" smtClean="0"/>
          </a:p>
          <a:p>
            <a:pPr marL="0" indent="0">
              <a:buNone/>
            </a:pP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dirty="0" smtClean="0"/>
              <a:t/>
            </a:r>
            <a:br>
              <a:rPr lang="en-US" dirty="0" smtClean="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smtClean="0"/>
              <a:t/>
            </a:r>
            <a:br>
              <a:rPr lang="en-US" sz="1800" dirty="0" smtClean="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600" dirty="0"/>
              <a:t/>
            </a:r>
            <a:br>
              <a:rPr lang="en-US" sz="1600" dirty="0"/>
            </a:br>
            <a:r>
              <a:rPr lang="en-US" sz="1600" dirty="0" smtClean="0"/>
              <a:t/>
            </a:r>
            <a:br>
              <a:rPr lang="en-US" sz="1600" dirty="0" smtClean="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9283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23</a:t>
            </a:fld>
            <a:endParaRPr lang="en-US"/>
          </a:p>
        </p:txBody>
      </p:sp>
      <p:sp>
        <p:nvSpPr>
          <p:cNvPr id="6" name="TextBox 4"/>
          <p:cNvSpPr txBox="1">
            <a:spLocks noChangeArrowheads="1"/>
          </p:cNvSpPr>
          <p:nvPr/>
        </p:nvSpPr>
        <p:spPr bwMode="auto">
          <a:xfrm>
            <a:off x="620059" y="1668553"/>
            <a:ext cx="2569934"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Staff Constraints</a:t>
            </a:r>
          </a:p>
        </p:txBody>
      </p:sp>
    </p:spTree>
    <p:extLst>
      <p:ext uri="{BB962C8B-B14F-4D97-AF65-F5344CB8AC3E}">
        <p14:creationId xmlns:p14="http://schemas.microsoft.com/office/powerpoint/2010/main" val="109001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People Risk</a:t>
            </a:r>
            <a:endParaRPr lang="en-US" dirty="0"/>
          </a:p>
        </p:txBody>
      </p:sp>
      <p:sp>
        <p:nvSpPr>
          <p:cNvPr id="3" name="Content Placeholder 2"/>
          <p:cNvSpPr>
            <a:spLocks noGrp="1"/>
          </p:cNvSpPr>
          <p:nvPr>
            <p:ph idx="1"/>
          </p:nvPr>
        </p:nvSpPr>
        <p:spPr>
          <a:xfrm>
            <a:off x="457199" y="2127912"/>
            <a:ext cx="8305801" cy="4231945"/>
          </a:xfrm>
          <a:ln w="28575" cmpd="sng">
            <a:solidFill>
              <a:srgbClr val="800000"/>
            </a:solidFill>
          </a:ln>
        </p:spPr>
        <p:txBody>
          <a:bodyPr>
            <a:noAutofit/>
          </a:bodyPr>
          <a:lstStyle/>
          <a:p>
            <a:r>
              <a:rPr lang="en-US" b="1" i="1" dirty="0"/>
              <a:t>Staff </a:t>
            </a:r>
            <a:r>
              <a:rPr lang="en-US" b="1" i="1" dirty="0" smtClean="0"/>
              <a:t>Turnover</a:t>
            </a:r>
          </a:p>
          <a:p>
            <a:pPr lvl="1"/>
            <a:r>
              <a:rPr lang="en-US" sz="1600" dirty="0" smtClean="0"/>
              <a:t>retention </a:t>
            </a:r>
            <a:r>
              <a:rPr lang="en-US" sz="1600" dirty="0"/>
              <a:t>of top performers critical to the success of the business</a:t>
            </a:r>
            <a:r>
              <a:rPr lang="en-US" sz="1600" dirty="0" smtClean="0"/>
              <a:t>;</a:t>
            </a:r>
            <a:endParaRPr lang="en-US" sz="1600" dirty="0"/>
          </a:p>
          <a:p>
            <a:pPr lvl="1"/>
            <a:r>
              <a:rPr lang="en-US" sz="1600" dirty="0" smtClean="0"/>
              <a:t>retention </a:t>
            </a:r>
            <a:r>
              <a:rPr lang="en-US" sz="1600" dirty="0"/>
              <a:t>and development of the </a:t>
            </a:r>
            <a:r>
              <a:rPr lang="en-US" sz="1600" dirty="0" err="1"/>
              <a:t>organisation’s</a:t>
            </a:r>
            <a:r>
              <a:rPr lang="en-US" sz="1600" dirty="0"/>
              <a:t> knowledge </a:t>
            </a:r>
            <a:r>
              <a:rPr lang="en-US" sz="1600" dirty="0" smtClean="0"/>
              <a:t>base;</a:t>
            </a:r>
            <a:endParaRPr lang="en-US" sz="1600" dirty="0"/>
          </a:p>
          <a:p>
            <a:pPr lvl="1"/>
            <a:r>
              <a:rPr lang="en-US" sz="1600" dirty="0" smtClean="0"/>
              <a:t>retention </a:t>
            </a:r>
            <a:r>
              <a:rPr lang="en-US" sz="1600" dirty="0"/>
              <a:t>of information which would be useful to a </a:t>
            </a:r>
            <a:r>
              <a:rPr lang="en-US" sz="1600" dirty="0" smtClean="0"/>
              <a:t>competitor;</a:t>
            </a:r>
            <a:endParaRPr lang="en-US" sz="1600" dirty="0"/>
          </a:p>
          <a:p>
            <a:pPr lvl="1"/>
            <a:r>
              <a:rPr lang="en-US" sz="1600" dirty="0" smtClean="0"/>
              <a:t>a </a:t>
            </a:r>
            <a:r>
              <a:rPr lang="en-US" sz="1600" dirty="0"/>
              <a:t>reduction in advertising and recruitment agency </a:t>
            </a:r>
            <a:r>
              <a:rPr lang="en-US" sz="1600" dirty="0" smtClean="0"/>
              <a:t>costs;</a:t>
            </a:r>
            <a:endParaRPr lang="en-US" sz="1600" dirty="0"/>
          </a:p>
          <a:p>
            <a:pPr lvl="1"/>
            <a:r>
              <a:rPr lang="en-US" sz="1600" dirty="0" smtClean="0"/>
              <a:t>improved </a:t>
            </a:r>
            <a:r>
              <a:rPr lang="en-US" sz="1600" dirty="0"/>
              <a:t>employee </a:t>
            </a:r>
            <a:r>
              <a:rPr lang="en-US" sz="1600" dirty="0" smtClean="0"/>
              <a:t>morale;</a:t>
            </a:r>
            <a:endParaRPr lang="en-US" sz="1600" dirty="0"/>
          </a:p>
          <a:p>
            <a:pPr lvl="1"/>
            <a:r>
              <a:rPr lang="en-US" sz="1600" dirty="0" smtClean="0"/>
              <a:t>a </a:t>
            </a:r>
            <a:r>
              <a:rPr lang="en-US" sz="1600" dirty="0"/>
              <a:t>reduction in the time managers are diverted away from activities directly contributing to</a:t>
            </a:r>
            <a:br>
              <a:rPr lang="en-US" sz="1600" dirty="0"/>
            </a:br>
            <a:r>
              <a:rPr lang="en-US" sz="1600" dirty="0"/>
              <a:t>business </a:t>
            </a:r>
            <a:r>
              <a:rPr lang="en-US" sz="1600" dirty="0" smtClean="0"/>
              <a:t>creation;</a:t>
            </a:r>
            <a:endParaRPr lang="en-US" sz="1600" dirty="0"/>
          </a:p>
          <a:p>
            <a:pPr lvl="1"/>
            <a:r>
              <a:rPr lang="en-US" sz="1600" dirty="0" smtClean="0"/>
              <a:t>a </a:t>
            </a:r>
            <a:r>
              <a:rPr lang="en-US" sz="1600" dirty="0"/>
              <a:t>reduction in the amount of time existing staff spend in inducting and training new staff;</a:t>
            </a:r>
            <a:br>
              <a:rPr lang="en-US" sz="1600" dirty="0"/>
            </a:br>
            <a:r>
              <a:rPr lang="en-US" sz="1600" dirty="0" smtClean="0"/>
              <a:t>and</a:t>
            </a:r>
            <a:endParaRPr lang="en-US" sz="1600" dirty="0"/>
          </a:p>
          <a:p>
            <a:pPr lvl="1"/>
            <a:r>
              <a:rPr lang="en-US" sz="1600" dirty="0" smtClean="0"/>
              <a:t>a </a:t>
            </a:r>
            <a:r>
              <a:rPr lang="en-US" sz="1600" dirty="0"/>
              <a:t>reduction in the time that staff are not fully productive in terms of those working </a:t>
            </a:r>
            <a:r>
              <a:rPr lang="en-US" sz="1600" dirty="0" smtClean="0"/>
              <a:t>their notice </a:t>
            </a:r>
            <a:r>
              <a:rPr lang="en-US" sz="1600" dirty="0"/>
              <a:t>or new arrivals.</a:t>
            </a:r>
            <a:r>
              <a:rPr lang="en-US" dirty="0"/>
              <a:t/>
            </a:r>
            <a:br>
              <a:rPr lang="en-US" dirty="0"/>
            </a:br>
            <a:r>
              <a:rPr lang="en-US" dirty="0"/>
              <a:t/>
            </a:r>
            <a:br>
              <a:rPr lang="en-US" dirty="0"/>
            </a:br>
            <a:r>
              <a:rPr lang="en-US" b="1" dirty="0"/>
              <a:t/>
            </a:r>
            <a:br>
              <a:rPr lang="en-US" b="1" dirty="0"/>
            </a:br>
            <a:r>
              <a:rPr lang="en-US" b="1" dirty="0"/>
              <a:t/>
            </a:r>
            <a:br>
              <a:rPr lang="en-US" b="1" dirty="0"/>
            </a:br>
            <a:r>
              <a:rPr lang="en-US" sz="1000" dirty="0" smtClean="0"/>
              <a:t/>
            </a:r>
            <a:br>
              <a:rPr lang="en-US" sz="1000" dirty="0" smtClean="0"/>
            </a:br>
            <a:r>
              <a:rPr lang="en-US" sz="1000" dirty="0"/>
              <a:t/>
            </a:r>
            <a:br>
              <a:rPr lang="en-US" sz="1000" dirty="0"/>
            </a:br>
            <a:r>
              <a:rPr lang="en-US" sz="1000" dirty="0"/>
              <a:t/>
            </a:r>
            <a:br>
              <a:rPr lang="en-US" sz="1000" dirty="0"/>
            </a:br>
            <a:r>
              <a:rPr lang="en-US" sz="1000" dirty="0" smtClean="0"/>
              <a:t/>
            </a:r>
            <a:br>
              <a:rPr lang="en-US" sz="1000" dirty="0" smtClean="0"/>
            </a:br>
            <a:r>
              <a:rPr lang="en-US" sz="1000" dirty="0"/>
              <a:t/>
            </a:r>
            <a:br>
              <a:rPr lang="en-US" sz="1000" dirty="0"/>
            </a:br>
            <a:r>
              <a:rPr lang="en-US" sz="1000" dirty="0"/>
              <a:t/>
            </a:r>
            <a:br>
              <a:rPr lang="en-US" sz="1000" dirty="0"/>
            </a:br>
            <a:r>
              <a:rPr lang="en-US" sz="1000" dirty="0"/>
              <a:t/>
            </a:r>
            <a:br>
              <a:rPr lang="en-US" sz="1000" dirty="0"/>
            </a:br>
            <a:r>
              <a:rPr lang="en-US" sz="1000" dirty="0" smtClean="0"/>
              <a:t/>
            </a:r>
            <a:br>
              <a:rPr lang="en-US" sz="1000" dirty="0" smtClean="0"/>
            </a:br>
            <a:r>
              <a:rPr lang="en-US" sz="1000" dirty="0"/>
              <a:t/>
            </a:r>
            <a:br>
              <a:rPr lang="en-US" sz="1000" dirty="0"/>
            </a:br>
            <a:r>
              <a:rPr lang="en-US" sz="1000" dirty="0"/>
              <a:t/>
            </a:r>
            <a:br>
              <a:rPr lang="en-US" sz="1000" dirty="0"/>
            </a:br>
            <a:r>
              <a:rPr lang="en-US" sz="1000" dirty="0"/>
              <a:t/>
            </a:r>
            <a:br>
              <a:rPr lang="en-US" sz="1000" dirty="0"/>
            </a:br>
            <a:r>
              <a:rPr lang="en-US" dirty="0"/>
              <a:t/>
            </a:r>
            <a:br>
              <a:rPr lang="en-US" dirty="0"/>
            </a:br>
            <a:r>
              <a:rPr lang="en-US" dirty="0"/>
              <a:t/>
            </a:r>
            <a:br>
              <a:rPr lang="en-US" dirty="0"/>
            </a:br>
            <a:r>
              <a:rPr lang="en-US" dirty="0"/>
              <a:t/>
            </a:r>
            <a:br>
              <a:rPr lang="en-US" dirty="0"/>
            </a:br>
            <a:r>
              <a:rPr lang="en-US" dirty="0" smtClean="0"/>
              <a:t> </a:t>
            </a:r>
            <a:br>
              <a:rPr lang="en-US" dirty="0" smtClean="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b="1" i="1" dirty="0" smtClean="0"/>
          </a:p>
          <a:p>
            <a:pPr marL="0" indent="0">
              <a:buNone/>
            </a:pP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t>
            </a:r>
            <a:r>
              <a:rPr lang="en-US" dirty="0"/>
              <a:t/>
            </a:r>
            <a:br>
              <a:rPr lang="en-US" dirty="0"/>
            </a:br>
            <a:endParaRPr lang="en-US" b="1" i="1" dirty="0" smtClean="0"/>
          </a:p>
          <a:p>
            <a:pPr marL="0" indent="0">
              <a:buNone/>
            </a:pP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dirty="0" smtClean="0"/>
              <a:t/>
            </a:r>
            <a:br>
              <a:rPr lang="en-US" dirty="0" smtClean="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smtClean="0"/>
              <a:t/>
            </a:r>
            <a:br>
              <a:rPr lang="en-US" sz="1800" dirty="0" smtClean="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600" dirty="0"/>
              <a:t/>
            </a:r>
            <a:br>
              <a:rPr lang="en-US" sz="1600" dirty="0"/>
            </a:br>
            <a:r>
              <a:rPr lang="en-US" sz="1600" dirty="0" smtClean="0"/>
              <a:t/>
            </a:r>
            <a:br>
              <a:rPr lang="en-US" sz="1600" dirty="0" smtClean="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24</a:t>
            </a:fld>
            <a:endParaRPr lang="en-US"/>
          </a:p>
        </p:txBody>
      </p:sp>
      <p:sp>
        <p:nvSpPr>
          <p:cNvPr id="6" name="TextBox 4"/>
          <p:cNvSpPr txBox="1">
            <a:spLocks noChangeArrowheads="1"/>
          </p:cNvSpPr>
          <p:nvPr/>
        </p:nvSpPr>
        <p:spPr bwMode="auto">
          <a:xfrm>
            <a:off x="620059" y="1668553"/>
            <a:ext cx="2569934"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Staff Constraints</a:t>
            </a:r>
          </a:p>
        </p:txBody>
      </p:sp>
    </p:spTree>
    <p:extLst>
      <p:ext uri="{BB962C8B-B14F-4D97-AF65-F5344CB8AC3E}">
        <p14:creationId xmlns:p14="http://schemas.microsoft.com/office/powerpoint/2010/main" val="699330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People Risk</a:t>
            </a:r>
            <a:endParaRPr lang="en-US" dirty="0"/>
          </a:p>
        </p:txBody>
      </p:sp>
      <p:sp>
        <p:nvSpPr>
          <p:cNvPr id="3" name="Content Placeholder 2"/>
          <p:cNvSpPr>
            <a:spLocks noGrp="1"/>
          </p:cNvSpPr>
          <p:nvPr>
            <p:ph idx="1"/>
          </p:nvPr>
        </p:nvSpPr>
        <p:spPr>
          <a:xfrm>
            <a:off x="457199" y="2127912"/>
            <a:ext cx="8305801" cy="4231945"/>
          </a:xfrm>
          <a:ln w="28575" cmpd="sng">
            <a:solidFill>
              <a:srgbClr val="800000"/>
            </a:solidFill>
          </a:ln>
        </p:spPr>
        <p:txBody>
          <a:bodyPr>
            <a:noAutofit/>
          </a:bodyPr>
          <a:lstStyle/>
          <a:p>
            <a:r>
              <a:rPr lang="en-US" b="1" i="1" dirty="0"/>
              <a:t>Staff Absenteeism</a:t>
            </a:r>
            <a:endParaRPr lang="en-US" b="1" i="1" dirty="0" smtClean="0"/>
          </a:p>
          <a:p>
            <a:pPr lvl="1"/>
            <a:r>
              <a:rPr lang="en-US" dirty="0"/>
              <a:t>How frequently employees are absent from their work – the absenteeism rate – is also </a:t>
            </a:r>
            <a:r>
              <a:rPr lang="en-US" dirty="0" smtClean="0"/>
              <a:t>directly related </a:t>
            </a:r>
            <a:r>
              <a:rPr lang="en-US" dirty="0"/>
              <a:t>to human resource planning and recruitment. </a:t>
            </a:r>
            <a:endParaRPr lang="en-US" dirty="0" smtClean="0"/>
          </a:p>
          <a:p>
            <a:pPr lvl="1"/>
            <a:r>
              <a:rPr lang="en-US" dirty="0"/>
              <a:t>While an employer may find that the overall absenteeism rate and costs are within </a:t>
            </a:r>
            <a:r>
              <a:rPr lang="en-US" dirty="0" smtClean="0"/>
              <a:t>an acceptable </a:t>
            </a:r>
            <a:r>
              <a:rPr lang="en-US" dirty="0"/>
              <a:t>range, it is still advisable to study the statistics to determine if there are </a:t>
            </a:r>
            <a:r>
              <a:rPr lang="en-US" dirty="0" smtClean="0"/>
              <a:t>patterns in </a:t>
            </a:r>
            <a:r>
              <a:rPr lang="en-US" dirty="0"/>
              <a:t>the data</a:t>
            </a:r>
            <a:r>
              <a:rPr lang="en-US" dirty="0" smtClean="0"/>
              <a:t>.</a:t>
            </a:r>
          </a:p>
          <a:p>
            <a:pPr lvl="1"/>
            <a:r>
              <a:rPr lang="en-US" dirty="0"/>
              <a:t>By monitoring </a:t>
            </a:r>
            <a:r>
              <a:rPr lang="en-US" dirty="0" smtClean="0"/>
              <a:t>these differential </a:t>
            </a:r>
            <a:r>
              <a:rPr lang="en-US" dirty="0"/>
              <a:t>attendance records, managers can assess where problems might exist and </a:t>
            </a:r>
            <a:r>
              <a:rPr lang="en-US" dirty="0" smtClean="0"/>
              <a:t>more importantly </a:t>
            </a:r>
            <a:r>
              <a:rPr lang="en-US" dirty="0"/>
              <a:t>begin planning ways to resolve or improve the underlying causes</a:t>
            </a:r>
            <a:r>
              <a:rPr lang="en-US" dirty="0" smtClean="0"/>
              <a:t>.</a:t>
            </a:r>
          </a:p>
          <a:p>
            <a:pPr lvl="1"/>
            <a:r>
              <a:rPr lang="en-US" dirty="0" smtClean="0"/>
              <a:t>Employers look </a:t>
            </a:r>
            <a:r>
              <a:rPr lang="en-US" dirty="0"/>
              <a:t>at “stick and carrot” regimes where progressive discipline procedures are applied </a:t>
            </a:r>
            <a:r>
              <a:rPr lang="en-US" dirty="0" smtClean="0"/>
              <a:t>to employees </a:t>
            </a:r>
            <a:r>
              <a:rPr lang="en-US" dirty="0"/>
              <a:t>having a recurring record of absenteeism whereas incentives are provided for </a:t>
            </a:r>
            <a:r>
              <a:rPr lang="en-US" dirty="0" smtClean="0"/>
              <a:t>perfect attendance</a:t>
            </a:r>
            <a:r>
              <a:rPr lang="en-US" dirty="0"/>
              <a:t>.</a:t>
            </a: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dirty="0"/>
              <a:t/>
            </a:r>
            <a:br>
              <a:rPr lang="en-US" dirty="0"/>
            </a:br>
            <a:r>
              <a:rPr lang="en-US" dirty="0"/>
              <a:t/>
            </a:r>
            <a:br>
              <a:rPr lang="en-US" dirty="0"/>
            </a:br>
            <a:r>
              <a:rPr lang="en-US" b="1" dirty="0"/>
              <a:t/>
            </a:r>
            <a:br>
              <a:rPr lang="en-US" b="1" dirty="0"/>
            </a:br>
            <a:r>
              <a:rPr lang="en-US" b="1" dirty="0"/>
              <a:t/>
            </a:r>
            <a:br>
              <a:rPr lang="en-US" b="1" dirty="0"/>
            </a:br>
            <a:r>
              <a:rPr lang="en-US" sz="1000" dirty="0" smtClean="0"/>
              <a:t/>
            </a:r>
            <a:br>
              <a:rPr lang="en-US" sz="1000" dirty="0" smtClean="0"/>
            </a:br>
            <a:r>
              <a:rPr lang="en-US" sz="1000" dirty="0"/>
              <a:t/>
            </a:r>
            <a:br>
              <a:rPr lang="en-US" sz="1000" dirty="0"/>
            </a:br>
            <a:r>
              <a:rPr lang="en-US" sz="1000" dirty="0"/>
              <a:t/>
            </a:r>
            <a:br>
              <a:rPr lang="en-US" sz="1000" dirty="0"/>
            </a:br>
            <a:r>
              <a:rPr lang="en-US" sz="1000" dirty="0" smtClean="0"/>
              <a:t/>
            </a:r>
            <a:br>
              <a:rPr lang="en-US" sz="1000" dirty="0" smtClean="0"/>
            </a:br>
            <a:r>
              <a:rPr lang="en-US" sz="1000" dirty="0"/>
              <a:t/>
            </a:r>
            <a:br>
              <a:rPr lang="en-US" sz="1000" dirty="0"/>
            </a:br>
            <a:r>
              <a:rPr lang="en-US" sz="1000" dirty="0"/>
              <a:t/>
            </a:r>
            <a:br>
              <a:rPr lang="en-US" sz="1000" dirty="0"/>
            </a:br>
            <a:r>
              <a:rPr lang="en-US" sz="1000" dirty="0"/>
              <a:t/>
            </a:r>
            <a:br>
              <a:rPr lang="en-US" sz="1000" dirty="0"/>
            </a:br>
            <a:r>
              <a:rPr lang="en-US" sz="1000" dirty="0" smtClean="0"/>
              <a:t/>
            </a:r>
            <a:br>
              <a:rPr lang="en-US" sz="1000" dirty="0" smtClean="0"/>
            </a:br>
            <a:r>
              <a:rPr lang="en-US" sz="1000" dirty="0"/>
              <a:t/>
            </a:r>
            <a:br>
              <a:rPr lang="en-US" sz="1000" dirty="0"/>
            </a:br>
            <a:r>
              <a:rPr lang="en-US" sz="1000" dirty="0"/>
              <a:t/>
            </a:r>
            <a:br>
              <a:rPr lang="en-US" sz="1000" dirty="0"/>
            </a:br>
            <a:r>
              <a:rPr lang="en-US" sz="1000" dirty="0"/>
              <a:t/>
            </a:r>
            <a:br>
              <a:rPr lang="en-US" sz="1000" dirty="0"/>
            </a:br>
            <a:r>
              <a:rPr lang="en-US" dirty="0"/>
              <a:t/>
            </a:r>
            <a:br>
              <a:rPr lang="en-US" dirty="0"/>
            </a:br>
            <a:r>
              <a:rPr lang="en-US" dirty="0"/>
              <a:t/>
            </a:r>
            <a:br>
              <a:rPr lang="en-US" dirty="0"/>
            </a:br>
            <a:r>
              <a:rPr lang="en-US" dirty="0"/>
              <a:t/>
            </a:r>
            <a:br>
              <a:rPr lang="en-US" dirty="0"/>
            </a:br>
            <a:r>
              <a:rPr lang="en-US" dirty="0" smtClean="0"/>
              <a:t> </a:t>
            </a:r>
            <a:br>
              <a:rPr lang="en-US" dirty="0" smtClean="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b="1" i="1" dirty="0" smtClean="0"/>
          </a:p>
          <a:p>
            <a:pPr marL="0" indent="0">
              <a:buNone/>
            </a:pP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t>
            </a:r>
            <a:r>
              <a:rPr lang="en-US" dirty="0"/>
              <a:t/>
            </a:r>
            <a:br>
              <a:rPr lang="en-US" dirty="0"/>
            </a:br>
            <a:endParaRPr lang="en-US" b="1" i="1" dirty="0" smtClean="0"/>
          </a:p>
          <a:p>
            <a:pPr marL="0" indent="0">
              <a:buNone/>
            </a:pP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dirty="0" smtClean="0"/>
              <a:t/>
            </a:r>
            <a:br>
              <a:rPr lang="en-US" dirty="0" smtClean="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smtClean="0"/>
              <a:t/>
            </a:r>
            <a:br>
              <a:rPr lang="en-US" sz="1800" dirty="0" smtClean="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600" dirty="0"/>
              <a:t/>
            </a:r>
            <a:br>
              <a:rPr lang="en-US" sz="1600" dirty="0"/>
            </a:br>
            <a:r>
              <a:rPr lang="en-US" sz="1600" dirty="0" smtClean="0"/>
              <a:t/>
            </a:r>
            <a:br>
              <a:rPr lang="en-US" sz="1600" dirty="0" smtClean="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25</a:t>
            </a:fld>
            <a:endParaRPr lang="en-US"/>
          </a:p>
        </p:txBody>
      </p:sp>
      <p:sp>
        <p:nvSpPr>
          <p:cNvPr id="6" name="TextBox 4"/>
          <p:cNvSpPr txBox="1">
            <a:spLocks noChangeArrowheads="1"/>
          </p:cNvSpPr>
          <p:nvPr/>
        </p:nvSpPr>
        <p:spPr bwMode="auto">
          <a:xfrm>
            <a:off x="620059" y="1668553"/>
            <a:ext cx="2569934"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Staff Constraints</a:t>
            </a:r>
            <a:endParaRPr lang="en-US" sz="2400" dirty="0">
              <a:solidFill>
                <a:schemeClr val="bg1"/>
              </a:solidFill>
              <a:latin typeface="+mn-lt"/>
            </a:endParaRPr>
          </a:p>
        </p:txBody>
      </p:sp>
    </p:spTree>
    <p:extLst>
      <p:ext uri="{BB962C8B-B14F-4D97-AF65-F5344CB8AC3E}">
        <p14:creationId xmlns:p14="http://schemas.microsoft.com/office/powerpoint/2010/main" val="2091037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People Risk</a:t>
            </a:r>
            <a:endParaRPr lang="en-US" dirty="0"/>
          </a:p>
        </p:txBody>
      </p:sp>
      <p:sp>
        <p:nvSpPr>
          <p:cNvPr id="3" name="Content Placeholder 2"/>
          <p:cNvSpPr>
            <a:spLocks noGrp="1"/>
          </p:cNvSpPr>
          <p:nvPr>
            <p:ph idx="1"/>
          </p:nvPr>
        </p:nvSpPr>
        <p:spPr>
          <a:xfrm>
            <a:off x="457199" y="2127912"/>
            <a:ext cx="8305801" cy="4231945"/>
          </a:xfrm>
          <a:ln w="28575" cmpd="sng">
            <a:solidFill>
              <a:srgbClr val="800000"/>
            </a:solidFill>
          </a:ln>
        </p:spPr>
        <p:txBody>
          <a:bodyPr>
            <a:noAutofit/>
          </a:bodyPr>
          <a:lstStyle/>
          <a:p>
            <a:pPr marL="0" indent="0">
              <a:buNone/>
            </a:pP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dirty="0"/>
              <a:t/>
            </a:r>
            <a:br>
              <a:rPr lang="en-US" dirty="0"/>
            </a:br>
            <a:r>
              <a:rPr lang="en-US" dirty="0"/>
              <a:t/>
            </a:r>
            <a:br>
              <a:rPr lang="en-US" dirty="0"/>
            </a:br>
            <a:r>
              <a:rPr lang="en-US" b="1" dirty="0"/>
              <a:t/>
            </a:r>
            <a:br>
              <a:rPr lang="en-US" b="1" dirty="0"/>
            </a:br>
            <a:r>
              <a:rPr lang="en-US" b="1" dirty="0"/>
              <a:t/>
            </a:r>
            <a:br>
              <a:rPr lang="en-US" b="1" dirty="0"/>
            </a:br>
            <a:r>
              <a:rPr lang="en-US" sz="1000" dirty="0" smtClean="0"/>
              <a:t/>
            </a:r>
            <a:br>
              <a:rPr lang="en-US" sz="1000" dirty="0" smtClean="0"/>
            </a:br>
            <a:r>
              <a:rPr lang="en-US" sz="1000" dirty="0"/>
              <a:t/>
            </a:r>
            <a:br>
              <a:rPr lang="en-US" sz="1000" dirty="0"/>
            </a:br>
            <a:r>
              <a:rPr lang="en-US" sz="1000" dirty="0"/>
              <a:t/>
            </a:r>
            <a:br>
              <a:rPr lang="en-US" sz="1000" dirty="0"/>
            </a:br>
            <a:r>
              <a:rPr lang="en-US" sz="1000" dirty="0" smtClean="0"/>
              <a:t/>
            </a:r>
            <a:br>
              <a:rPr lang="en-US" sz="1000" dirty="0" smtClean="0"/>
            </a:br>
            <a:r>
              <a:rPr lang="en-US" sz="1000" dirty="0"/>
              <a:t/>
            </a:r>
            <a:br>
              <a:rPr lang="en-US" sz="1000" dirty="0"/>
            </a:br>
            <a:r>
              <a:rPr lang="en-US" sz="1000" dirty="0"/>
              <a:t/>
            </a:r>
            <a:br>
              <a:rPr lang="en-US" sz="1000" dirty="0"/>
            </a:br>
            <a:r>
              <a:rPr lang="en-US" sz="1000" dirty="0"/>
              <a:t/>
            </a:r>
            <a:br>
              <a:rPr lang="en-US" sz="1000" dirty="0"/>
            </a:br>
            <a:r>
              <a:rPr lang="en-US" sz="1000" dirty="0" smtClean="0"/>
              <a:t/>
            </a:r>
            <a:br>
              <a:rPr lang="en-US" sz="1000" dirty="0" smtClean="0"/>
            </a:br>
            <a:r>
              <a:rPr lang="en-US" sz="1000" dirty="0"/>
              <a:t/>
            </a:r>
            <a:br>
              <a:rPr lang="en-US" sz="1000" dirty="0"/>
            </a:br>
            <a:r>
              <a:rPr lang="en-US" sz="1000" dirty="0"/>
              <a:t/>
            </a:r>
            <a:br>
              <a:rPr lang="en-US" sz="1000" dirty="0"/>
            </a:br>
            <a:r>
              <a:rPr lang="en-US" sz="1000" dirty="0"/>
              <a:t/>
            </a:r>
            <a:br>
              <a:rPr lang="en-US" sz="1000" dirty="0"/>
            </a:br>
            <a:r>
              <a:rPr lang="en-US" dirty="0"/>
              <a:t/>
            </a:r>
            <a:br>
              <a:rPr lang="en-US" dirty="0"/>
            </a:br>
            <a:r>
              <a:rPr lang="en-US" dirty="0"/>
              <a:t/>
            </a:r>
            <a:br>
              <a:rPr lang="en-US" dirty="0"/>
            </a:br>
            <a:r>
              <a:rPr lang="en-US" dirty="0"/>
              <a:t/>
            </a:r>
            <a:br>
              <a:rPr lang="en-US" dirty="0"/>
            </a:br>
            <a:r>
              <a:rPr lang="en-US" dirty="0" smtClean="0"/>
              <a:t> </a:t>
            </a:r>
            <a:br>
              <a:rPr lang="en-US" dirty="0" smtClean="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b="1" i="1" dirty="0" smtClean="0"/>
          </a:p>
          <a:p>
            <a:pPr marL="0" indent="0">
              <a:buNone/>
            </a:pP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t>
            </a:r>
            <a:r>
              <a:rPr lang="en-US" dirty="0"/>
              <a:t/>
            </a:r>
            <a:br>
              <a:rPr lang="en-US" dirty="0"/>
            </a:br>
            <a:endParaRPr lang="en-US" b="1" i="1" dirty="0" smtClean="0"/>
          </a:p>
          <a:p>
            <a:pPr marL="0" indent="0">
              <a:buNone/>
            </a:pP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dirty="0" smtClean="0"/>
              <a:t/>
            </a:r>
            <a:br>
              <a:rPr lang="en-US" dirty="0" smtClean="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smtClean="0"/>
              <a:t/>
            </a:r>
            <a:br>
              <a:rPr lang="en-US" sz="1800" dirty="0" smtClean="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600" dirty="0"/>
              <a:t/>
            </a:r>
            <a:br>
              <a:rPr lang="en-US" sz="1600" dirty="0"/>
            </a:br>
            <a:r>
              <a:rPr lang="en-US" sz="1600" dirty="0" smtClean="0"/>
              <a:t/>
            </a:r>
            <a:br>
              <a:rPr lang="en-US" sz="1600" dirty="0" smtClean="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26</a:t>
            </a:fld>
            <a:endParaRPr lang="en-US"/>
          </a:p>
        </p:txBody>
      </p:sp>
      <p:sp>
        <p:nvSpPr>
          <p:cNvPr id="6" name="TextBox 4"/>
          <p:cNvSpPr txBox="1">
            <a:spLocks noChangeArrowheads="1"/>
          </p:cNvSpPr>
          <p:nvPr/>
        </p:nvSpPr>
        <p:spPr bwMode="auto">
          <a:xfrm>
            <a:off x="620059" y="1668553"/>
            <a:ext cx="2569934"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Staff Constraints</a:t>
            </a:r>
            <a:endParaRPr lang="en-US" sz="2400" dirty="0">
              <a:solidFill>
                <a:schemeClr val="bg1"/>
              </a:solidFill>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500" y="2130218"/>
            <a:ext cx="5745025" cy="4059818"/>
          </a:xfrm>
          <a:prstGeom prst="rect">
            <a:avLst/>
          </a:prstGeom>
        </p:spPr>
      </p:pic>
      <p:sp>
        <p:nvSpPr>
          <p:cNvPr id="8" name="TextBox 7"/>
          <p:cNvSpPr txBox="1"/>
          <p:nvPr/>
        </p:nvSpPr>
        <p:spPr>
          <a:xfrm>
            <a:off x="620059" y="2562896"/>
            <a:ext cx="3302507" cy="1015663"/>
          </a:xfrm>
          <a:prstGeom prst="rect">
            <a:avLst/>
          </a:prstGeom>
          <a:noFill/>
        </p:spPr>
        <p:txBody>
          <a:bodyPr wrap="none" rtlCol="0">
            <a:spAutoFit/>
          </a:bodyPr>
          <a:lstStyle/>
          <a:p>
            <a:r>
              <a:rPr lang="en-US" dirty="0" smtClean="0"/>
              <a:t>Maslow Pyramid</a:t>
            </a:r>
          </a:p>
          <a:p>
            <a:pPr marL="285750" indent="-285750">
              <a:buFontTx/>
              <a:buChar char="-"/>
            </a:pPr>
            <a:r>
              <a:rPr lang="en-US" sz="1400" dirty="0" smtClean="0"/>
              <a:t>World famous psychological</a:t>
            </a:r>
          </a:p>
          <a:p>
            <a:r>
              <a:rPr lang="en-US" sz="1400" dirty="0"/>
              <a:t> </a:t>
            </a:r>
            <a:r>
              <a:rPr lang="en-US" sz="1400" dirty="0" smtClean="0"/>
              <a:t>     theory which describe about</a:t>
            </a:r>
          </a:p>
          <a:p>
            <a:r>
              <a:rPr lang="en-US" sz="1400" dirty="0"/>
              <a:t> </a:t>
            </a:r>
            <a:r>
              <a:rPr lang="en-US" sz="1400" dirty="0" smtClean="0"/>
              <a:t>     the motivation of people in work</a:t>
            </a:r>
            <a:endParaRPr lang="en-US" sz="1400" dirty="0"/>
          </a:p>
        </p:txBody>
      </p:sp>
    </p:spTree>
    <p:extLst>
      <p:ext uri="{BB962C8B-B14F-4D97-AF65-F5344CB8AC3E}">
        <p14:creationId xmlns:p14="http://schemas.microsoft.com/office/powerpoint/2010/main" val="4228340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People Risk</a:t>
            </a:r>
            <a:endParaRPr lang="en-US" dirty="0"/>
          </a:p>
        </p:txBody>
      </p:sp>
      <p:sp>
        <p:nvSpPr>
          <p:cNvPr id="3" name="Content Placeholder 2"/>
          <p:cNvSpPr>
            <a:spLocks noGrp="1"/>
          </p:cNvSpPr>
          <p:nvPr>
            <p:ph idx="1"/>
          </p:nvPr>
        </p:nvSpPr>
        <p:spPr>
          <a:xfrm>
            <a:off x="457199" y="2127912"/>
            <a:ext cx="8305801" cy="4231945"/>
          </a:xfrm>
          <a:ln w="28575" cmpd="sng">
            <a:solidFill>
              <a:srgbClr val="800000"/>
            </a:solidFill>
          </a:ln>
        </p:spPr>
        <p:txBody>
          <a:bodyPr>
            <a:noAutofit/>
          </a:bodyPr>
          <a:lstStyle/>
          <a:p>
            <a:r>
              <a:rPr lang="en-US" b="1" i="1" dirty="0" smtClean="0"/>
              <a:t>Staff </a:t>
            </a:r>
            <a:r>
              <a:rPr lang="en-US" b="1" i="1" dirty="0"/>
              <a:t>Criticality </a:t>
            </a:r>
            <a:r>
              <a:rPr lang="en-US" b="1" i="1" dirty="0" smtClean="0"/>
              <a:t>Matrix</a:t>
            </a:r>
          </a:p>
          <a:p>
            <a:pPr lvl="1"/>
            <a:r>
              <a:rPr lang="en-US" sz="1600" dirty="0"/>
              <a:t>A staff criticality matrix can be developed which will show visually which individual </a:t>
            </a:r>
            <a:r>
              <a:rPr lang="en-US" sz="1600" dirty="0" smtClean="0"/>
              <a:t>is carrying </a:t>
            </a:r>
            <a:r>
              <a:rPr lang="en-US" sz="1600" dirty="0"/>
              <a:t>out a critical task during any one phase of an activity and hence whose unplanned </a:t>
            </a:r>
            <a:r>
              <a:rPr lang="en-US" sz="1600" dirty="0" smtClean="0"/>
              <a:t>or unexpected departure </a:t>
            </a:r>
            <a:r>
              <a:rPr lang="en-US" sz="1600" dirty="0"/>
              <a:t>could threaten the completion date of the overall activity</a:t>
            </a:r>
            <a:r>
              <a:rPr lang="en-US" sz="1600" dirty="0" smtClean="0"/>
              <a:t>.</a:t>
            </a:r>
          </a:p>
          <a:p>
            <a:pPr lvl="1"/>
            <a:r>
              <a:rPr lang="en-US" sz="1600" dirty="0"/>
              <a:t>In this way consideration can be given to the proactive measures to be taken to compensate for the loss of a key member of staff at a critical moment in the completion of an activity.</a:t>
            </a:r>
          </a:p>
          <a:p>
            <a:pPr marL="228600" lvl="1" indent="0">
              <a:buNone/>
            </a:pPr>
            <a:r>
              <a:rPr lang="en-US" dirty="0"/>
              <a:t/>
            </a:r>
            <a:br>
              <a:rPr lang="en-US" dirty="0"/>
            </a:br>
            <a:r>
              <a:rPr lang="en-US" dirty="0"/>
              <a:t/>
            </a:r>
            <a:br>
              <a:rPr lang="en-US" dirty="0"/>
            </a:br>
            <a:r>
              <a:rPr lang="en-US" dirty="0"/>
              <a:t/>
            </a:r>
            <a:br>
              <a:rPr lang="en-US" dirty="0"/>
            </a:br>
            <a:endParaRPr lang="en-US" sz="16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27</a:t>
            </a:fld>
            <a:endParaRPr lang="en-US"/>
          </a:p>
        </p:txBody>
      </p:sp>
      <p:sp>
        <p:nvSpPr>
          <p:cNvPr id="6" name="TextBox 4"/>
          <p:cNvSpPr txBox="1">
            <a:spLocks noChangeArrowheads="1"/>
          </p:cNvSpPr>
          <p:nvPr/>
        </p:nvSpPr>
        <p:spPr bwMode="auto">
          <a:xfrm>
            <a:off x="620059" y="1668553"/>
            <a:ext cx="2569934"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Staff Constraints</a:t>
            </a:r>
            <a:endParaRPr lang="en-US" sz="2400" dirty="0">
              <a:solidFill>
                <a:schemeClr val="bg1"/>
              </a:solidFill>
              <a:latin typeface="+mn-lt"/>
            </a:endParaRPr>
          </a:p>
        </p:txBody>
      </p:sp>
      <p:pic>
        <p:nvPicPr>
          <p:cNvPr id="7" name="Picture 6"/>
          <p:cNvPicPr>
            <a:picLocks noChangeAspect="1"/>
          </p:cNvPicPr>
          <p:nvPr/>
        </p:nvPicPr>
        <p:blipFill rotWithShape="1">
          <a:blip r:embed="rId2"/>
          <a:srcRect l="31854" t="52006" r="30804" b="20756"/>
          <a:stretch/>
        </p:blipFill>
        <p:spPr>
          <a:xfrm>
            <a:off x="2218926" y="4339987"/>
            <a:ext cx="4523070" cy="2006221"/>
          </a:xfrm>
          <a:prstGeom prst="rect">
            <a:avLst/>
          </a:prstGeom>
        </p:spPr>
      </p:pic>
    </p:spTree>
    <p:extLst>
      <p:ext uri="{BB962C8B-B14F-4D97-AF65-F5344CB8AC3E}">
        <p14:creationId xmlns:p14="http://schemas.microsoft.com/office/powerpoint/2010/main" val="4253948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People Risk</a:t>
            </a:r>
            <a:endParaRPr lang="en-US" dirty="0"/>
          </a:p>
        </p:txBody>
      </p:sp>
      <p:sp>
        <p:nvSpPr>
          <p:cNvPr id="3" name="Content Placeholder 2"/>
          <p:cNvSpPr>
            <a:spLocks noGrp="1"/>
          </p:cNvSpPr>
          <p:nvPr>
            <p:ph idx="1"/>
          </p:nvPr>
        </p:nvSpPr>
        <p:spPr>
          <a:xfrm>
            <a:off x="457199" y="2127912"/>
            <a:ext cx="8305801" cy="4231945"/>
          </a:xfrm>
          <a:ln w="28575" cmpd="sng">
            <a:solidFill>
              <a:srgbClr val="800000"/>
            </a:solidFill>
          </a:ln>
        </p:spPr>
        <p:txBody>
          <a:bodyPr>
            <a:noAutofit/>
          </a:bodyPr>
          <a:lstStyle/>
          <a:p>
            <a:r>
              <a:rPr lang="en-US" sz="1600" dirty="0"/>
              <a:t>One of the most prominent cases of dishonesty was the fraudulent activity of Nick </a:t>
            </a:r>
            <a:r>
              <a:rPr lang="en-US" sz="1600" dirty="0" err="1" smtClean="0"/>
              <a:t>Leeson</a:t>
            </a:r>
            <a:r>
              <a:rPr lang="en-US" sz="1600" dirty="0" smtClean="0"/>
              <a:t>, who </a:t>
            </a:r>
            <a:r>
              <a:rPr lang="en-US" sz="1600" dirty="0"/>
              <a:t>through his actions brought about the demise of the 233-year-old Barings </a:t>
            </a:r>
            <a:r>
              <a:rPr lang="en-US" sz="1600" dirty="0" smtClean="0"/>
              <a:t>Investment Bank</a:t>
            </a:r>
            <a:r>
              <a:rPr lang="en-US" sz="1600" dirty="0"/>
              <a:t>. </a:t>
            </a:r>
            <a:endParaRPr lang="en-US" sz="1600" dirty="0" smtClean="0"/>
          </a:p>
          <a:p>
            <a:r>
              <a:rPr lang="en-US" sz="1600" dirty="0" err="1"/>
              <a:t>Leeson</a:t>
            </a:r>
            <a:r>
              <a:rPr lang="en-US" sz="1600" dirty="0"/>
              <a:t> was the chief derivatives trader at Barings, managing an operation in </a:t>
            </a:r>
            <a:r>
              <a:rPr lang="en-US" sz="1600" dirty="0" smtClean="0"/>
              <a:t>futures markets </a:t>
            </a:r>
            <a:r>
              <a:rPr lang="en-US" sz="1600" dirty="0"/>
              <a:t>on the Singapore Monetary Exchange buying and selling derivatives futures </a:t>
            </a:r>
            <a:r>
              <a:rPr lang="en-US" sz="1600" dirty="0" smtClean="0"/>
              <a:t>pegged to </a:t>
            </a:r>
            <a:r>
              <a:rPr lang="en-US" sz="1600" dirty="0"/>
              <a:t>the Nikkei 225 stock index</a:t>
            </a:r>
            <a:r>
              <a:rPr lang="en-US" sz="1600" dirty="0" smtClean="0"/>
              <a:t>.</a:t>
            </a:r>
          </a:p>
          <a:p>
            <a:r>
              <a:rPr lang="en-US" sz="1600" dirty="0"/>
              <a:t>He ran up liabilities of $1.38 billion hidden in his “88888”</a:t>
            </a:r>
            <a:br>
              <a:rPr lang="en-US" sz="1600" dirty="0"/>
            </a:br>
            <a:r>
              <a:rPr lang="en-US" sz="1600" dirty="0"/>
              <a:t>account, more than the entire capital reserves of the bank.</a:t>
            </a:r>
          </a:p>
          <a:p>
            <a:r>
              <a:rPr lang="en-US" sz="1600" dirty="0"/>
              <a:t>Investors saw their savings wiped out and some 1200 employees lost their jobs</a:t>
            </a:r>
            <a:r>
              <a:rPr lang="en-US" sz="1600" dirty="0" smtClean="0"/>
              <a:t>.</a:t>
            </a:r>
          </a:p>
          <a:p>
            <a:r>
              <a:rPr lang="en-US" sz="1600" dirty="0"/>
              <a:t>The Dutch bank ING agreed to assume nearly </a:t>
            </a:r>
            <a:r>
              <a:rPr lang="en-US" sz="1600" dirty="0" smtClean="0"/>
              <a:t>all </a:t>
            </a:r>
            <a:r>
              <a:rPr lang="en-US" sz="1600" dirty="0"/>
              <a:t>of Barings’ debt and acquired the bank for the princely sum of £1. In December 1995 a court in Singapore sentenced him to 6 1 2 years in prison after he had pleaded guilty to two counts</a:t>
            </a:r>
            <a:r>
              <a:rPr lang="en-US" sz="1600" dirty="0" smtClean="0"/>
              <a:t/>
            </a:r>
            <a:br>
              <a:rPr lang="en-US" sz="1600" dirty="0" smtClean="0"/>
            </a:br>
            <a:r>
              <a:rPr lang="en-US" sz="1600" dirty="0"/>
              <a:t>of deceiving the bank’s auditors and cheating the Singapore exchange.</a:t>
            </a:r>
            <a:r>
              <a:rPr lang="en-US" sz="1600" dirty="0" smtClean="0"/>
              <a:t/>
            </a:r>
            <a:br>
              <a:rPr lang="en-US" sz="1600" dirty="0" smtClean="0"/>
            </a:br>
            <a:r>
              <a:rPr lang="en-US" sz="1600" dirty="0"/>
              <a:t/>
            </a:r>
            <a:br>
              <a:rPr lang="en-US" sz="1600" dirty="0"/>
            </a:br>
            <a:r>
              <a:rPr lang="en-US" sz="1600" dirty="0"/>
              <a:t/>
            </a:r>
            <a:br>
              <a:rPr lang="en-US" sz="1600" dirty="0"/>
            </a:br>
            <a:r>
              <a:rPr lang="en-US" sz="1600" dirty="0"/>
              <a:t/>
            </a:r>
            <a:br>
              <a:rPr lang="en-US" sz="1600" dirty="0"/>
            </a:br>
            <a:r>
              <a:rPr lang="en-US" sz="1600" dirty="0" smtClean="0"/>
              <a:t> </a:t>
            </a:r>
            <a:r>
              <a:rPr lang="en-US" dirty="0"/>
              <a:t/>
            </a:r>
            <a:br>
              <a:rPr lang="en-US" dirty="0"/>
            </a:br>
            <a:r>
              <a:rPr lang="en-US" dirty="0"/>
              <a:t/>
            </a:r>
            <a:br>
              <a:rPr lang="en-US" dirty="0"/>
            </a:br>
            <a:r>
              <a:rPr lang="en-US" dirty="0" smtClean="0"/>
              <a:t> </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sz="16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28</a:t>
            </a:fld>
            <a:endParaRPr lang="en-US"/>
          </a:p>
        </p:txBody>
      </p:sp>
      <p:sp>
        <p:nvSpPr>
          <p:cNvPr id="6" name="TextBox 4"/>
          <p:cNvSpPr txBox="1">
            <a:spLocks noChangeArrowheads="1"/>
          </p:cNvSpPr>
          <p:nvPr/>
        </p:nvSpPr>
        <p:spPr bwMode="auto">
          <a:xfrm>
            <a:off x="620059" y="1668553"/>
            <a:ext cx="2507418"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Staff Dishonesty</a:t>
            </a:r>
            <a:endParaRPr lang="en-US" sz="2400" dirty="0">
              <a:solidFill>
                <a:schemeClr val="bg1"/>
              </a:solidFill>
              <a:latin typeface="+mn-lt"/>
            </a:endParaRPr>
          </a:p>
        </p:txBody>
      </p:sp>
    </p:spTree>
    <p:extLst>
      <p:ext uri="{BB962C8B-B14F-4D97-AF65-F5344CB8AC3E}">
        <p14:creationId xmlns:p14="http://schemas.microsoft.com/office/powerpoint/2010/main" val="4058568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PROCESSES AND SYSTEMS</a:t>
            </a:r>
          </a:p>
        </p:txBody>
      </p:sp>
      <p:sp>
        <p:nvSpPr>
          <p:cNvPr id="3" name="Content Placeholder 2"/>
          <p:cNvSpPr>
            <a:spLocks noGrp="1"/>
          </p:cNvSpPr>
          <p:nvPr>
            <p:ph idx="1"/>
          </p:nvPr>
        </p:nvSpPr>
        <p:spPr>
          <a:xfrm>
            <a:off x="457199" y="2127912"/>
            <a:ext cx="8305801" cy="4231945"/>
          </a:xfrm>
          <a:ln w="28575" cmpd="sng">
            <a:solidFill>
              <a:srgbClr val="800000"/>
            </a:solidFill>
          </a:ln>
        </p:spPr>
        <p:txBody>
          <a:bodyPr>
            <a:noAutofit/>
          </a:bodyPr>
          <a:lstStyle/>
          <a:p>
            <a:r>
              <a:rPr lang="en-US" sz="1600" dirty="0" smtClean="0"/>
              <a:t>Process and Systems</a:t>
            </a:r>
          </a:p>
          <a:p>
            <a:pPr marL="0" indent="0">
              <a:buNone/>
            </a:pPr>
            <a:r>
              <a:rPr lang="en-US" sz="1600" dirty="0" smtClean="0"/>
              <a:t>	</a:t>
            </a:r>
            <a:r>
              <a:rPr lang="en-US" sz="1600" i="1" dirty="0" smtClean="0"/>
              <a:t>“</a:t>
            </a:r>
            <a:r>
              <a:rPr lang="en-US" sz="1600" i="1" dirty="0"/>
              <a:t>These systems and controls commonly span a business’s end-to-end</a:t>
            </a:r>
            <a:br>
              <a:rPr lang="en-US" sz="1600" i="1" dirty="0"/>
            </a:br>
            <a:r>
              <a:rPr lang="en-US" sz="1600" i="1" dirty="0"/>
              <a:t>operating cycle</a:t>
            </a:r>
            <a:r>
              <a:rPr lang="en-US" sz="1600" i="1" dirty="0" smtClean="0"/>
              <a:t>.”</a:t>
            </a:r>
          </a:p>
          <a:p>
            <a:pPr marL="0" indent="0">
              <a:buNone/>
            </a:pPr>
            <a:endParaRPr lang="en-US" sz="1600" dirty="0"/>
          </a:p>
          <a:p>
            <a:r>
              <a:rPr lang="en-US" sz="1400" dirty="0"/>
              <a:t>Process and </a:t>
            </a:r>
            <a:r>
              <a:rPr lang="en-US" sz="1400" dirty="0" smtClean="0"/>
              <a:t>Systems Risk</a:t>
            </a:r>
          </a:p>
          <a:p>
            <a:pPr marL="0" indent="0">
              <a:buNone/>
            </a:pPr>
            <a:r>
              <a:rPr lang="en-US" sz="1400" dirty="0"/>
              <a:t>	</a:t>
            </a:r>
            <a:r>
              <a:rPr lang="en-US" sz="1400" i="1" dirty="0" smtClean="0"/>
              <a:t>“Processes </a:t>
            </a:r>
            <a:r>
              <a:rPr lang="en-US" sz="1400" i="1" dirty="0"/>
              <a:t>and systems risk may be defined as the failure of processes or systems due to </a:t>
            </a:r>
            <a:r>
              <a:rPr lang="en-US" sz="1400" i="1" dirty="0" smtClean="0"/>
              <a:t>their poor </a:t>
            </a:r>
            <a:r>
              <a:rPr lang="en-US" sz="1400" i="1" dirty="0"/>
              <a:t>design, complexity or non-performance, giving rise to operational losses. As a result </a:t>
            </a:r>
            <a:r>
              <a:rPr lang="en-US" sz="1400" i="1" dirty="0" smtClean="0"/>
              <a:t>a </a:t>
            </a:r>
            <a:r>
              <a:rPr lang="en-US" sz="1400" i="1" dirty="0"/>
              <a:t>business may experience a wide range of problems, including an inability to meet orders, </a:t>
            </a:r>
            <a:r>
              <a:rPr lang="en-US" sz="1400" i="1" dirty="0" smtClean="0"/>
              <a:t>poor </a:t>
            </a:r>
            <a:r>
              <a:rPr lang="en-US" sz="1400" i="1" dirty="0"/>
              <a:t>quality control, settlement processing errors, fraud and information security failure</a:t>
            </a:r>
            <a:r>
              <a:rPr lang="en-US" sz="1400" i="1" dirty="0" smtClean="0"/>
              <a:t>.” </a:t>
            </a:r>
            <a:r>
              <a:rPr lang="en-US" sz="1400" dirty="0"/>
              <a:t/>
            </a:r>
            <a:br>
              <a:rPr lang="en-US" sz="1400" dirty="0"/>
            </a:br>
            <a:r>
              <a:rPr lang="en-US" sz="1400" dirty="0"/>
              <a:t/>
            </a:r>
            <a:br>
              <a:rPr lang="en-US" sz="1400" dirty="0"/>
            </a:br>
            <a:r>
              <a:rPr lang="en-US" sz="1400" dirty="0" smtClean="0"/>
              <a:t> </a:t>
            </a:r>
            <a:br>
              <a:rPr lang="en-US" sz="1400" dirty="0" smtClean="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smtClean="0"/>
              <a:t> </a:t>
            </a:r>
            <a:r>
              <a:rPr lang="en-US" dirty="0"/>
              <a:t/>
            </a:r>
            <a:br>
              <a:rPr lang="en-US" dirty="0"/>
            </a:br>
            <a:r>
              <a:rPr lang="en-US" dirty="0"/>
              <a:t/>
            </a:r>
            <a:br>
              <a:rPr lang="en-US" dirty="0"/>
            </a:br>
            <a:r>
              <a:rPr lang="en-US" dirty="0" smtClean="0"/>
              <a:t> </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sz="14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29</a:t>
            </a:fld>
            <a:endParaRPr lang="en-US"/>
          </a:p>
        </p:txBody>
      </p:sp>
      <p:sp>
        <p:nvSpPr>
          <p:cNvPr id="6" name="TextBox 4"/>
          <p:cNvSpPr txBox="1">
            <a:spLocks noChangeArrowheads="1"/>
          </p:cNvSpPr>
          <p:nvPr/>
        </p:nvSpPr>
        <p:spPr bwMode="auto">
          <a:xfrm>
            <a:off x="620059" y="1668553"/>
            <a:ext cx="1574470"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Definition</a:t>
            </a:r>
          </a:p>
        </p:txBody>
      </p:sp>
    </p:spTree>
    <p:extLst>
      <p:ext uri="{BB962C8B-B14F-4D97-AF65-F5344CB8AC3E}">
        <p14:creationId xmlns:p14="http://schemas.microsoft.com/office/powerpoint/2010/main" val="3032500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Operational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smtClean="0"/>
              <a:t>According to “Designing </a:t>
            </a:r>
            <a:r>
              <a:rPr lang="en-US" sz="1800" dirty="0"/>
              <a:t>an Operational Risk Framework from a Bottom-up </a:t>
            </a:r>
            <a:r>
              <a:rPr lang="en-US" sz="1800" dirty="0" smtClean="0"/>
              <a:t>Perspective”, Operational risk is defined </a:t>
            </a:r>
          </a:p>
          <a:p>
            <a:pPr marL="0" indent="0">
              <a:buNone/>
            </a:pPr>
            <a:r>
              <a:rPr lang="en-US" sz="1800" dirty="0" smtClean="0"/>
              <a:t>	</a:t>
            </a:r>
            <a:r>
              <a:rPr lang="en-US" sz="1800" i="1" dirty="0" smtClean="0"/>
              <a:t>“The potential for loss due to failures of people, processes, technology and external dependencies”</a:t>
            </a:r>
          </a:p>
          <a:p>
            <a:pPr marL="228600" lvl="1">
              <a:spcBef>
                <a:spcPts val="1800"/>
              </a:spcBef>
              <a:buClr>
                <a:schemeClr val="accent1"/>
              </a:buClr>
            </a:pPr>
            <a:r>
              <a:rPr lang="en-US" sz="1800" dirty="0" smtClean="0"/>
              <a:t>According </a:t>
            </a:r>
            <a:r>
              <a:rPr lang="en-US" sz="1800" dirty="0"/>
              <a:t>to Basel </a:t>
            </a:r>
            <a:r>
              <a:rPr lang="en-US" sz="1800" dirty="0" smtClean="0"/>
              <a:t>Committee, the definition is</a:t>
            </a:r>
          </a:p>
          <a:p>
            <a:pPr marL="0" lvl="1" indent="0">
              <a:spcBef>
                <a:spcPts val="1800"/>
              </a:spcBef>
              <a:buClr>
                <a:schemeClr val="accent1"/>
              </a:buClr>
              <a:buNone/>
            </a:pPr>
            <a:r>
              <a:rPr lang="en-US" i="1" dirty="0"/>
              <a:t>	</a:t>
            </a:r>
            <a:r>
              <a:rPr lang="en-US" i="1" dirty="0" smtClean="0"/>
              <a:t>“Operational </a:t>
            </a:r>
            <a:r>
              <a:rPr lang="en-US" i="1" dirty="0"/>
              <a:t>risk is the risk of loss resulting from inadequate or failed internal processes, people and systems or from external events”</a:t>
            </a:r>
          </a:p>
          <a:p>
            <a:r>
              <a:rPr lang="en-US" sz="1800" dirty="0"/>
              <a:t>According to Financial Services </a:t>
            </a:r>
            <a:r>
              <a:rPr lang="en-US" sz="1800" dirty="0" smtClean="0"/>
              <a:t>Authority, it mentioned that</a:t>
            </a:r>
          </a:p>
          <a:p>
            <a:pPr marL="0" indent="0">
              <a:buNone/>
            </a:pPr>
            <a:r>
              <a:rPr lang="en-US" sz="1800" dirty="0"/>
              <a:t>	</a:t>
            </a:r>
            <a:r>
              <a:rPr lang="en-US" sz="1800" i="1" dirty="0" smtClean="0"/>
              <a:t>“Consider </a:t>
            </a:r>
            <a:r>
              <a:rPr lang="en-US" sz="1800" i="1" dirty="0"/>
              <a:t>a more specific definition of operational risk that is appropriate to the range and nature of its business activities and its operating environment”</a:t>
            </a:r>
            <a:endParaRPr lang="en-US" sz="1800" i="1" dirty="0" smtClean="0"/>
          </a:p>
          <a:p>
            <a:endParaRPr lang="en-US" sz="1800" dirty="0" smtClean="0"/>
          </a:p>
          <a:p>
            <a:pPr marL="228600" lvl="1" indent="0">
              <a:buNone/>
            </a:pPr>
            <a:r>
              <a:rPr lang="en-US" sz="1400" dirty="0"/>
              <a:t>	</a:t>
            </a:r>
            <a:r>
              <a:rPr lang="en-US" sz="1800" dirty="0"/>
              <a:t>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endParaRPr lang="en-US" sz="18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3</a:t>
            </a:fld>
            <a:endParaRPr lang="en-US"/>
          </a:p>
        </p:txBody>
      </p:sp>
      <p:sp>
        <p:nvSpPr>
          <p:cNvPr id="6" name="TextBox 4"/>
          <p:cNvSpPr txBox="1">
            <a:spLocks noChangeArrowheads="1"/>
          </p:cNvSpPr>
          <p:nvPr/>
        </p:nvSpPr>
        <p:spPr bwMode="auto">
          <a:xfrm>
            <a:off x="620059" y="1668553"/>
            <a:ext cx="1574470"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Definition</a:t>
            </a:r>
            <a:endParaRPr lang="en-US" sz="2400" dirty="0">
              <a:solidFill>
                <a:schemeClr val="bg1"/>
              </a:solidFill>
              <a:latin typeface="+mn-lt"/>
            </a:endParaRPr>
          </a:p>
        </p:txBody>
      </p:sp>
    </p:spTree>
    <p:extLst>
      <p:ext uri="{BB962C8B-B14F-4D97-AF65-F5344CB8AC3E}">
        <p14:creationId xmlns:p14="http://schemas.microsoft.com/office/powerpoint/2010/main" val="4007707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PROCESSES AND SYSTEMS</a:t>
            </a:r>
          </a:p>
        </p:txBody>
      </p:sp>
      <p:sp>
        <p:nvSpPr>
          <p:cNvPr id="3" name="Content Placeholder 2"/>
          <p:cNvSpPr>
            <a:spLocks noGrp="1"/>
          </p:cNvSpPr>
          <p:nvPr>
            <p:ph idx="1"/>
          </p:nvPr>
        </p:nvSpPr>
        <p:spPr>
          <a:xfrm>
            <a:off x="457199" y="2127912"/>
            <a:ext cx="8305801" cy="4231945"/>
          </a:xfrm>
          <a:ln w="28575" cmpd="sng">
            <a:solidFill>
              <a:srgbClr val="800000"/>
            </a:solidFill>
          </a:ln>
        </p:spPr>
        <p:txBody>
          <a:bodyPr>
            <a:noAutofit/>
          </a:bodyPr>
          <a:lstStyle/>
          <a:p>
            <a:pPr marL="0" indent="0">
              <a:buNone/>
            </a:pPr>
            <a:r>
              <a:rPr lang="en-US" sz="1400" dirty="0" smtClean="0"/>
              <a:t/>
            </a:r>
            <a:br>
              <a:rPr lang="en-US" sz="1400" dirty="0" smtClean="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smtClean="0"/>
              <a:t> </a:t>
            </a:r>
            <a:r>
              <a:rPr lang="en-US" dirty="0"/>
              <a:t/>
            </a:r>
            <a:br>
              <a:rPr lang="en-US" dirty="0"/>
            </a:br>
            <a:r>
              <a:rPr lang="en-US" dirty="0"/>
              <a:t/>
            </a:r>
            <a:br>
              <a:rPr lang="en-US" dirty="0"/>
            </a:br>
            <a:r>
              <a:rPr lang="en-US" dirty="0" smtClean="0"/>
              <a:t> </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sz="14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30</a:t>
            </a:fld>
            <a:endParaRPr lang="en-US"/>
          </a:p>
        </p:txBody>
      </p:sp>
      <p:sp>
        <p:nvSpPr>
          <p:cNvPr id="6" name="TextBox 4"/>
          <p:cNvSpPr txBox="1">
            <a:spLocks noChangeArrowheads="1"/>
          </p:cNvSpPr>
          <p:nvPr/>
        </p:nvSpPr>
        <p:spPr bwMode="auto">
          <a:xfrm>
            <a:off x="620059" y="1668553"/>
            <a:ext cx="4528804"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Types of Process and Systems</a:t>
            </a:r>
            <a:endParaRPr lang="en-US" sz="2400" dirty="0">
              <a:solidFill>
                <a:schemeClr val="bg1"/>
              </a:solidFill>
              <a:latin typeface="+mn-lt"/>
            </a:endParaRPr>
          </a:p>
        </p:txBody>
      </p:sp>
      <p:pic>
        <p:nvPicPr>
          <p:cNvPr id="7" name="Picture 6"/>
          <p:cNvPicPr>
            <a:picLocks noChangeAspect="1"/>
          </p:cNvPicPr>
          <p:nvPr/>
        </p:nvPicPr>
        <p:blipFill rotWithShape="1">
          <a:blip r:embed="rId2"/>
          <a:srcRect l="32378" t="29804" r="31434" b="25046"/>
          <a:stretch/>
        </p:blipFill>
        <p:spPr>
          <a:xfrm>
            <a:off x="1855880" y="2194951"/>
            <a:ext cx="5508438" cy="3863889"/>
          </a:xfrm>
          <a:prstGeom prst="rect">
            <a:avLst/>
          </a:prstGeom>
        </p:spPr>
      </p:pic>
    </p:spTree>
    <p:extLst>
      <p:ext uri="{BB962C8B-B14F-4D97-AF65-F5344CB8AC3E}">
        <p14:creationId xmlns:p14="http://schemas.microsoft.com/office/powerpoint/2010/main" val="2223213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PROCESSES AND SYSTEMS</a:t>
            </a:r>
          </a:p>
        </p:txBody>
      </p:sp>
      <p:sp>
        <p:nvSpPr>
          <p:cNvPr id="3" name="Content Placeholder 2"/>
          <p:cNvSpPr>
            <a:spLocks noGrp="1"/>
          </p:cNvSpPr>
          <p:nvPr>
            <p:ph idx="1"/>
          </p:nvPr>
        </p:nvSpPr>
        <p:spPr>
          <a:xfrm>
            <a:off x="457199" y="2127912"/>
            <a:ext cx="8305801" cy="4231945"/>
          </a:xfrm>
          <a:ln w="28575" cmpd="sng">
            <a:solidFill>
              <a:srgbClr val="800000"/>
            </a:solidFill>
          </a:ln>
        </p:spPr>
        <p:txBody>
          <a:bodyPr>
            <a:noAutofit/>
          </a:bodyPr>
          <a:lstStyle/>
          <a:p>
            <a:r>
              <a:rPr lang="en-US" sz="1800" dirty="0"/>
              <a:t>There are </a:t>
            </a:r>
            <a:r>
              <a:rPr lang="en-US" sz="1800" dirty="0" smtClean="0"/>
              <a:t>three major </a:t>
            </a:r>
            <a:r>
              <a:rPr lang="en-US" sz="1800" dirty="0"/>
              <a:t>characteristics of controls in business enterprise</a:t>
            </a:r>
            <a:r>
              <a:rPr lang="en-US" sz="1800" dirty="0" smtClean="0"/>
              <a:t>:</a:t>
            </a:r>
          </a:p>
          <a:p>
            <a:pPr lvl="1">
              <a:buFont typeface="+mj-lt"/>
              <a:buAutoNum type="arabicPeriod"/>
            </a:pPr>
            <a:r>
              <a:rPr lang="en-US" sz="1600" dirty="0"/>
              <a:t>Controls can neither be objective nor neutral. </a:t>
            </a:r>
          </a:p>
          <a:p>
            <a:pPr lvl="1">
              <a:buFont typeface="+mj-lt"/>
              <a:buAutoNum type="arabicPeriod"/>
            </a:pPr>
            <a:r>
              <a:rPr lang="en-US" sz="1600" dirty="0"/>
              <a:t>Controls need to focus on results.</a:t>
            </a:r>
          </a:p>
          <a:p>
            <a:pPr lvl="1">
              <a:buFont typeface="+mj-lt"/>
              <a:buAutoNum type="arabicPeriod"/>
            </a:pPr>
            <a:r>
              <a:rPr lang="en-US" sz="1600" dirty="0"/>
              <a:t>Controls are needed for measurable and non-measurable events.</a:t>
            </a:r>
            <a:endParaRPr lang="en-US" sz="1800" dirty="0" smtClean="0"/>
          </a:p>
          <a:p>
            <a:r>
              <a:rPr lang="en-US" sz="1800" dirty="0" smtClean="0"/>
              <a:t> </a:t>
            </a:r>
            <a:r>
              <a:rPr lang="en-US" sz="1800" dirty="0"/>
              <a:t>The risk associated with controls is their lack of quality. If they are not economical, meaningful, appropriate, congruent, timely, simple and operational, they will hinder rather </a:t>
            </a:r>
            <a:r>
              <a:rPr lang="en-US" sz="1800" dirty="0" smtClean="0"/>
              <a:t>than improve </a:t>
            </a:r>
            <a:r>
              <a:rPr lang="en-US" sz="1800" dirty="0"/>
              <a:t>management</a:t>
            </a:r>
            <a:r>
              <a:rPr lang="en-US" sz="1800" dirty="0" smtClean="0"/>
              <a:t>.</a:t>
            </a:r>
          </a:p>
          <a:p>
            <a:r>
              <a:rPr lang="en-US" sz="1800" dirty="0"/>
              <a:t>Simple controls are needed so that they are readily understood. </a:t>
            </a:r>
            <a:r>
              <a:rPr lang="en-US" sz="1800" dirty="0" smtClean="0"/>
              <a:t>Otherwise they </a:t>
            </a:r>
            <a:r>
              <a:rPr lang="en-US" sz="1800" dirty="0"/>
              <a:t>confuse, absorb too much time and, most importantly, do not permit control.</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600" dirty="0"/>
              <a:t/>
            </a:r>
            <a:br>
              <a:rPr lang="en-US" sz="1600" dirty="0"/>
            </a:br>
            <a:r>
              <a:rPr lang="en-US" sz="1600" dirty="0" smtClean="0"/>
              <a:t> </a:t>
            </a:r>
            <a:br>
              <a:rPr lang="en-US" sz="1600" dirty="0" smtClean="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smtClean="0"/>
              <a:t> </a:t>
            </a:r>
            <a:r>
              <a:rPr lang="en-US" sz="2400" dirty="0"/>
              <a:t/>
            </a:r>
            <a:br>
              <a:rPr lang="en-US" sz="2400" dirty="0"/>
            </a:br>
            <a:r>
              <a:rPr lang="en-US" sz="2400" dirty="0"/>
              <a:t/>
            </a:r>
            <a:br>
              <a:rPr lang="en-US" sz="2400" dirty="0"/>
            </a:br>
            <a:r>
              <a:rPr lang="en-US" sz="2400" dirty="0" smtClean="0"/>
              <a:t> </a:t>
            </a: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16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31</a:t>
            </a:fld>
            <a:endParaRPr lang="en-US"/>
          </a:p>
        </p:txBody>
      </p:sp>
      <p:sp>
        <p:nvSpPr>
          <p:cNvPr id="6" name="TextBox 4"/>
          <p:cNvSpPr txBox="1">
            <a:spLocks noChangeArrowheads="1"/>
          </p:cNvSpPr>
          <p:nvPr/>
        </p:nvSpPr>
        <p:spPr bwMode="auto">
          <a:xfrm>
            <a:off x="620059" y="1668553"/>
            <a:ext cx="1284326"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Control</a:t>
            </a:r>
            <a:endParaRPr lang="en-US" sz="2400" dirty="0">
              <a:solidFill>
                <a:schemeClr val="bg1"/>
              </a:solidFill>
              <a:latin typeface="+mn-lt"/>
            </a:endParaRPr>
          </a:p>
        </p:txBody>
      </p:sp>
    </p:spTree>
    <p:extLst>
      <p:ext uri="{BB962C8B-B14F-4D97-AF65-F5344CB8AC3E}">
        <p14:creationId xmlns:p14="http://schemas.microsoft.com/office/powerpoint/2010/main" val="2511516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PROCESSES AND SYSTEMS</a:t>
            </a:r>
          </a:p>
        </p:txBody>
      </p:sp>
      <p:sp>
        <p:nvSpPr>
          <p:cNvPr id="3" name="Content Placeholder 2"/>
          <p:cNvSpPr>
            <a:spLocks noGrp="1"/>
          </p:cNvSpPr>
          <p:nvPr>
            <p:ph idx="1"/>
          </p:nvPr>
        </p:nvSpPr>
        <p:spPr>
          <a:xfrm>
            <a:off x="457199" y="2127912"/>
            <a:ext cx="8305801" cy="4231945"/>
          </a:xfrm>
          <a:ln w="28575" cmpd="sng">
            <a:solidFill>
              <a:srgbClr val="800000"/>
            </a:solidFill>
          </a:ln>
        </p:spPr>
        <p:txBody>
          <a:bodyPr>
            <a:noAutofit/>
          </a:bodyPr>
          <a:lstStyle/>
          <a:p>
            <a:r>
              <a:rPr lang="en-US" sz="1800" dirty="0"/>
              <a:t>Those companies listed on the exchange and required to abide by the Listing Rules </a:t>
            </a:r>
            <a:r>
              <a:rPr lang="en-US" sz="1800" dirty="0" smtClean="0"/>
              <a:t>and Handbook </a:t>
            </a:r>
            <a:r>
              <a:rPr lang="en-US" sz="1800" dirty="0"/>
              <a:t>and are required to notify the FSA of any operational risk that may have a </a:t>
            </a:r>
            <a:r>
              <a:rPr lang="en-US" sz="1800" dirty="0" smtClean="0"/>
              <a:t>significant regulatory </a:t>
            </a:r>
            <a:r>
              <a:rPr lang="en-US" sz="1800" dirty="0"/>
              <a:t>impact</a:t>
            </a:r>
            <a:r>
              <a:rPr lang="en-US" sz="1800" dirty="0" smtClean="0"/>
              <a:t>.</a:t>
            </a:r>
          </a:p>
          <a:p>
            <a:r>
              <a:rPr lang="en-US" sz="1800" dirty="0"/>
              <a:t>This requirement includes notification of a significant failure in systems</a:t>
            </a:r>
            <a:br>
              <a:rPr lang="en-US" sz="1800" dirty="0"/>
            </a:br>
            <a:r>
              <a:rPr lang="en-US" sz="1800" dirty="0"/>
              <a:t>and controls, a significant operational loss or the intention to enter or significantly </a:t>
            </a:r>
            <a:r>
              <a:rPr lang="en-US" sz="1800" dirty="0" smtClean="0"/>
              <a:t>change </a:t>
            </a:r>
            <a:r>
              <a:rPr lang="en-US" sz="1800" dirty="0"/>
              <a:t>a material outsourcing arrangement. </a:t>
            </a:r>
          </a:p>
          <a:p>
            <a:r>
              <a:rPr lang="en-US" sz="1800" dirty="0"/>
              <a:t>Hence, just having controls is not enough. It must </a:t>
            </a:r>
            <a:r>
              <a:rPr lang="en-US" sz="1800" dirty="0" smtClean="0"/>
              <a:t>be possible </a:t>
            </a:r>
            <a:r>
              <a:rPr lang="en-US" sz="1800" dirty="0"/>
              <a:t>to discern when they are not being effective. </a:t>
            </a:r>
            <a:endParaRPr lang="en-US" sz="1800" dirty="0" smtClean="0"/>
          </a:p>
          <a:p>
            <a:r>
              <a:rPr lang="en-US" sz="1800" dirty="0"/>
              <a:t>Pre-agreed trigger points are required </a:t>
            </a:r>
            <a:r>
              <a:rPr lang="en-US" sz="1800" dirty="0" smtClean="0"/>
              <a:t>so </a:t>
            </a:r>
            <a:r>
              <a:rPr lang="en-US" sz="1800" dirty="0"/>
              <a:t>that a notification is issued to the FSA when certain parameters are exceeded.</a:t>
            </a:r>
            <a:r>
              <a:rPr lang="en-US" sz="1800" dirty="0" smtClean="0"/>
              <a:t/>
            </a:r>
            <a:br>
              <a:rPr lang="en-US" sz="1800" dirty="0" smtClean="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smtClean="0"/>
              <a:t>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600" dirty="0" smtClean="0"/>
              <a:t/>
            </a:r>
            <a:br>
              <a:rPr lang="en-US" sz="1600" dirty="0" smtClean="0"/>
            </a:br>
            <a:r>
              <a:rPr lang="en-US" sz="1600" dirty="0" smtClean="0"/>
              <a:t>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t>
            </a:r>
            <a:r>
              <a:rPr lang="en-US" sz="2400" dirty="0" smtClean="0"/>
              <a:t/>
            </a:r>
            <a:br>
              <a:rPr lang="en-US" sz="2400" dirty="0" smtClean="0"/>
            </a:br>
            <a:r>
              <a:rPr lang="en-US" sz="2400" dirty="0" smtClean="0"/>
              <a:t/>
            </a:r>
            <a:br>
              <a:rPr lang="en-US" sz="2400" dirty="0" smtClean="0"/>
            </a:br>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16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32</a:t>
            </a:fld>
            <a:endParaRPr lang="en-US"/>
          </a:p>
        </p:txBody>
      </p:sp>
      <p:sp>
        <p:nvSpPr>
          <p:cNvPr id="6" name="TextBox 4"/>
          <p:cNvSpPr txBox="1">
            <a:spLocks noChangeArrowheads="1"/>
          </p:cNvSpPr>
          <p:nvPr/>
        </p:nvSpPr>
        <p:spPr bwMode="auto">
          <a:xfrm>
            <a:off x="620059" y="1668553"/>
            <a:ext cx="5910592"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Regulatory and Statutory Requirement</a:t>
            </a:r>
          </a:p>
        </p:txBody>
      </p:sp>
    </p:spTree>
    <p:extLst>
      <p:ext uri="{BB962C8B-B14F-4D97-AF65-F5344CB8AC3E}">
        <p14:creationId xmlns:p14="http://schemas.microsoft.com/office/powerpoint/2010/main" val="3073475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PROCESSES AND SYSTEMS</a:t>
            </a:r>
          </a:p>
        </p:txBody>
      </p:sp>
      <p:sp>
        <p:nvSpPr>
          <p:cNvPr id="3" name="Content Placeholder 2"/>
          <p:cNvSpPr>
            <a:spLocks noGrp="1"/>
          </p:cNvSpPr>
          <p:nvPr>
            <p:ph idx="1"/>
          </p:nvPr>
        </p:nvSpPr>
        <p:spPr>
          <a:xfrm>
            <a:off x="457199" y="2127912"/>
            <a:ext cx="8305801" cy="4231945"/>
          </a:xfrm>
          <a:ln w="28575" cmpd="sng">
            <a:solidFill>
              <a:srgbClr val="800000"/>
            </a:solidFill>
          </a:ln>
        </p:spPr>
        <p:txBody>
          <a:bodyPr>
            <a:noAutofit/>
          </a:bodyPr>
          <a:lstStyle/>
          <a:p>
            <a:r>
              <a:rPr lang="en-US" sz="1800" dirty="0"/>
              <a:t>A business must make arrangements for the continuity of its operations in the event that </a:t>
            </a:r>
            <a:r>
              <a:rPr lang="en-US" sz="1800" dirty="0" smtClean="0"/>
              <a:t>a significant </a:t>
            </a:r>
            <a:r>
              <a:rPr lang="en-US" sz="1800" dirty="0"/>
              <a:t>process or system becomes unavailable or destroyed. This risk relates to IT </a:t>
            </a:r>
            <a:r>
              <a:rPr lang="en-US" sz="1800" dirty="0" smtClean="0"/>
              <a:t>service outages </a:t>
            </a:r>
            <a:r>
              <a:rPr lang="en-US" sz="1800" dirty="0"/>
              <a:t>and unreliability causing disruption to the </a:t>
            </a:r>
            <a:r>
              <a:rPr lang="en-US" sz="1800" dirty="0" smtClean="0"/>
              <a:t>business.</a:t>
            </a:r>
          </a:p>
          <a:p>
            <a:r>
              <a:rPr lang="en-US" sz="1800" dirty="0"/>
              <a:t>Actively managing this </a:t>
            </a:r>
            <a:r>
              <a:rPr lang="en-US" sz="1800" dirty="0" smtClean="0"/>
              <a:t>attribute </a:t>
            </a:r>
            <a:r>
              <a:rPr lang="en-US" sz="1800" dirty="0"/>
              <a:t>of risk requires capabilities in incident and problem management, IT service management</a:t>
            </a:r>
            <a:r>
              <a:rPr lang="en-US" sz="1800" dirty="0" smtClean="0"/>
              <a:t>,</a:t>
            </a:r>
            <a:r>
              <a:rPr lang="en-US" sz="1800" dirty="0"/>
              <a:t> </a:t>
            </a:r>
            <a:r>
              <a:rPr lang="en-US" sz="1800" dirty="0" smtClean="0"/>
              <a:t>business continuity </a:t>
            </a:r>
            <a:r>
              <a:rPr lang="en-US" sz="1800" dirty="0"/>
              <a:t>and disaster recovery</a:t>
            </a:r>
            <a:r>
              <a:rPr lang="en-US" sz="1800" dirty="0" smtClean="0"/>
              <a:t>.</a:t>
            </a:r>
          </a:p>
          <a:p>
            <a:r>
              <a:rPr lang="en-US" sz="1800" dirty="0"/>
              <a:t>In many businesses temporary loss of </a:t>
            </a:r>
            <a:r>
              <a:rPr lang="en-US" sz="1800" dirty="0" smtClean="0"/>
              <a:t>primary </a:t>
            </a:r>
            <a:r>
              <a:rPr lang="en-US" sz="1800" dirty="0"/>
              <a:t>computer systems can cause significant disruption of business processes, while </a:t>
            </a:r>
            <a:r>
              <a:rPr lang="en-US" sz="1800" dirty="0" smtClean="0"/>
              <a:t>permanent </a:t>
            </a:r>
            <a:r>
              <a:rPr lang="en-US" sz="1800" dirty="0"/>
              <a:t>damage to critical servers and/or software applications can suspend business operations </a:t>
            </a:r>
            <a:r>
              <a:rPr lang="en-US" sz="1800" dirty="0" smtClean="0"/>
              <a:t>for </a:t>
            </a:r>
            <a:r>
              <a:rPr lang="en-US" sz="1800" dirty="0"/>
              <a:t>days.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smtClean="0"/>
              <a:t> </a:t>
            </a:r>
            <a:br>
              <a:rPr lang="en-US" sz="1800" dirty="0" smtClean="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smtClean="0"/>
              <a:t>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600" dirty="0" smtClean="0"/>
              <a:t/>
            </a:r>
            <a:br>
              <a:rPr lang="en-US" sz="1600" dirty="0" smtClean="0"/>
            </a:br>
            <a:r>
              <a:rPr lang="en-US" sz="1600" dirty="0" smtClean="0"/>
              <a:t>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t>
            </a:r>
            <a:r>
              <a:rPr lang="en-US" sz="2400" dirty="0" smtClean="0"/>
              <a:t/>
            </a:r>
            <a:br>
              <a:rPr lang="en-US" sz="2400" dirty="0" smtClean="0"/>
            </a:br>
            <a:r>
              <a:rPr lang="en-US" sz="2400" dirty="0" smtClean="0"/>
              <a:t/>
            </a:r>
            <a:br>
              <a:rPr lang="en-US" sz="2400" dirty="0" smtClean="0"/>
            </a:br>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16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33</a:t>
            </a:fld>
            <a:endParaRPr lang="en-US"/>
          </a:p>
        </p:txBody>
      </p:sp>
      <p:sp>
        <p:nvSpPr>
          <p:cNvPr id="6" name="TextBox 4"/>
          <p:cNvSpPr txBox="1">
            <a:spLocks noChangeArrowheads="1"/>
          </p:cNvSpPr>
          <p:nvPr/>
        </p:nvSpPr>
        <p:spPr bwMode="auto">
          <a:xfrm>
            <a:off x="620059" y="1668553"/>
            <a:ext cx="1694695"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Continuity</a:t>
            </a:r>
          </a:p>
        </p:txBody>
      </p:sp>
    </p:spTree>
    <p:extLst>
      <p:ext uri="{BB962C8B-B14F-4D97-AF65-F5344CB8AC3E}">
        <p14:creationId xmlns:p14="http://schemas.microsoft.com/office/powerpoint/2010/main" val="3619380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PROCESSES AND SYSTEMS</a:t>
            </a:r>
          </a:p>
        </p:txBody>
      </p:sp>
      <p:sp>
        <p:nvSpPr>
          <p:cNvPr id="3" name="Content Placeholder 2"/>
          <p:cNvSpPr>
            <a:spLocks noGrp="1"/>
          </p:cNvSpPr>
          <p:nvPr>
            <p:ph idx="1"/>
          </p:nvPr>
        </p:nvSpPr>
        <p:spPr>
          <a:xfrm>
            <a:off x="457199" y="2127912"/>
            <a:ext cx="8305801" cy="4231945"/>
          </a:xfrm>
          <a:ln w="28575" cmpd="sng">
            <a:solidFill>
              <a:srgbClr val="800000"/>
            </a:solidFill>
          </a:ln>
        </p:spPr>
        <p:txBody>
          <a:bodyPr>
            <a:noAutofit/>
          </a:bodyPr>
          <a:lstStyle/>
          <a:p>
            <a:r>
              <a:rPr lang="en-US" sz="1800" dirty="0"/>
              <a:t>The risk indicators are used to facilitate regular quantitative assessment and monitoring of </a:t>
            </a:r>
            <a:r>
              <a:rPr lang="en-US" sz="1800" dirty="0" smtClean="0"/>
              <a:t>risk </a:t>
            </a:r>
            <a:r>
              <a:rPr lang="en-US" sz="1800" dirty="0"/>
              <a:t>exposures and mitigating responses. </a:t>
            </a:r>
            <a:endParaRPr lang="en-US" sz="1800" dirty="0" smtClean="0"/>
          </a:p>
          <a:p>
            <a:r>
              <a:rPr lang="en-US" sz="1800" dirty="0"/>
              <a:t>Indicators </a:t>
            </a:r>
            <a:r>
              <a:rPr lang="en-US" sz="1800" dirty="0" smtClean="0"/>
              <a:t>are </a:t>
            </a:r>
            <a:r>
              <a:rPr lang="en-US" sz="1800" dirty="0"/>
              <a:t>tailored to suit a business’s specific services and operating context</a:t>
            </a:r>
            <a:r>
              <a:rPr lang="en-US" sz="1800" dirty="0" smtClean="0"/>
              <a:t>. </a:t>
            </a:r>
            <a:r>
              <a:rPr lang="en-US" sz="1800" dirty="0"/>
              <a:t>Typical indicators </a:t>
            </a:r>
            <a:r>
              <a:rPr lang="en-US" sz="1800" dirty="0" smtClean="0"/>
              <a:t>are:</a:t>
            </a:r>
            <a:endParaRPr lang="en-US" sz="1600" dirty="0"/>
          </a:p>
          <a:p>
            <a:pPr lvl="1"/>
            <a:r>
              <a:rPr lang="en-US" sz="1400" dirty="0" smtClean="0"/>
              <a:t>bank </a:t>
            </a:r>
            <a:r>
              <a:rPr lang="en-US" sz="1400" dirty="0"/>
              <a:t>borrowing against credit </a:t>
            </a:r>
            <a:r>
              <a:rPr lang="en-US" sz="1400" dirty="0" smtClean="0"/>
              <a:t>limits;</a:t>
            </a:r>
            <a:endParaRPr lang="en-US" sz="1400" dirty="0"/>
          </a:p>
          <a:p>
            <a:pPr lvl="1"/>
            <a:r>
              <a:rPr lang="en-US" sz="1400" dirty="0" smtClean="0"/>
              <a:t>cost </a:t>
            </a:r>
            <a:r>
              <a:rPr lang="en-US" sz="1400" dirty="0"/>
              <a:t>of raw </a:t>
            </a:r>
            <a:r>
              <a:rPr lang="en-US" sz="1400" dirty="0" smtClean="0"/>
              <a:t>materials;</a:t>
            </a:r>
            <a:endParaRPr lang="en-US" sz="1400" dirty="0"/>
          </a:p>
          <a:p>
            <a:pPr lvl="1"/>
            <a:r>
              <a:rPr lang="en-US" sz="1400" dirty="0" smtClean="0"/>
              <a:t>sales revenue;</a:t>
            </a:r>
            <a:endParaRPr lang="en-US" sz="1400" dirty="0"/>
          </a:p>
          <a:p>
            <a:pPr lvl="1"/>
            <a:r>
              <a:rPr lang="en-US" sz="1400" dirty="0" smtClean="0"/>
              <a:t>third-party defaults;</a:t>
            </a:r>
            <a:endParaRPr lang="en-US" sz="1400" dirty="0"/>
          </a:p>
          <a:p>
            <a:pPr lvl="1"/>
            <a:r>
              <a:rPr lang="en-US" sz="1400" dirty="0" smtClean="0"/>
              <a:t>shareholder complaints;</a:t>
            </a:r>
            <a:endParaRPr lang="en-US" sz="1400" dirty="0"/>
          </a:p>
          <a:p>
            <a:pPr lvl="1"/>
            <a:r>
              <a:rPr lang="en-US" sz="1400" dirty="0" smtClean="0"/>
              <a:t>lawsuits;</a:t>
            </a:r>
            <a:endParaRPr lang="en-US" sz="1400" dirty="0"/>
          </a:p>
          <a:p>
            <a:pPr lvl="1"/>
            <a:r>
              <a:rPr lang="en-US" sz="1400" dirty="0" smtClean="0"/>
              <a:t>business </a:t>
            </a:r>
            <a:r>
              <a:rPr lang="en-US" sz="1400" dirty="0"/>
              <a:t>continuity </a:t>
            </a:r>
            <a:r>
              <a:rPr lang="en-US" sz="1400" dirty="0" smtClean="0"/>
              <a:t>events.</a:t>
            </a:r>
          </a:p>
          <a:p>
            <a:pPr lvl="1"/>
            <a:r>
              <a:rPr lang="en-US" sz="1400" dirty="0" smtClean="0"/>
              <a:t>customer complaints.</a:t>
            </a:r>
            <a:endParaRPr lang="en-US" sz="1400" dirty="0"/>
          </a:p>
          <a:p>
            <a:pPr lvl="1"/>
            <a:r>
              <a:rPr lang="en-US" sz="1400" dirty="0" smtClean="0"/>
              <a:t>contracts </a:t>
            </a:r>
            <a:r>
              <a:rPr lang="en-US" sz="1400" dirty="0"/>
              <a:t>secured and contracts </a:t>
            </a:r>
            <a:r>
              <a:rPr lang="en-US" sz="1400" dirty="0" smtClean="0"/>
              <a:t>lost.</a:t>
            </a:r>
            <a:r>
              <a:rPr lang="en-US" sz="1400" dirty="0"/>
              <a:t/>
            </a:r>
            <a:br>
              <a:rPr lang="en-US" sz="1400" dirty="0"/>
            </a:br>
            <a:r>
              <a:rPr lang="en-US" sz="1400" dirty="0"/>
              <a:t/>
            </a:r>
            <a:br>
              <a:rPr lang="en-US" sz="1400" dirty="0"/>
            </a:br>
            <a:r>
              <a:rPr lang="en-US" sz="1400" dirty="0" smtClean="0"/>
              <a:t>  </a:t>
            </a:r>
            <a:br>
              <a:rPr lang="en-US" sz="1400" dirty="0" smtClean="0"/>
            </a:br>
            <a:r>
              <a:rPr lang="en-US" sz="1400" dirty="0"/>
              <a:t/>
            </a:r>
            <a:br>
              <a:rPr lang="en-US" sz="1400" dirty="0"/>
            </a:br>
            <a:r>
              <a:rPr lang="en-US" sz="1400" dirty="0"/>
              <a:t/>
            </a:r>
            <a:br>
              <a:rPr lang="en-US" sz="1400" dirty="0"/>
            </a:br>
            <a:r>
              <a:rPr lang="en-US" sz="1400" dirty="0" smtClean="0"/>
              <a:t/>
            </a:r>
            <a:br>
              <a:rPr lang="en-US" sz="1400" dirty="0" smtClean="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smtClean="0"/>
              <a:t> </a:t>
            </a:r>
            <a:br>
              <a:rPr lang="en-US" sz="1400" dirty="0" smtClean="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200" dirty="0" smtClean="0"/>
              <a:t>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r>
            <a:br>
              <a:rPr lang="en-US" sz="1200" dirty="0" smtClean="0"/>
            </a:br>
            <a:r>
              <a:rPr lang="en-US" sz="1200" dirty="0" smtClean="0"/>
              <a:t> </a:t>
            </a: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12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34</a:t>
            </a:fld>
            <a:endParaRPr lang="en-US"/>
          </a:p>
        </p:txBody>
      </p:sp>
      <p:sp>
        <p:nvSpPr>
          <p:cNvPr id="6" name="TextBox 4"/>
          <p:cNvSpPr txBox="1">
            <a:spLocks noChangeArrowheads="1"/>
          </p:cNvSpPr>
          <p:nvPr/>
        </p:nvSpPr>
        <p:spPr bwMode="auto">
          <a:xfrm>
            <a:off x="620059" y="1668553"/>
            <a:ext cx="1694695"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Continuity</a:t>
            </a:r>
          </a:p>
        </p:txBody>
      </p:sp>
    </p:spTree>
    <p:extLst>
      <p:ext uri="{BB962C8B-B14F-4D97-AF65-F5344CB8AC3E}">
        <p14:creationId xmlns:p14="http://schemas.microsoft.com/office/powerpoint/2010/main" val="2400704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PROCESSES AND SYSTEMS</a:t>
            </a:r>
          </a:p>
        </p:txBody>
      </p:sp>
      <p:sp>
        <p:nvSpPr>
          <p:cNvPr id="3" name="Content Placeholder 2"/>
          <p:cNvSpPr>
            <a:spLocks noGrp="1"/>
          </p:cNvSpPr>
          <p:nvPr>
            <p:ph idx="1"/>
          </p:nvPr>
        </p:nvSpPr>
        <p:spPr>
          <a:xfrm>
            <a:off x="457199" y="2127912"/>
            <a:ext cx="8305801" cy="4296678"/>
          </a:xfrm>
          <a:ln w="28575" cmpd="sng">
            <a:solidFill>
              <a:srgbClr val="800000"/>
            </a:solidFill>
          </a:ln>
        </p:spPr>
        <p:txBody>
          <a:bodyPr>
            <a:noAutofit/>
          </a:bodyPr>
          <a:lstStyle/>
          <a:p>
            <a:r>
              <a:rPr lang="en-US" sz="1400" dirty="0"/>
              <a:t>A common process risk for any business relates to the processing of </a:t>
            </a:r>
            <a:r>
              <a:rPr lang="en-US" sz="1400" dirty="0" smtClean="0"/>
              <a:t>transactions. Transaction risk </a:t>
            </a:r>
            <a:r>
              <a:rPr lang="en-US" sz="1400" dirty="0"/>
              <a:t>relates typically (but not exclusively) to the manufacturing sector</a:t>
            </a:r>
            <a:r>
              <a:rPr lang="en-US" sz="1400" dirty="0" smtClean="0"/>
              <a:t>.</a:t>
            </a:r>
          </a:p>
          <a:p>
            <a:pPr lvl="1"/>
            <a:r>
              <a:rPr lang="en-US" sz="1400" dirty="0" smtClean="0"/>
              <a:t>Production Processes</a:t>
            </a:r>
          </a:p>
          <a:p>
            <a:pPr lvl="2"/>
            <a:r>
              <a:rPr lang="en-US" sz="1400" dirty="0"/>
              <a:t>C</a:t>
            </a:r>
            <a:r>
              <a:rPr lang="en-US" sz="1400" dirty="0" smtClean="0"/>
              <a:t>ommon </a:t>
            </a:r>
            <a:r>
              <a:rPr lang="en-US" sz="1400" dirty="0"/>
              <a:t>process risk is product defects</a:t>
            </a:r>
            <a:r>
              <a:rPr lang="en-US" sz="1400" dirty="0" smtClean="0"/>
              <a:t>.</a:t>
            </a:r>
            <a:r>
              <a:rPr lang="en-US" sz="1400" dirty="0"/>
              <a:t> T</a:t>
            </a:r>
            <a:r>
              <a:rPr lang="en-US" sz="1400" dirty="0" smtClean="0"/>
              <a:t>he </a:t>
            </a:r>
            <a:r>
              <a:rPr lang="en-US" sz="1400" dirty="0"/>
              <a:t>goal was to continue to reduce the </a:t>
            </a:r>
            <a:r>
              <a:rPr lang="en-US" sz="1400" dirty="0" smtClean="0"/>
              <a:t>variability in </a:t>
            </a:r>
            <a:r>
              <a:rPr lang="en-US" sz="1400" dirty="0"/>
              <a:t>processes until zero defects became an obtainable goal. </a:t>
            </a:r>
          </a:p>
          <a:p>
            <a:pPr lvl="1"/>
            <a:r>
              <a:rPr lang="en-US" sz="1400" dirty="0"/>
              <a:t>Documentation </a:t>
            </a:r>
            <a:r>
              <a:rPr lang="en-US" sz="1400" dirty="0" smtClean="0"/>
              <a:t>Risk</a:t>
            </a:r>
          </a:p>
          <a:p>
            <a:pPr lvl="2"/>
            <a:r>
              <a:rPr lang="en-US" sz="1400" dirty="0"/>
              <a:t>Decisions made as the result of information </a:t>
            </a:r>
            <a:r>
              <a:rPr lang="en-US" sz="1400" dirty="0" smtClean="0"/>
              <a:t>contained in </a:t>
            </a:r>
            <a:r>
              <a:rPr lang="en-US" sz="1400" dirty="0"/>
              <a:t>documentation which is incomplete, incorrect, inconsistent, open to interpretation, </a:t>
            </a:r>
            <a:r>
              <a:rPr lang="en-US" sz="1400" dirty="0" smtClean="0"/>
              <a:t>time expired </a:t>
            </a:r>
            <a:r>
              <a:rPr lang="en-US" sz="1400" dirty="0"/>
              <a:t>and so on may result in inappropriate or misguided business activity</a:t>
            </a:r>
            <a:r>
              <a:rPr lang="en-US" sz="1400" dirty="0" smtClean="0"/>
              <a:t>.</a:t>
            </a:r>
            <a:endParaRPr lang="en-US" sz="1400" dirty="0"/>
          </a:p>
          <a:p>
            <a:pPr lvl="1"/>
            <a:r>
              <a:rPr lang="en-US" sz="1400" dirty="0"/>
              <a:t>Product Variation </a:t>
            </a:r>
            <a:r>
              <a:rPr lang="en-US" sz="1400" dirty="0" smtClean="0"/>
              <a:t>Risk</a:t>
            </a:r>
          </a:p>
          <a:p>
            <a:pPr lvl="2"/>
            <a:r>
              <a:rPr lang="en-US" sz="1400" dirty="0"/>
              <a:t>Variability risk is the risk experienced by manufacturers where a customer requires: (1) </a:t>
            </a:r>
            <a:r>
              <a:rPr lang="en-US" sz="1400" dirty="0" smtClean="0"/>
              <a:t>a specific </a:t>
            </a:r>
            <a:r>
              <a:rPr lang="en-US" sz="1400" dirty="0"/>
              <a:t>feature of their product that when added distinguishes the product from </a:t>
            </a:r>
            <a:r>
              <a:rPr lang="en-US" sz="1400" dirty="0" smtClean="0"/>
              <a:t> otherwise </a:t>
            </a:r>
            <a:r>
              <a:rPr lang="en-US" sz="1400" dirty="0"/>
              <a:t>identical products; and (2) the modified product to be sent to a specific destination, when </a:t>
            </a:r>
            <a:r>
              <a:rPr lang="en-US" sz="1400" dirty="0" smtClean="0"/>
              <a:t>that </a:t>
            </a:r>
            <a:r>
              <a:rPr lang="en-US" sz="1400" dirty="0"/>
              <a:t>product is typically distributed among several </a:t>
            </a:r>
            <a:r>
              <a:rPr lang="en-US" sz="1400" dirty="0" smtClean="0"/>
              <a:t>locations</a:t>
            </a:r>
            <a:endParaRPr lang="en-US" sz="1400" dirty="0"/>
          </a:p>
          <a:p>
            <a:pPr lvl="1"/>
            <a:r>
              <a:rPr lang="en-US" sz="1400" dirty="0"/>
              <a:t>Goods-in-Transit </a:t>
            </a:r>
            <a:r>
              <a:rPr lang="en-US" sz="1400" dirty="0" smtClean="0"/>
              <a:t>Risk</a:t>
            </a:r>
          </a:p>
          <a:p>
            <a:pPr lvl="2"/>
            <a:r>
              <a:rPr lang="en-US" sz="1400" dirty="0"/>
              <a:t>goods in transit, which he describes being composed of three key areas: theft,</a:t>
            </a:r>
            <a:br>
              <a:rPr lang="en-US" sz="1400" dirty="0"/>
            </a:br>
            <a:r>
              <a:rPr lang="en-US" sz="1400" dirty="0"/>
              <a:t>accumulation risks and recoveries. </a:t>
            </a:r>
            <a:r>
              <a:rPr lang="en-US" sz="1000" dirty="0"/>
              <a:t/>
            </a:r>
            <a:br>
              <a:rPr lang="en-US" sz="1000" dirty="0"/>
            </a:br>
            <a:r>
              <a:rPr lang="en-US" sz="1000" dirty="0"/>
              <a:t/>
            </a:r>
            <a:br>
              <a:rPr lang="en-US" sz="1000" dirty="0"/>
            </a:br>
            <a:r>
              <a:rPr lang="en-US" sz="1000" b="1" dirty="0"/>
              <a:t/>
            </a:r>
            <a:br>
              <a:rPr lang="en-US" sz="1000" b="1" dirty="0"/>
            </a:br>
            <a:r>
              <a:rPr lang="en-US" sz="1000" b="1" dirty="0"/>
              <a:t/>
            </a:r>
            <a:br>
              <a:rPr lang="en-US" sz="1000" b="1" dirty="0"/>
            </a:br>
            <a:r>
              <a:rPr lang="en-US" sz="1000" b="1" dirty="0"/>
              <a:t/>
            </a:r>
            <a:br>
              <a:rPr lang="en-US" sz="1000" b="1" dirty="0"/>
            </a:br>
            <a:r>
              <a:rPr lang="en-US" sz="1000" b="1" dirty="0"/>
              <a:t/>
            </a:r>
            <a:br>
              <a:rPr lang="en-US" sz="1000" b="1" dirty="0"/>
            </a:br>
            <a:r>
              <a:rPr lang="en-US" sz="1000" b="1" dirty="0"/>
              <a:t/>
            </a:r>
            <a:br>
              <a:rPr lang="en-US" sz="1000" b="1" dirty="0"/>
            </a:br>
            <a:r>
              <a:rPr lang="en-US" sz="1000" b="1" dirty="0"/>
              <a:t/>
            </a:r>
            <a:br>
              <a:rPr lang="en-US" sz="1000" b="1" dirty="0"/>
            </a:br>
            <a:r>
              <a:rPr lang="en-US" sz="1000" b="1" dirty="0"/>
              <a:t/>
            </a:r>
            <a:br>
              <a:rPr lang="en-US" sz="1000" b="1" dirty="0"/>
            </a:br>
            <a:r>
              <a:rPr lang="en-US" sz="1000" b="1" dirty="0"/>
              <a:t/>
            </a:r>
            <a:br>
              <a:rPr lang="en-US" sz="1000" b="1" dirty="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t>
            </a: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10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35</a:t>
            </a:fld>
            <a:endParaRPr lang="en-US"/>
          </a:p>
        </p:txBody>
      </p:sp>
      <p:sp>
        <p:nvSpPr>
          <p:cNvPr id="6" name="TextBox 4"/>
          <p:cNvSpPr txBox="1">
            <a:spLocks noChangeArrowheads="1"/>
          </p:cNvSpPr>
          <p:nvPr/>
        </p:nvSpPr>
        <p:spPr bwMode="auto">
          <a:xfrm>
            <a:off x="620059" y="1668553"/>
            <a:ext cx="2010487"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Transactions</a:t>
            </a:r>
          </a:p>
        </p:txBody>
      </p:sp>
    </p:spTree>
    <p:extLst>
      <p:ext uri="{BB962C8B-B14F-4D97-AF65-F5344CB8AC3E}">
        <p14:creationId xmlns:p14="http://schemas.microsoft.com/office/powerpoint/2010/main" val="1389001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PROCESSES AND SYSTEMS</a:t>
            </a:r>
          </a:p>
        </p:txBody>
      </p:sp>
      <p:sp>
        <p:nvSpPr>
          <p:cNvPr id="3" name="Content Placeholder 2"/>
          <p:cNvSpPr>
            <a:spLocks noGrp="1"/>
          </p:cNvSpPr>
          <p:nvPr>
            <p:ph idx="1"/>
          </p:nvPr>
        </p:nvSpPr>
        <p:spPr>
          <a:xfrm>
            <a:off x="457199" y="2127912"/>
            <a:ext cx="8305801" cy="4504900"/>
          </a:xfrm>
          <a:ln w="28575" cmpd="sng">
            <a:solidFill>
              <a:srgbClr val="800000"/>
            </a:solidFill>
          </a:ln>
        </p:spPr>
        <p:txBody>
          <a:bodyPr>
            <a:noAutofit/>
          </a:bodyPr>
          <a:lstStyle/>
          <a:p>
            <a:r>
              <a:rPr lang="en-US" sz="1400" dirty="0"/>
              <a:t>IT systems include the computer systems and information technology infrastructure required</a:t>
            </a:r>
            <a:br>
              <a:rPr lang="en-US" sz="1400" dirty="0"/>
            </a:br>
            <a:r>
              <a:rPr lang="en-US" sz="1400" dirty="0"/>
              <a:t>for the automation of processes and systems, such as application software, operating </a:t>
            </a:r>
            <a:r>
              <a:rPr lang="en-US" sz="1400" dirty="0" smtClean="0"/>
              <a:t>system software</a:t>
            </a:r>
            <a:r>
              <a:rPr lang="en-US" sz="1400" dirty="0"/>
              <a:t>, network infrastructure, and desktop and server hardware</a:t>
            </a:r>
            <a:r>
              <a:rPr lang="en-US" sz="1400" dirty="0" smtClean="0"/>
              <a:t>.</a:t>
            </a:r>
          </a:p>
          <a:p>
            <a:r>
              <a:rPr lang="en-US" sz="1600" b="1" i="1" dirty="0"/>
              <a:t>Business </a:t>
            </a:r>
            <a:r>
              <a:rPr lang="en-US" sz="1600" b="1" i="1" dirty="0" smtClean="0"/>
              <a:t>Alignment </a:t>
            </a:r>
          </a:p>
          <a:p>
            <a:pPr lvl="1"/>
            <a:r>
              <a:rPr lang="en-US" sz="1400" b="1" i="1" dirty="0" smtClean="0"/>
              <a:t> </a:t>
            </a:r>
            <a:r>
              <a:rPr lang="en-US" sz="1400" dirty="0"/>
              <a:t>The board must be assured that its IT system reflects its business needs and that the </a:t>
            </a:r>
            <a:r>
              <a:rPr lang="en-US" sz="1400" dirty="0" smtClean="0"/>
              <a:t>organization is </a:t>
            </a:r>
            <a:r>
              <a:rPr lang="en-US" sz="1400" dirty="0"/>
              <a:t>exploiting the system to full </a:t>
            </a:r>
            <a:r>
              <a:rPr lang="en-US" sz="1400" dirty="0" smtClean="0"/>
              <a:t>advantage.</a:t>
            </a:r>
          </a:p>
          <a:p>
            <a:r>
              <a:rPr lang="en-US" sz="1600" b="1" i="1" dirty="0" smtClean="0"/>
              <a:t>Network Availability </a:t>
            </a:r>
          </a:p>
          <a:p>
            <a:pPr lvl="1"/>
            <a:r>
              <a:rPr lang="en-US" sz="1400" dirty="0"/>
              <a:t>The automation of processes and systems may reduce a business’s susceptibility to </a:t>
            </a:r>
            <a:r>
              <a:rPr lang="en-US" sz="1400" dirty="0" smtClean="0"/>
              <a:t>people risks </a:t>
            </a:r>
            <a:r>
              <a:rPr lang="en-US" sz="1400" dirty="0"/>
              <a:t>such as human error, but will increase a business’s dependency on the reliability of </a:t>
            </a:r>
            <a:r>
              <a:rPr lang="en-US" sz="1400" dirty="0" smtClean="0"/>
              <a:t>its IT systems. If </a:t>
            </a:r>
            <a:r>
              <a:rPr lang="en-US" sz="1400" dirty="0" err="1"/>
              <a:t>centralised</a:t>
            </a:r>
            <a:r>
              <a:rPr lang="en-US" sz="1400" dirty="0"/>
              <a:t> systems go down then all hosted services go down, </a:t>
            </a:r>
            <a:r>
              <a:rPr lang="en-US" sz="1400" dirty="0" smtClean="0"/>
              <a:t>information processing </a:t>
            </a:r>
            <a:r>
              <a:rPr lang="en-US" sz="1400" dirty="0"/>
              <a:t>ceases and all users are impacted. </a:t>
            </a:r>
            <a:endParaRPr lang="en-US" sz="1400" b="1" i="1" dirty="0" smtClean="0"/>
          </a:p>
          <a:p>
            <a:r>
              <a:rPr lang="en-US" sz="1600" b="1" i="1" dirty="0" smtClean="0"/>
              <a:t>Data Integrity </a:t>
            </a:r>
          </a:p>
          <a:p>
            <a:pPr lvl="1"/>
            <a:r>
              <a:rPr lang="en-US" sz="1400" dirty="0" smtClean="0"/>
              <a:t>Corrupted </a:t>
            </a:r>
            <a:r>
              <a:rPr lang="en-US" sz="1400" dirty="0"/>
              <a:t>or degraded data is as valueless as data that is completely lost, when the </a:t>
            </a:r>
            <a:r>
              <a:rPr lang="en-US" sz="1400" dirty="0" smtClean="0"/>
              <a:t>extent of </a:t>
            </a:r>
            <a:r>
              <a:rPr lang="en-US" sz="1400" dirty="0"/>
              <a:t>corruption or degradation is unknown. When discovered, corrupted information cannot </a:t>
            </a:r>
            <a:r>
              <a:rPr lang="en-US" sz="1400" dirty="0" smtClean="0"/>
              <a:t>be used </a:t>
            </a:r>
            <a:r>
              <a:rPr lang="en-US" sz="1400" dirty="0"/>
              <a:t>until it has been checked, double-checked and confidence in its use has been restored.</a:t>
            </a:r>
            <a:br>
              <a:rPr lang="en-US" sz="1400" dirty="0"/>
            </a:br>
            <a:r>
              <a:rPr lang="en-US" sz="1400" dirty="0"/>
              <a:t/>
            </a:r>
            <a:br>
              <a:rPr lang="en-US" sz="1400" dirty="0"/>
            </a:br>
            <a:endParaRPr lang="en-US" sz="1400" b="1" i="1" dirty="0" smtClean="0"/>
          </a:p>
          <a:p>
            <a:pPr marL="0" indent="0">
              <a:buNone/>
            </a:pPr>
            <a:r>
              <a:rPr lang="en-US" sz="1400" b="1" dirty="0"/>
              <a:t/>
            </a:r>
            <a:br>
              <a:rPr lang="en-US" sz="1400" b="1" dirty="0"/>
            </a:br>
            <a:r>
              <a:rPr lang="en-US" sz="1400" b="1" dirty="0"/>
              <a:t/>
            </a:r>
            <a:br>
              <a:rPr lang="en-US" sz="1400" b="1" dirty="0"/>
            </a:br>
            <a:r>
              <a:rPr lang="en-US" sz="1400" b="1" dirty="0"/>
              <a:t/>
            </a:r>
            <a:br>
              <a:rPr lang="en-US" sz="1400" b="1" dirty="0"/>
            </a:br>
            <a:r>
              <a:rPr lang="en-US" sz="1400" b="1" dirty="0"/>
              <a:t/>
            </a:r>
            <a:br>
              <a:rPr lang="en-US" sz="1400" b="1" dirty="0"/>
            </a:br>
            <a:r>
              <a:rPr lang="en-US" sz="1400" b="1" dirty="0"/>
              <a:t/>
            </a:r>
            <a:br>
              <a:rPr lang="en-US" sz="1400" b="1" dirty="0"/>
            </a:br>
            <a:r>
              <a:rPr lang="en-US" sz="1400" b="1" dirty="0"/>
              <a:t/>
            </a:r>
            <a:br>
              <a:rPr lang="en-US" sz="1400" b="1" dirty="0"/>
            </a:br>
            <a:r>
              <a:rPr lang="en-US" sz="1400" b="1" dirty="0"/>
              <a:t/>
            </a:r>
            <a:br>
              <a:rPr lang="en-US" sz="1400" b="1" dirty="0"/>
            </a:br>
            <a:r>
              <a:rPr lang="en-US" sz="1400" b="1" dirty="0"/>
              <a:t/>
            </a:r>
            <a:br>
              <a:rPr lang="en-US" sz="1400" b="1" dirty="0"/>
            </a:br>
            <a:r>
              <a:rPr lang="en-US" sz="1400" b="1" dirty="0"/>
              <a:t/>
            </a:r>
            <a:br>
              <a:rPr lang="en-US" sz="1400" b="1" dirty="0"/>
            </a:br>
            <a:r>
              <a:rPr lang="en-US" sz="1400" b="1" dirty="0"/>
              <a:t/>
            </a:r>
            <a:br>
              <a:rPr lang="en-US" sz="1400" b="1" dirty="0"/>
            </a:br>
            <a:r>
              <a:rPr lang="en-US" sz="1400" dirty="0"/>
              <a:t/>
            </a:r>
            <a:br>
              <a:rPr lang="en-US" sz="1400" dirty="0"/>
            </a:br>
            <a:r>
              <a:rPr lang="en-US" sz="1000" b="1" dirty="0"/>
              <a:t/>
            </a:r>
            <a:br>
              <a:rPr lang="en-US" sz="1000" b="1" dirty="0"/>
            </a:br>
            <a:r>
              <a:rPr lang="en-US" sz="1000" b="1" dirty="0"/>
              <a:t/>
            </a:r>
            <a:br>
              <a:rPr lang="en-US" sz="1000" b="1" dirty="0"/>
            </a:br>
            <a:r>
              <a:rPr lang="en-US" sz="1000" b="1" dirty="0"/>
              <a:t/>
            </a:r>
            <a:br>
              <a:rPr lang="en-US" sz="1000" b="1" dirty="0"/>
            </a:br>
            <a:r>
              <a:rPr lang="en-US" sz="1000" b="1" dirty="0"/>
              <a:t/>
            </a:r>
            <a:br>
              <a:rPr lang="en-US" sz="1000" b="1" dirty="0"/>
            </a:br>
            <a:r>
              <a:rPr lang="en-US" sz="1000" b="1" dirty="0"/>
              <a:t/>
            </a:r>
            <a:br>
              <a:rPr lang="en-US" sz="1000" b="1" dirty="0"/>
            </a:br>
            <a:r>
              <a:rPr lang="en-US" sz="1000" b="1" dirty="0"/>
              <a:t/>
            </a:r>
            <a:br>
              <a:rPr lang="en-US" sz="1000" b="1" dirty="0"/>
            </a:br>
            <a:r>
              <a:rPr lang="en-US" sz="1000" b="1" dirty="0"/>
              <a:t/>
            </a:r>
            <a:br>
              <a:rPr lang="en-US" sz="1000" b="1" dirty="0"/>
            </a:br>
            <a:r>
              <a:rPr lang="en-US" sz="1000" b="1" dirty="0"/>
              <a:t/>
            </a:r>
            <a:br>
              <a:rPr lang="en-US" sz="1000" b="1" dirty="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r>
            <a:br>
              <a:rPr lang="en-US" sz="1000" dirty="0" smtClean="0"/>
            </a:br>
            <a:r>
              <a:rPr lang="en-US" sz="1000" dirty="0" smtClean="0"/>
              <a:t> </a:t>
            </a: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1000" dirty="0"/>
          </a:p>
        </p:txBody>
      </p:sp>
      <p:sp>
        <p:nvSpPr>
          <p:cNvPr id="4" name="Footer Placeholder 3"/>
          <p:cNvSpPr>
            <a:spLocks noGrp="1"/>
          </p:cNvSpPr>
          <p:nvPr>
            <p:ph type="ftr" sz="quarter" idx="11"/>
          </p:nvPr>
        </p:nvSpPr>
        <p:spPr>
          <a:xfrm>
            <a:off x="174812" y="6533774"/>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36</a:t>
            </a:fld>
            <a:endParaRPr lang="en-US"/>
          </a:p>
        </p:txBody>
      </p:sp>
      <p:sp>
        <p:nvSpPr>
          <p:cNvPr id="6" name="TextBox 4"/>
          <p:cNvSpPr txBox="1">
            <a:spLocks noChangeArrowheads="1"/>
          </p:cNvSpPr>
          <p:nvPr/>
        </p:nvSpPr>
        <p:spPr bwMode="auto">
          <a:xfrm>
            <a:off x="620059" y="1668553"/>
            <a:ext cx="3292889"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Computer/IT Systems</a:t>
            </a:r>
          </a:p>
        </p:txBody>
      </p:sp>
    </p:spTree>
    <p:extLst>
      <p:ext uri="{BB962C8B-B14F-4D97-AF65-F5344CB8AC3E}">
        <p14:creationId xmlns:p14="http://schemas.microsoft.com/office/powerpoint/2010/main" val="3168318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PROCESSES AND SYSTEMS</a:t>
            </a:r>
          </a:p>
        </p:txBody>
      </p:sp>
      <p:sp>
        <p:nvSpPr>
          <p:cNvPr id="3" name="Content Placeholder 2"/>
          <p:cNvSpPr>
            <a:spLocks noGrp="1"/>
          </p:cNvSpPr>
          <p:nvPr>
            <p:ph idx="1"/>
          </p:nvPr>
        </p:nvSpPr>
        <p:spPr>
          <a:xfrm>
            <a:off x="457199" y="2127912"/>
            <a:ext cx="8305801" cy="4296678"/>
          </a:xfrm>
          <a:ln w="28575" cmpd="sng">
            <a:solidFill>
              <a:srgbClr val="800000"/>
            </a:solidFill>
          </a:ln>
        </p:spPr>
        <p:txBody>
          <a:bodyPr>
            <a:noAutofit/>
          </a:bodyPr>
          <a:lstStyle/>
          <a:p>
            <a:r>
              <a:rPr lang="en-US" sz="1400" b="1" i="1" dirty="0"/>
              <a:t>Electronic Data </a:t>
            </a:r>
            <a:r>
              <a:rPr lang="en-US" sz="1400" b="1" i="1" dirty="0" smtClean="0"/>
              <a:t>Security</a:t>
            </a:r>
          </a:p>
          <a:p>
            <a:pPr lvl="1"/>
            <a:r>
              <a:rPr lang="en-US" sz="1400" dirty="0"/>
              <a:t>Security of electronically held data is a serious risk, which, because of the internet, now</a:t>
            </a:r>
            <a:br>
              <a:rPr lang="en-US" sz="1400" dirty="0"/>
            </a:br>
            <a:r>
              <a:rPr lang="en-US" sz="1400" dirty="0"/>
              <a:t>has a global perspective. The information held in electronic form within a</a:t>
            </a:r>
            <a:br>
              <a:rPr lang="en-US" sz="1400" dirty="0"/>
            </a:br>
            <a:r>
              <a:rPr lang="en-US" sz="1400" dirty="0"/>
              <a:t>business’s information systems needs to be protected against </a:t>
            </a:r>
            <a:r>
              <a:rPr lang="en-US" sz="1400" dirty="0" err="1"/>
              <a:t>unauthorised</a:t>
            </a:r>
            <a:r>
              <a:rPr lang="en-US" sz="1400" dirty="0"/>
              <a:t> access, which </a:t>
            </a:r>
            <a:r>
              <a:rPr lang="en-US" sz="1400" dirty="0" smtClean="0"/>
              <a:t>may result </a:t>
            </a:r>
            <a:r>
              <a:rPr lang="en-US" sz="1400" dirty="0"/>
              <a:t>in theft, corruption, corporate espionage and/or disclosure. The risk can originate </a:t>
            </a:r>
            <a:r>
              <a:rPr lang="en-US" sz="1400" dirty="0" smtClean="0"/>
              <a:t>from inappropriate </a:t>
            </a:r>
            <a:r>
              <a:rPr lang="en-US" sz="1400" dirty="0"/>
              <a:t>access to or use of technology from inside the business, but more </a:t>
            </a:r>
            <a:r>
              <a:rPr lang="en-US" sz="1400" dirty="0" smtClean="0"/>
              <a:t>commonly from </a:t>
            </a:r>
            <a:r>
              <a:rPr lang="en-US" sz="1400" dirty="0"/>
              <a:t>outside it. </a:t>
            </a:r>
            <a:endParaRPr lang="en-US" sz="1200" b="1" i="1" dirty="0"/>
          </a:p>
          <a:p>
            <a:r>
              <a:rPr lang="en-US" sz="1400" b="1" i="1" dirty="0"/>
              <a:t>System </a:t>
            </a:r>
            <a:r>
              <a:rPr lang="en-US" sz="1400" b="1" i="1" dirty="0" smtClean="0"/>
              <a:t>Capacity</a:t>
            </a:r>
          </a:p>
          <a:p>
            <a:pPr lvl="1"/>
            <a:r>
              <a:rPr lang="en-US" sz="1400" dirty="0"/>
              <a:t>Basically system capacity relates to the amount of memory on a server which impacts all</a:t>
            </a:r>
            <a:br>
              <a:rPr lang="en-US" sz="1400" dirty="0"/>
            </a:br>
            <a:r>
              <a:rPr lang="en-US" sz="1400" dirty="0"/>
              <a:t>businesses. However, with the growth of the internet and e-commerce, system capacity </a:t>
            </a:r>
            <a:r>
              <a:rPr lang="en-US" sz="1400" dirty="0" smtClean="0"/>
              <a:t>can relate </a:t>
            </a:r>
            <a:r>
              <a:rPr lang="en-US" sz="1400" dirty="0"/>
              <a:t>to the number of individuals that can access a system at any one time</a:t>
            </a:r>
            <a:r>
              <a:rPr lang="en-US" sz="1400" dirty="0" smtClean="0"/>
              <a:t>.</a:t>
            </a:r>
            <a:endParaRPr lang="en-US" sz="1200" b="1" i="1" dirty="0"/>
          </a:p>
          <a:p>
            <a:r>
              <a:rPr lang="en-US" sz="1400" b="1" i="1" dirty="0"/>
              <a:t>Data </a:t>
            </a:r>
            <a:r>
              <a:rPr lang="en-US" sz="1400" b="1" i="1" dirty="0" smtClean="0"/>
              <a:t>Recovery/Loss</a:t>
            </a:r>
          </a:p>
          <a:p>
            <a:pPr lvl="1"/>
            <a:r>
              <a:rPr lang="en-US" sz="1400" dirty="0"/>
              <a:t>Back-ups have been used since the earliest beginnings of IT, when the inherent </a:t>
            </a:r>
            <a:r>
              <a:rPr lang="en-US" sz="1400" dirty="0" smtClean="0"/>
              <a:t>unreliability </a:t>
            </a:r>
            <a:r>
              <a:rPr lang="en-US" sz="1400" dirty="0"/>
              <a:t>of the hardware necessitated rigorous copying of data, and the frequent use of the </a:t>
            </a:r>
            <a:r>
              <a:rPr lang="en-US" sz="1400" dirty="0" smtClean="0"/>
              <a:t>backed-up data. </a:t>
            </a:r>
            <a:r>
              <a:rPr lang="en-US" sz="1200" dirty="0"/>
              <a:t/>
            </a:r>
            <a:br>
              <a:rPr lang="en-US" sz="1200" dirty="0"/>
            </a:br>
            <a:r>
              <a:rPr lang="en-US" sz="1200" dirty="0"/>
              <a:t/>
            </a:r>
            <a:br>
              <a:rPr lang="en-US" sz="1200" dirty="0"/>
            </a:br>
            <a:r>
              <a:rPr lang="en-US" sz="1200" b="1" dirty="0"/>
              <a:t/>
            </a:r>
            <a:br>
              <a:rPr lang="en-US" sz="1200" b="1" dirty="0"/>
            </a:br>
            <a:r>
              <a:rPr lang="en-US" sz="1200" b="1" dirty="0"/>
              <a:t/>
            </a:r>
            <a:br>
              <a:rPr lang="en-US" sz="1200" b="1" dirty="0"/>
            </a:br>
            <a:r>
              <a:rPr lang="en-US" sz="1200" b="1" dirty="0"/>
              <a:t/>
            </a:r>
            <a:br>
              <a:rPr lang="en-US" sz="1200" b="1" dirty="0"/>
            </a:br>
            <a:r>
              <a:rPr lang="en-US" sz="1200" b="1" dirty="0"/>
              <a:t/>
            </a:r>
            <a:br>
              <a:rPr lang="en-US" sz="1200" b="1" dirty="0"/>
            </a:br>
            <a:r>
              <a:rPr lang="en-US" sz="1200" b="1" dirty="0"/>
              <a:t/>
            </a:r>
            <a:br>
              <a:rPr lang="en-US" sz="1200" b="1" dirty="0"/>
            </a:br>
            <a:r>
              <a:rPr lang="en-US" sz="1200" b="1" dirty="0"/>
              <a:t/>
            </a:r>
            <a:br>
              <a:rPr lang="en-US" sz="1200" b="1" dirty="0"/>
            </a:br>
            <a:r>
              <a:rPr lang="en-US" sz="1200" b="1" dirty="0"/>
              <a:t/>
            </a:r>
            <a:br>
              <a:rPr lang="en-US" sz="1200" b="1" dirty="0"/>
            </a:br>
            <a:r>
              <a:rPr lang="en-US" sz="1200" b="1" dirty="0"/>
              <a:t/>
            </a:r>
            <a:br>
              <a:rPr lang="en-US" sz="1200" b="1" dirty="0"/>
            </a:br>
            <a:r>
              <a:rPr lang="en-US" sz="1200" b="1" dirty="0"/>
              <a:t/>
            </a:r>
            <a:br>
              <a:rPr lang="en-US" sz="1200" b="1" dirty="0"/>
            </a:br>
            <a:r>
              <a:rPr lang="en-US" sz="1200" dirty="0"/>
              <a:t/>
            </a:r>
            <a:br>
              <a:rPr lang="en-US" sz="1200" dirty="0"/>
            </a:br>
            <a:r>
              <a:rPr lang="en-US" sz="800" b="1" dirty="0"/>
              <a:t/>
            </a:r>
            <a:br>
              <a:rPr lang="en-US" sz="800" b="1" dirty="0"/>
            </a:br>
            <a:r>
              <a:rPr lang="en-US" sz="800" b="1" dirty="0"/>
              <a:t/>
            </a:r>
            <a:br>
              <a:rPr lang="en-US" sz="800" b="1" dirty="0"/>
            </a:br>
            <a:r>
              <a:rPr lang="en-US" sz="800" b="1" dirty="0"/>
              <a:t/>
            </a:r>
            <a:br>
              <a:rPr lang="en-US" sz="800" b="1" dirty="0"/>
            </a:br>
            <a:r>
              <a:rPr lang="en-US" sz="800" b="1" dirty="0"/>
              <a:t/>
            </a:r>
            <a:br>
              <a:rPr lang="en-US" sz="800" b="1" dirty="0"/>
            </a:br>
            <a:r>
              <a:rPr lang="en-US" sz="800" b="1" dirty="0"/>
              <a:t/>
            </a:r>
            <a:br>
              <a:rPr lang="en-US" sz="800" b="1" dirty="0"/>
            </a:br>
            <a:r>
              <a:rPr lang="en-US" sz="800" b="1" dirty="0"/>
              <a:t/>
            </a:r>
            <a:br>
              <a:rPr lang="en-US" sz="800" b="1" dirty="0"/>
            </a:br>
            <a:r>
              <a:rPr lang="en-US" sz="800" b="1" dirty="0"/>
              <a:t/>
            </a:r>
            <a:br>
              <a:rPr lang="en-US" sz="800" b="1" dirty="0"/>
            </a:br>
            <a:r>
              <a:rPr lang="en-US" sz="800" b="1" dirty="0"/>
              <a:t/>
            </a:r>
            <a:br>
              <a:rPr lang="en-US" sz="800" b="1" dirty="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r>
            <a:br>
              <a:rPr lang="en-US" sz="800" dirty="0" smtClean="0"/>
            </a:br>
            <a:r>
              <a:rPr lang="en-US" sz="800" dirty="0" smtClean="0"/>
              <a:t> </a:t>
            </a: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8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37</a:t>
            </a:fld>
            <a:endParaRPr lang="en-US"/>
          </a:p>
        </p:txBody>
      </p:sp>
      <p:sp>
        <p:nvSpPr>
          <p:cNvPr id="6" name="TextBox 4"/>
          <p:cNvSpPr txBox="1">
            <a:spLocks noChangeArrowheads="1"/>
          </p:cNvSpPr>
          <p:nvPr/>
        </p:nvSpPr>
        <p:spPr bwMode="auto">
          <a:xfrm>
            <a:off x="620059" y="1668553"/>
            <a:ext cx="3292889"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Computer/IT Systems</a:t>
            </a:r>
          </a:p>
        </p:txBody>
      </p:sp>
    </p:spTree>
    <p:extLst>
      <p:ext uri="{BB962C8B-B14F-4D97-AF65-F5344CB8AC3E}">
        <p14:creationId xmlns:p14="http://schemas.microsoft.com/office/powerpoint/2010/main" val="22865280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PROCESSES AND SYSTEMS</a:t>
            </a:r>
          </a:p>
        </p:txBody>
      </p:sp>
      <p:sp>
        <p:nvSpPr>
          <p:cNvPr id="3" name="Content Placeholder 2"/>
          <p:cNvSpPr>
            <a:spLocks noGrp="1"/>
          </p:cNvSpPr>
          <p:nvPr>
            <p:ph idx="1"/>
          </p:nvPr>
        </p:nvSpPr>
        <p:spPr>
          <a:xfrm>
            <a:off x="457199" y="2127912"/>
            <a:ext cx="8305801" cy="4296678"/>
          </a:xfrm>
          <a:ln w="28575" cmpd="sng">
            <a:solidFill>
              <a:srgbClr val="800000"/>
            </a:solidFill>
          </a:ln>
        </p:spPr>
        <p:txBody>
          <a:bodyPr>
            <a:noAutofit/>
          </a:bodyPr>
          <a:lstStyle/>
          <a:p>
            <a:r>
              <a:rPr lang="en-US" sz="1400" dirty="0"/>
              <a:t>A company’s </a:t>
            </a:r>
            <a:r>
              <a:rPr lang="en-US" sz="1400" dirty="0" smtClean="0"/>
              <a:t>knowledge </a:t>
            </a:r>
            <a:r>
              <a:rPr lang="en-US" sz="1400" dirty="0"/>
              <a:t>or intellectual property is usually the basis of the company’s current success. The security </a:t>
            </a:r>
            <a:r>
              <a:rPr lang="en-US" sz="1400" dirty="0" smtClean="0"/>
              <a:t>of </a:t>
            </a:r>
            <a:r>
              <a:rPr lang="en-US" sz="1400" dirty="0"/>
              <a:t>that information is key to competitive advantage. Hence, a key component of knowledge management is keeping commercially sensitive information, which would be useful to competitors</a:t>
            </a:r>
            <a:r>
              <a:rPr lang="en-US" sz="1400" dirty="0" smtClean="0"/>
              <a:t>, </a:t>
            </a:r>
            <a:r>
              <a:rPr lang="en-US" sz="1400" dirty="0"/>
              <a:t>secure. </a:t>
            </a:r>
            <a:endParaRPr lang="en-US" sz="1400" dirty="0" smtClean="0"/>
          </a:p>
          <a:p>
            <a:r>
              <a:rPr lang="en-US" sz="1400" dirty="0"/>
              <a:t>How successful a company is in this task depends on a company’s information culture.</a:t>
            </a:r>
            <a:br>
              <a:rPr lang="en-US" sz="1400" dirty="0"/>
            </a:br>
            <a:endParaRPr lang="en-US" sz="1400" dirty="0" smtClean="0"/>
          </a:p>
          <a:p>
            <a:r>
              <a:rPr lang="en-US" sz="1400" b="1" i="1" dirty="0"/>
              <a:t>Intellectual </a:t>
            </a:r>
            <a:r>
              <a:rPr lang="en-US" sz="1400" b="1" i="1" dirty="0" smtClean="0"/>
              <a:t>Property</a:t>
            </a:r>
          </a:p>
          <a:p>
            <a:pPr lvl="1"/>
            <a:r>
              <a:rPr lang="en-US" sz="1400" dirty="0"/>
              <a:t>The rules for intellectual property protection between different countries are neither</a:t>
            </a:r>
            <a:br>
              <a:rPr lang="en-US" sz="1400" dirty="0"/>
            </a:br>
            <a:r>
              <a:rPr lang="en-US" sz="1400" dirty="0"/>
              <a:t>uniform nor equally enforced. The tracking of online dissemination and use of intellectual</a:t>
            </a:r>
            <a:br>
              <a:rPr lang="en-US" sz="1400" dirty="0"/>
            </a:br>
            <a:r>
              <a:rPr lang="en-US" sz="1400" dirty="0"/>
              <a:t>property, as well as the capability to collect payment, is not well developed in </a:t>
            </a:r>
            <a:r>
              <a:rPr lang="en-US" sz="1400" dirty="0" smtClean="0"/>
              <a:t>interactive </a:t>
            </a:r>
            <a:r>
              <a:rPr lang="en-US" sz="1400" dirty="0"/>
              <a:t>networks. </a:t>
            </a:r>
            <a:endParaRPr lang="en-US" sz="1400" dirty="0" smtClean="0"/>
          </a:p>
          <a:p>
            <a:pPr lvl="1"/>
            <a:r>
              <a:rPr lang="en-US" sz="1400" dirty="0"/>
              <a:t>Companies can also be exposed and vulnerable when </a:t>
            </a:r>
            <a:r>
              <a:rPr lang="en-US" sz="1400" dirty="0" smtClean="0"/>
              <a:t>working </a:t>
            </a:r>
            <a:r>
              <a:rPr lang="en-US" sz="1400" dirty="0"/>
              <a:t>in collaboration with other companies on large projects, when under normal circumstances</a:t>
            </a:r>
            <a:br>
              <a:rPr lang="en-US" sz="1400" dirty="0"/>
            </a:br>
            <a:r>
              <a:rPr lang="en-US" sz="1400" dirty="0"/>
              <a:t>these companies would be competitors.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smtClean="0"/>
              <a:t/>
            </a:r>
            <a:br>
              <a:rPr lang="en-US" sz="1400" dirty="0" smtClean="0"/>
            </a:br>
            <a:r>
              <a:rPr lang="en-US" sz="1400" dirty="0"/>
              <a:t/>
            </a:r>
            <a:br>
              <a:rPr lang="en-US" sz="1400" dirty="0"/>
            </a:br>
            <a:r>
              <a:rPr lang="en-US" sz="1200" dirty="0"/>
              <a:t/>
            </a:r>
            <a:br>
              <a:rPr lang="en-US" sz="1200" dirty="0"/>
            </a:br>
            <a:r>
              <a:rPr lang="en-US" sz="1200" b="1" dirty="0"/>
              <a:t/>
            </a:r>
            <a:br>
              <a:rPr lang="en-US" sz="1200" b="1" dirty="0"/>
            </a:br>
            <a:r>
              <a:rPr lang="en-US" sz="1200" b="1" dirty="0"/>
              <a:t/>
            </a:r>
            <a:br>
              <a:rPr lang="en-US" sz="1200" b="1" dirty="0"/>
            </a:br>
            <a:r>
              <a:rPr lang="en-US" sz="1200" dirty="0"/>
              <a:t/>
            </a:r>
            <a:br>
              <a:rPr lang="en-US" sz="1200" dirty="0"/>
            </a:br>
            <a:r>
              <a:rPr lang="en-US" sz="1200" dirty="0"/>
              <a:t/>
            </a:r>
            <a:br>
              <a:rPr lang="en-US" sz="1200" dirty="0"/>
            </a:br>
            <a:r>
              <a:rPr lang="en-US" sz="1200" dirty="0" smtClean="0"/>
              <a:t/>
            </a:r>
            <a:br>
              <a:rPr lang="en-US" sz="1200" dirty="0" smtClean="0"/>
            </a:br>
            <a:r>
              <a:rPr lang="en-US" sz="1000" dirty="0"/>
              <a:t/>
            </a:r>
            <a:br>
              <a:rPr lang="en-US" sz="1000" dirty="0"/>
            </a:br>
            <a:r>
              <a:rPr lang="en-US" sz="1000" dirty="0"/>
              <a:t/>
            </a:r>
            <a:br>
              <a:rPr lang="en-US" sz="1000" dirty="0"/>
            </a:br>
            <a:r>
              <a:rPr lang="en-US" sz="1000" dirty="0"/>
              <a:t/>
            </a:r>
            <a:br>
              <a:rPr lang="en-US" sz="1000" dirty="0"/>
            </a:br>
            <a:r>
              <a:rPr lang="en-US" sz="1000" dirty="0"/>
              <a:t/>
            </a:r>
            <a:br>
              <a:rPr lang="en-US" sz="1000" dirty="0"/>
            </a:br>
            <a:r>
              <a:rPr lang="en-US" sz="1000" b="1" dirty="0"/>
              <a:t/>
            </a:r>
            <a:br>
              <a:rPr lang="en-US" sz="1000" b="1" dirty="0"/>
            </a:br>
            <a:r>
              <a:rPr lang="en-US" sz="1000" b="1" dirty="0"/>
              <a:t/>
            </a:r>
            <a:br>
              <a:rPr lang="en-US" sz="1000" b="1" dirty="0"/>
            </a:br>
            <a:r>
              <a:rPr lang="en-US" sz="1000" b="1" dirty="0"/>
              <a:t/>
            </a:r>
            <a:br>
              <a:rPr lang="en-US" sz="1000" b="1" dirty="0"/>
            </a:br>
            <a:r>
              <a:rPr lang="en-US" sz="1000" b="1" dirty="0"/>
              <a:t/>
            </a:r>
            <a:br>
              <a:rPr lang="en-US" sz="1000" b="1" dirty="0"/>
            </a:br>
            <a:r>
              <a:rPr lang="en-US" sz="1000" b="1" dirty="0"/>
              <a:t/>
            </a:r>
            <a:br>
              <a:rPr lang="en-US" sz="1000" b="1" dirty="0"/>
            </a:br>
            <a:r>
              <a:rPr lang="en-US" sz="1000" b="1" dirty="0"/>
              <a:t/>
            </a:r>
            <a:br>
              <a:rPr lang="en-US" sz="1000" b="1" dirty="0"/>
            </a:br>
            <a:r>
              <a:rPr lang="en-US" sz="1000" b="1" dirty="0"/>
              <a:t/>
            </a:r>
            <a:br>
              <a:rPr lang="en-US" sz="1000" b="1" dirty="0"/>
            </a:br>
            <a:r>
              <a:rPr lang="en-US" sz="1000" b="1" dirty="0"/>
              <a:t/>
            </a:r>
            <a:br>
              <a:rPr lang="en-US" sz="1000" b="1" dirty="0"/>
            </a:br>
            <a:r>
              <a:rPr lang="en-US" sz="1000" b="1" dirty="0"/>
              <a:t/>
            </a:r>
            <a:br>
              <a:rPr lang="en-US" sz="1000" b="1" dirty="0"/>
            </a:br>
            <a:r>
              <a:rPr lang="en-US" sz="1000" dirty="0"/>
              <a:t/>
            </a:r>
            <a:br>
              <a:rPr lang="en-US" sz="1000" dirty="0"/>
            </a:br>
            <a:r>
              <a:rPr lang="en-US" sz="600" b="1" dirty="0"/>
              <a:t/>
            </a:r>
            <a:br>
              <a:rPr lang="en-US" sz="600" b="1" dirty="0"/>
            </a:br>
            <a:r>
              <a:rPr lang="en-US" sz="600" b="1" dirty="0"/>
              <a:t/>
            </a:r>
            <a:br>
              <a:rPr lang="en-US" sz="600" b="1" dirty="0"/>
            </a:br>
            <a:r>
              <a:rPr lang="en-US" sz="600" b="1" dirty="0"/>
              <a:t/>
            </a:r>
            <a:br>
              <a:rPr lang="en-US" sz="600" b="1" dirty="0"/>
            </a:br>
            <a:r>
              <a:rPr lang="en-US" sz="600" b="1" dirty="0"/>
              <a:t/>
            </a:r>
            <a:br>
              <a:rPr lang="en-US" sz="600" b="1" dirty="0"/>
            </a:br>
            <a:r>
              <a:rPr lang="en-US" sz="600" b="1" dirty="0"/>
              <a:t/>
            </a:r>
            <a:br>
              <a:rPr lang="en-US" sz="600" b="1" dirty="0"/>
            </a:br>
            <a:r>
              <a:rPr lang="en-US" sz="600" b="1" dirty="0"/>
              <a:t/>
            </a:r>
            <a:br>
              <a:rPr lang="en-US" sz="600" b="1" dirty="0"/>
            </a:br>
            <a:r>
              <a:rPr lang="en-US" sz="600" b="1" dirty="0"/>
              <a:t/>
            </a:r>
            <a:br>
              <a:rPr lang="en-US" sz="600" b="1" dirty="0"/>
            </a:br>
            <a:r>
              <a:rPr lang="en-US" sz="600" b="1" dirty="0"/>
              <a:t/>
            </a:r>
            <a:br>
              <a:rPr lang="en-US" sz="600" b="1" dirty="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r>
            <a:br>
              <a:rPr lang="en-US" sz="600" dirty="0" smtClean="0"/>
            </a:br>
            <a:r>
              <a:rPr lang="en-US" sz="600" dirty="0" smtClean="0"/>
              <a:t> </a:t>
            </a: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6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38</a:t>
            </a:fld>
            <a:endParaRPr lang="en-US"/>
          </a:p>
        </p:txBody>
      </p:sp>
      <p:sp>
        <p:nvSpPr>
          <p:cNvPr id="6" name="TextBox 4"/>
          <p:cNvSpPr txBox="1">
            <a:spLocks noChangeArrowheads="1"/>
          </p:cNvSpPr>
          <p:nvPr/>
        </p:nvSpPr>
        <p:spPr bwMode="auto">
          <a:xfrm>
            <a:off x="620059" y="1668553"/>
            <a:ext cx="4054315"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Knowledge Management</a:t>
            </a:r>
          </a:p>
        </p:txBody>
      </p:sp>
    </p:spTree>
    <p:extLst>
      <p:ext uri="{BB962C8B-B14F-4D97-AF65-F5344CB8AC3E}">
        <p14:creationId xmlns:p14="http://schemas.microsoft.com/office/powerpoint/2010/main" val="792220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PROCESSES AND SYSTEMS</a:t>
            </a:r>
          </a:p>
        </p:txBody>
      </p:sp>
      <p:sp>
        <p:nvSpPr>
          <p:cNvPr id="3" name="Content Placeholder 2"/>
          <p:cNvSpPr>
            <a:spLocks noGrp="1"/>
          </p:cNvSpPr>
          <p:nvPr>
            <p:ph idx="1"/>
          </p:nvPr>
        </p:nvSpPr>
        <p:spPr>
          <a:xfrm>
            <a:off x="457199" y="2127912"/>
            <a:ext cx="8305801" cy="4296678"/>
          </a:xfrm>
          <a:ln w="28575" cmpd="sng">
            <a:solidFill>
              <a:srgbClr val="800000"/>
            </a:solidFill>
          </a:ln>
        </p:spPr>
        <p:txBody>
          <a:bodyPr>
            <a:noAutofit/>
          </a:bodyPr>
          <a:lstStyle/>
          <a:p>
            <a:r>
              <a:rPr lang="en-US" sz="1600" dirty="0"/>
              <a:t>A fundamental aspect of project </a:t>
            </a:r>
            <a:r>
              <a:rPr lang="en-US" sz="1600" dirty="0" smtClean="0"/>
              <a:t>management </a:t>
            </a:r>
            <a:r>
              <a:rPr lang="en-US" sz="1600" dirty="0"/>
              <a:t>is people management – working through others and relying on their timely collaboration </a:t>
            </a:r>
            <a:r>
              <a:rPr lang="en-US" sz="1600" dirty="0" smtClean="0"/>
              <a:t>to </a:t>
            </a:r>
            <a:r>
              <a:rPr lang="en-US" sz="1600" dirty="0"/>
              <a:t>achieve the project objectives. </a:t>
            </a:r>
            <a:endParaRPr lang="en-US" sz="1600" dirty="0" smtClean="0"/>
          </a:p>
          <a:p>
            <a:r>
              <a:rPr lang="en-US" sz="1600" dirty="0"/>
              <a:t>Each project will have its own unique risk profile and will </a:t>
            </a:r>
            <a:r>
              <a:rPr lang="en-US" sz="1600" dirty="0" smtClean="0"/>
              <a:t>require </a:t>
            </a:r>
            <a:r>
              <a:rPr lang="en-US" sz="1600" dirty="0"/>
              <a:t>the discipline of risk management to provide greater certainty of achieving its objectives</a:t>
            </a:r>
            <a:r>
              <a:rPr lang="en-US" sz="1600" dirty="0" smtClean="0"/>
              <a:t>.</a:t>
            </a:r>
          </a:p>
          <a:p>
            <a:r>
              <a:rPr lang="en-US" sz="1600" dirty="0" smtClean="0"/>
              <a:t>Large projects</a:t>
            </a:r>
            <a:r>
              <a:rPr lang="en-US" sz="1600" dirty="0"/>
              <a:t>, when they fail or do not achieve their objectives, may have a debilitating effect </a:t>
            </a:r>
            <a:r>
              <a:rPr lang="en-US" sz="1600" dirty="0" smtClean="0"/>
              <a:t>on </a:t>
            </a:r>
            <a:r>
              <a:rPr lang="en-US" sz="1600" dirty="0"/>
              <a:t>a business or may in extreme cases bring about their downfall</a:t>
            </a:r>
            <a:r>
              <a:rPr lang="en-US" sz="1600" dirty="0" smtClean="0"/>
              <a:t>.</a:t>
            </a:r>
          </a:p>
          <a:p>
            <a:r>
              <a:rPr lang="en-US" sz="1600" dirty="0" smtClean="0"/>
              <a:t>Example</a:t>
            </a:r>
          </a:p>
          <a:p>
            <a:pPr lvl="1"/>
            <a:r>
              <a:rPr lang="en-US" sz="1400" dirty="0" err="1"/>
              <a:t>Railtrack</a:t>
            </a:r>
            <a:r>
              <a:rPr lang="en-US" sz="1400" dirty="0"/>
              <a:t> </a:t>
            </a:r>
            <a:r>
              <a:rPr lang="en-US" sz="1400" dirty="0" err="1"/>
              <a:t>plc</a:t>
            </a:r>
            <a:r>
              <a:rPr lang="en-US" sz="1400" dirty="0"/>
              <a:t> in the UK </a:t>
            </a:r>
            <a:r>
              <a:rPr lang="en-US" sz="1400" dirty="0" smtClean="0"/>
              <a:t>and </a:t>
            </a:r>
            <a:r>
              <a:rPr lang="en-US" sz="1400" dirty="0"/>
              <a:t>Boeing in the US, for instance, have both experienced serious project problems that </a:t>
            </a:r>
            <a:r>
              <a:rPr lang="en-US" sz="1400" dirty="0" smtClean="0"/>
              <a:t>have </a:t>
            </a:r>
            <a:r>
              <a:rPr lang="en-US" sz="1400" dirty="0"/>
              <a:t>shaken them to the core. It is reported that </a:t>
            </a:r>
            <a:r>
              <a:rPr lang="en-US" sz="1400" dirty="0" err="1"/>
              <a:t>Railtrack</a:t>
            </a:r>
            <a:r>
              <a:rPr lang="en-US" sz="1400" dirty="0"/>
              <a:t> was placed into administration </a:t>
            </a:r>
            <a:r>
              <a:rPr lang="en-US" sz="1400" dirty="0" smtClean="0"/>
              <a:t>due </a:t>
            </a:r>
            <a:r>
              <a:rPr lang="en-US" sz="1400" dirty="0"/>
              <a:t>predominantly to the lack of performance of the West Coast Main Line project</a:t>
            </a:r>
            <a:r>
              <a:rPr lang="en-US" sz="1400" dirty="0" smtClean="0"/>
              <a:t>.</a:t>
            </a:r>
            <a:endParaRPr lang="en-US" sz="5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39</a:t>
            </a:fld>
            <a:endParaRPr lang="en-US"/>
          </a:p>
        </p:txBody>
      </p:sp>
      <p:sp>
        <p:nvSpPr>
          <p:cNvPr id="6" name="TextBox 4"/>
          <p:cNvSpPr txBox="1">
            <a:spLocks noChangeArrowheads="1"/>
          </p:cNvSpPr>
          <p:nvPr/>
        </p:nvSpPr>
        <p:spPr bwMode="auto">
          <a:xfrm>
            <a:off x="620059" y="1668553"/>
            <a:ext cx="3390672"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Project Management</a:t>
            </a:r>
            <a:endParaRPr lang="en-US" sz="2400" dirty="0">
              <a:solidFill>
                <a:schemeClr val="bg1"/>
              </a:solidFill>
              <a:latin typeface="+mn-lt"/>
            </a:endParaRPr>
          </a:p>
        </p:txBody>
      </p:sp>
    </p:spTree>
    <p:extLst>
      <p:ext uri="{BB962C8B-B14F-4D97-AF65-F5344CB8AC3E}">
        <p14:creationId xmlns:p14="http://schemas.microsoft.com/office/powerpoint/2010/main" val="1335870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Operational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a:t>Business risk, which includes adverse changes to a firm’s market, customers or products, changes to the economic and political environments in which the firm operates and strategic risk which a firm faces if business plans, supporting systems and the implementation of these plans adversely affect the firm. </a:t>
            </a:r>
          </a:p>
          <a:p>
            <a:r>
              <a:rPr lang="en-US" sz="1800" dirty="0" smtClean="0"/>
              <a:t>Crime </a:t>
            </a:r>
            <a:r>
              <a:rPr lang="en-US" sz="1800" dirty="0"/>
              <a:t>risk including potential theft, fraud and computer hacking. </a:t>
            </a:r>
            <a:endParaRPr lang="en-US" sz="1800" dirty="0" smtClean="0"/>
          </a:p>
          <a:p>
            <a:r>
              <a:rPr lang="en-US" sz="1800" dirty="0" smtClean="0"/>
              <a:t>Disaster </a:t>
            </a:r>
            <a:r>
              <a:rPr lang="en-US" sz="1800" dirty="0"/>
              <a:t>risk such as fires, floods and other natural disasters and terrorist </a:t>
            </a:r>
            <a:r>
              <a:rPr lang="en-US" sz="1800" dirty="0" smtClean="0"/>
              <a:t>activity</a:t>
            </a:r>
          </a:p>
          <a:p>
            <a:r>
              <a:rPr lang="en-US" sz="1800" dirty="0"/>
              <a:t>Information technology risk, including </a:t>
            </a:r>
            <a:r>
              <a:rPr lang="en-US" sz="1800" dirty="0" err="1"/>
              <a:t>unauthorised</a:t>
            </a:r>
            <a:r>
              <a:rPr lang="en-US" sz="1800" dirty="0"/>
              <a:t> access and disclosure, and data </a:t>
            </a:r>
            <a:r>
              <a:rPr lang="en-US" sz="1800" dirty="0" smtClean="0"/>
              <a:t>corruption</a:t>
            </a:r>
          </a:p>
          <a:p>
            <a:pPr marL="228600" lvl="1" indent="0">
              <a:buNone/>
            </a:pPr>
            <a:r>
              <a:rPr lang="en-US" sz="1400" dirty="0"/>
              <a:t>	</a:t>
            </a:r>
            <a:r>
              <a:rPr lang="en-US" sz="1800" dirty="0"/>
              <a:t>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endParaRPr lang="en-US" sz="18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4</a:t>
            </a:fld>
            <a:endParaRPr lang="en-US"/>
          </a:p>
        </p:txBody>
      </p:sp>
      <p:sp>
        <p:nvSpPr>
          <p:cNvPr id="6" name="TextBox 4"/>
          <p:cNvSpPr txBox="1">
            <a:spLocks noChangeArrowheads="1"/>
          </p:cNvSpPr>
          <p:nvPr/>
        </p:nvSpPr>
        <p:spPr bwMode="auto">
          <a:xfrm>
            <a:off x="620059" y="1668553"/>
            <a:ext cx="4031873"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Scope of Operational Risk</a:t>
            </a:r>
            <a:endParaRPr lang="en-US" sz="2400" dirty="0">
              <a:solidFill>
                <a:schemeClr val="bg1"/>
              </a:solidFill>
              <a:latin typeface="+mn-lt"/>
            </a:endParaRPr>
          </a:p>
        </p:txBody>
      </p:sp>
    </p:spTree>
    <p:extLst>
      <p:ext uri="{BB962C8B-B14F-4D97-AF65-F5344CB8AC3E}">
        <p14:creationId xmlns:p14="http://schemas.microsoft.com/office/powerpoint/2010/main" val="32403921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External Event</a:t>
            </a:r>
            <a:endParaRPr lang="en-US" dirty="0"/>
          </a:p>
        </p:txBody>
      </p:sp>
      <p:sp>
        <p:nvSpPr>
          <p:cNvPr id="3" name="Content Placeholder 2"/>
          <p:cNvSpPr>
            <a:spLocks noGrp="1"/>
          </p:cNvSpPr>
          <p:nvPr>
            <p:ph idx="1"/>
          </p:nvPr>
        </p:nvSpPr>
        <p:spPr>
          <a:xfrm>
            <a:off x="457199" y="2127912"/>
            <a:ext cx="8305801" cy="4296678"/>
          </a:xfrm>
          <a:ln w="28575" cmpd="sng">
            <a:solidFill>
              <a:srgbClr val="800000"/>
            </a:solidFill>
          </a:ln>
        </p:spPr>
        <p:txBody>
          <a:bodyPr>
            <a:noAutofit/>
          </a:bodyPr>
          <a:lstStyle/>
          <a:p>
            <a:r>
              <a:rPr lang="en-US" sz="1600" dirty="0"/>
              <a:t>External events </a:t>
            </a:r>
            <a:r>
              <a:rPr lang="en-US" sz="1600" dirty="0" smtClean="0"/>
              <a:t>are </a:t>
            </a:r>
            <a:r>
              <a:rPr lang="en-US" sz="1600" dirty="0"/>
              <a:t>events that occur outside the business, which may require</a:t>
            </a:r>
            <a:br>
              <a:rPr lang="en-US" sz="1600" dirty="0"/>
            </a:br>
            <a:r>
              <a:rPr lang="en-US" sz="1600" dirty="0"/>
              <a:t>a response in the form of change management (such as </a:t>
            </a:r>
            <a:r>
              <a:rPr lang="en-US" sz="1600" dirty="0" err="1"/>
              <a:t>organisational</a:t>
            </a:r>
            <a:r>
              <a:rPr lang="en-US" sz="1600" dirty="0"/>
              <a:t> change) or the </a:t>
            </a:r>
            <a:r>
              <a:rPr lang="en-US" sz="1600" dirty="0" smtClean="0"/>
              <a:t>instigation of </a:t>
            </a:r>
            <a:r>
              <a:rPr lang="en-US" sz="1600" dirty="0"/>
              <a:t>contingency events to cope with, say, a natural disaster.</a:t>
            </a:r>
            <a:br>
              <a:rPr lang="en-US" sz="1600" dirty="0"/>
            </a:br>
            <a:r>
              <a:rPr lang="en-US" sz="1600" dirty="0"/>
              <a:t/>
            </a:r>
            <a:br>
              <a:rPr lang="en-US" sz="1600" dirty="0"/>
            </a:br>
            <a:endParaRPr lang="en-US" sz="5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40</a:t>
            </a:fld>
            <a:endParaRPr lang="en-US"/>
          </a:p>
        </p:txBody>
      </p:sp>
      <p:sp>
        <p:nvSpPr>
          <p:cNvPr id="6" name="TextBox 4"/>
          <p:cNvSpPr txBox="1">
            <a:spLocks noChangeArrowheads="1"/>
          </p:cNvSpPr>
          <p:nvPr/>
        </p:nvSpPr>
        <p:spPr bwMode="auto">
          <a:xfrm>
            <a:off x="620059" y="1668553"/>
            <a:ext cx="3390672"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Project Management</a:t>
            </a:r>
            <a:endParaRPr lang="en-US" sz="2400" dirty="0">
              <a:solidFill>
                <a:schemeClr val="bg1"/>
              </a:solidFill>
              <a:latin typeface="+mn-lt"/>
            </a:endParaRPr>
          </a:p>
        </p:txBody>
      </p:sp>
      <p:pic>
        <p:nvPicPr>
          <p:cNvPr id="7" name="Picture 6"/>
          <p:cNvPicPr>
            <a:picLocks noChangeAspect="1"/>
          </p:cNvPicPr>
          <p:nvPr/>
        </p:nvPicPr>
        <p:blipFill rotWithShape="1">
          <a:blip r:embed="rId2"/>
          <a:srcRect l="32168" t="58909" r="31329" b="23181"/>
          <a:stretch/>
        </p:blipFill>
        <p:spPr>
          <a:xfrm>
            <a:off x="1268719" y="3930554"/>
            <a:ext cx="6332554" cy="1746913"/>
          </a:xfrm>
          <a:prstGeom prst="rect">
            <a:avLst/>
          </a:prstGeom>
        </p:spPr>
      </p:pic>
    </p:spTree>
    <p:extLst>
      <p:ext uri="{BB962C8B-B14F-4D97-AF65-F5344CB8AC3E}">
        <p14:creationId xmlns:p14="http://schemas.microsoft.com/office/powerpoint/2010/main" val="2157661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External Event</a:t>
            </a:r>
            <a:endParaRPr lang="en-US" dirty="0"/>
          </a:p>
        </p:txBody>
      </p:sp>
      <p:sp>
        <p:nvSpPr>
          <p:cNvPr id="3" name="Content Placeholder 2"/>
          <p:cNvSpPr>
            <a:spLocks noGrp="1"/>
          </p:cNvSpPr>
          <p:nvPr>
            <p:ph idx="1"/>
          </p:nvPr>
        </p:nvSpPr>
        <p:spPr>
          <a:xfrm>
            <a:off x="457199" y="2127912"/>
            <a:ext cx="8305801" cy="4296678"/>
          </a:xfrm>
          <a:ln w="28575" cmpd="sng">
            <a:solidFill>
              <a:srgbClr val="800000"/>
            </a:solidFill>
          </a:ln>
        </p:spPr>
        <p:txBody>
          <a:bodyPr>
            <a:noAutofit/>
          </a:bodyPr>
          <a:lstStyle/>
          <a:p>
            <a:r>
              <a:rPr lang="en-US" sz="1600" dirty="0"/>
              <a:t>External events </a:t>
            </a:r>
            <a:r>
              <a:rPr lang="en-US" sz="1600" dirty="0" smtClean="0"/>
              <a:t>are </a:t>
            </a:r>
            <a:r>
              <a:rPr lang="en-US" sz="1600" dirty="0"/>
              <a:t>events that occur outside the business, which may require</a:t>
            </a:r>
            <a:br>
              <a:rPr lang="en-US" sz="1600" dirty="0"/>
            </a:br>
            <a:r>
              <a:rPr lang="en-US" sz="1600" dirty="0"/>
              <a:t>a response in the form of change management (such as </a:t>
            </a:r>
            <a:r>
              <a:rPr lang="en-US" sz="1600" dirty="0" err="1"/>
              <a:t>organisational</a:t>
            </a:r>
            <a:r>
              <a:rPr lang="en-US" sz="1600" dirty="0"/>
              <a:t> change) or the </a:t>
            </a:r>
            <a:r>
              <a:rPr lang="en-US" sz="1600" dirty="0" smtClean="0"/>
              <a:t>instigation of </a:t>
            </a:r>
            <a:r>
              <a:rPr lang="en-US" sz="1600" dirty="0"/>
              <a:t>contingency events to cope with, say, a natural disaster.</a:t>
            </a:r>
            <a:br>
              <a:rPr lang="en-US" sz="1600" dirty="0"/>
            </a:br>
            <a:r>
              <a:rPr lang="en-US" sz="1600" dirty="0"/>
              <a:t/>
            </a:r>
            <a:br>
              <a:rPr lang="en-US" sz="1600" dirty="0"/>
            </a:br>
            <a:endParaRPr lang="en-US" sz="5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41</a:t>
            </a:fld>
            <a:endParaRPr lang="en-US"/>
          </a:p>
        </p:txBody>
      </p:sp>
      <p:sp>
        <p:nvSpPr>
          <p:cNvPr id="6" name="TextBox 4"/>
          <p:cNvSpPr txBox="1">
            <a:spLocks noChangeArrowheads="1"/>
          </p:cNvSpPr>
          <p:nvPr/>
        </p:nvSpPr>
        <p:spPr bwMode="auto">
          <a:xfrm>
            <a:off x="620059" y="1668553"/>
            <a:ext cx="3180679"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Definition and Types</a:t>
            </a:r>
            <a:endParaRPr lang="en-US" sz="2400" dirty="0">
              <a:solidFill>
                <a:schemeClr val="bg1"/>
              </a:solidFill>
              <a:latin typeface="+mn-lt"/>
            </a:endParaRPr>
          </a:p>
        </p:txBody>
      </p:sp>
      <p:pic>
        <p:nvPicPr>
          <p:cNvPr id="7" name="Picture 6"/>
          <p:cNvPicPr>
            <a:picLocks noChangeAspect="1"/>
          </p:cNvPicPr>
          <p:nvPr/>
        </p:nvPicPr>
        <p:blipFill rotWithShape="1">
          <a:blip r:embed="rId2"/>
          <a:srcRect l="32168" t="58909" r="31329" b="23181"/>
          <a:stretch/>
        </p:blipFill>
        <p:spPr>
          <a:xfrm>
            <a:off x="1268719" y="3930554"/>
            <a:ext cx="6332554" cy="1746913"/>
          </a:xfrm>
          <a:prstGeom prst="rect">
            <a:avLst/>
          </a:prstGeom>
        </p:spPr>
      </p:pic>
    </p:spTree>
    <p:extLst>
      <p:ext uri="{BB962C8B-B14F-4D97-AF65-F5344CB8AC3E}">
        <p14:creationId xmlns:p14="http://schemas.microsoft.com/office/powerpoint/2010/main" val="13887397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External Event</a:t>
            </a:r>
            <a:endParaRPr lang="en-US" dirty="0"/>
          </a:p>
        </p:txBody>
      </p:sp>
      <p:sp>
        <p:nvSpPr>
          <p:cNvPr id="3" name="Content Placeholder 2"/>
          <p:cNvSpPr>
            <a:spLocks noGrp="1"/>
          </p:cNvSpPr>
          <p:nvPr>
            <p:ph idx="1"/>
          </p:nvPr>
        </p:nvSpPr>
        <p:spPr>
          <a:xfrm>
            <a:off x="457199" y="2127912"/>
            <a:ext cx="8305801" cy="4296678"/>
          </a:xfrm>
          <a:ln w="28575" cmpd="sng">
            <a:solidFill>
              <a:srgbClr val="800000"/>
            </a:solidFill>
          </a:ln>
        </p:spPr>
        <p:txBody>
          <a:bodyPr>
            <a:noAutofit/>
          </a:bodyPr>
          <a:lstStyle/>
          <a:p>
            <a:r>
              <a:rPr lang="en-US" sz="1600" dirty="0"/>
              <a:t>The introduction of change needs to be handled with care to avoid a series of common risks</a:t>
            </a:r>
            <a:r>
              <a:rPr lang="en-US" sz="1600" dirty="0" smtClean="0"/>
              <a:t>.</a:t>
            </a:r>
          </a:p>
          <a:p>
            <a:r>
              <a:rPr lang="en-US" sz="1600" dirty="0"/>
              <a:t>Where radical IT change is planned it is often prudent to consider the implementation of </a:t>
            </a:r>
            <a:r>
              <a:rPr lang="en-US" sz="1600" dirty="0" smtClean="0"/>
              <a:t>a  small </a:t>
            </a:r>
            <a:r>
              <a:rPr lang="en-US" sz="1600" dirty="0"/>
              <a:t>pilot study initially to understand the implications of the change and how they may </a:t>
            </a:r>
            <a:r>
              <a:rPr lang="en-US" sz="1600" dirty="0" smtClean="0"/>
              <a:t>be best </a:t>
            </a:r>
            <a:r>
              <a:rPr lang="en-US" sz="1600" dirty="0"/>
              <a:t>addressed</a:t>
            </a:r>
            <a:r>
              <a:rPr lang="en-US" sz="1600" dirty="0" smtClean="0"/>
              <a:t>.</a:t>
            </a:r>
          </a:p>
          <a:p>
            <a:r>
              <a:rPr lang="en-US" sz="1600" dirty="0" smtClean="0"/>
              <a:t>A significant </a:t>
            </a:r>
            <a:r>
              <a:rPr lang="en-US" sz="1600" dirty="0"/>
              <a:t>change management project usually warrants an integration plan to raise </a:t>
            </a:r>
            <a:r>
              <a:rPr lang="en-US" sz="1600" dirty="0" smtClean="0"/>
              <a:t>awareness </a:t>
            </a:r>
            <a:r>
              <a:rPr lang="en-US" sz="1600" dirty="0"/>
              <a:t>of the change in advance of the deployment of the solution and to ease its introduction with </a:t>
            </a:r>
            <a:r>
              <a:rPr lang="en-US" sz="1600" dirty="0" smtClean="0"/>
              <a:t>the </a:t>
            </a:r>
            <a:r>
              <a:rPr lang="en-US" sz="1600" dirty="0"/>
              <a:t>aid of </a:t>
            </a:r>
            <a:r>
              <a:rPr lang="en-US" sz="1600" dirty="0" err="1"/>
              <a:t>familiarisation</a:t>
            </a:r>
            <a:r>
              <a:rPr lang="en-US" sz="1600" dirty="0"/>
              <a:t> and training sessions appropriate to each of the disparate user groups</a:t>
            </a:r>
            <a:r>
              <a:rPr lang="en-US" sz="1600" dirty="0" smtClean="0"/>
              <a:t>.</a:t>
            </a:r>
          </a:p>
          <a:p>
            <a:r>
              <a:rPr lang="en-US" sz="1600" dirty="0"/>
              <a:t>Deployment of the change into the business environment should follow established channels</a:t>
            </a:r>
            <a:r>
              <a:rPr lang="en-US" sz="1600" dirty="0" smtClean="0"/>
              <a:t>.  Existing </a:t>
            </a:r>
            <a:r>
              <a:rPr lang="en-US" sz="1600" dirty="0"/>
              <a:t>user champions, system experts and user group members would be the natural </a:t>
            </a:r>
            <a:r>
              <a:rPr lang="en-US" sz="1600" dirty="0" smtClean="0"/>
              <a:t>and </a:t>
            </a:r>
            <a:r>
              <a:rPr lang="en-US" sz="1600" dirty="0" err="1"/>
              <a:t>ogical</a:t>
            </a:r>
            <a:r>
              <a:rPr lang="en-US" sz="1600" dirty="0"/>
              <a:t> choice for educating the users of the new system to support the integration and use </a:t>
            </a:r>
            <a:r>
              <a:rPr lang="en-US" sz="1600" dirty="0" smtClean="0"/>
              <a:t>of </a:t>
            </a:r>
            <a:r>
              <a:rPr lang="en-US" sz="1600" dirty="0"/>
              <a:t>the system at the earliest opportunity.</a:t>
            </a:r>
            <a:r>
              <a:rPr lang="en-US" sz="1600" dirty="0" smtClean="0"/>
              <a:t/>
            </a:r>
            <a:br>
              <a:rPr lang="en-US" sz="1600" dirty="0" smtClean="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smtClean="0"/>
              <a:t> </a:t>
            </a:r>
            <a:br>
              <a:rPr lang="en-US" sz="1600" dirty="0" smtClean="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5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42</a:t>
            </a:fld>
            <a:endParaRPr lang="en-US"/>
          </a:p>
        </p:txBody>
      </p:sp>
      <p:sp>
        <p:nvSpPr>
          <p:cNvPr id="6" name="TextBox 4"/>
          <p:cNvSpPr txBox="1">
            <a:spLocks noChangeArrowheads="1"/>
          </p:cNvSpPr>
          <p:nvPr/>
        </p:nvSpPr>
        <p:spPr bwMode="auto">
          <a:xfrm>
            <a:off x="620059" y="1668553"/>
            <a:ext cx="3589444"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Change Management</a:t>
            </a:r>
            <a:endParaRPr lang="en-US" sz="2400" dirty="0">
              <a:solidFill>
                <a:schemeClr val="bg1"/>
              </a:solidFill>
              <a:latin typeface="+mn-lt"/>
            </a:endParaRPr>
          </a:p>
        </p:txBody>
      </p:sp>
    </p:spTree>
    <p:extLst>
      <p:ext uri="{BB962C8B-B14F-4D97-AF65-F5344CB8AC3E}">
        <p14:creationId xmlns:p14="http://schemas.microsoft.com/office/powerpoint/2010/main" val="31662064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External Event</a:t>
            </a:r>
            <a:endParaRPr lang="en-US" dirty="0"/>
          </a:p>
        </p:txBody>
      </p:sp>
      <p:sp>
        <p:nvSpPr>
          <p:cNvPr id="3" name="Content Placeholder 2"/>
          <p:cNvSpPr>
            <a:spLocks noGrp="1"/>
          </p:cNvSpPr>
          <p:nvPr>
            <p:ph idx="1"/>
          </p:nvPr>
        </p:nvSpPr>
        <p:spPr>
          <a:xfrm>
            <a:off x="457199" y="2127912"/>
            <a:ext cx="8305801" cy="4296678"/>
          </a:xfrm>
          <a:ln w="28575" cmpd="sng">
            <a:solidFill>
              <a:srgbClr val="800000"/>
            </a:solidFill>
          </a:ln>
        </p:spPr>
        <p:txBody>
          <a:bodyPr>
            <a:noAutofit/>
          </a:bodyPr>
          <a:lstStyle/>
          <a:p>
            <a:r>
              <a:rPr lang="en-US" sz="1600" dirty="0"/>
              <a:t>Business continuity management is a holistic management process that identifies </a:t>
            </a:r>
            <a:r>
              <a:rPr lang="en-US" sz="1600" dirty="0" smtClean="0"/>
              <a:t>potential </a:t>
            </a:r>
            <a:r>
              <a:rPr lang="en-US" sz="1600" dirty="0"/>
              <a:t>impacts that threaten an </a:t>
            </a:r>
            <a:r>
              <a:rPr lang="en-US" sz="1600" dirty="0" err="1"/>
              <a:t>organisation</a:t>
            </a:r>
            <a:r>
              <a:rPr lang="en-US" sz="1600" dirty="0"/>
              <a:t> and provides a framework for building resilience </a:t>
            </a:r>
            <a:r>
              <a:rPr lang="en-US" sz="1600" dirty="0" smtClean="0"/>
              <a:t>and </a:t>
            </a:r>
            <a:r>
              <a:rPr lang="en-US" sz="1600" dirty="0"/>
              <a:t>the capability for an effective response, which safeguards the interests of its key stakeholders</a:t>
            </a:r>
            <a:r>
              <a:rPr lang="en-US" sz="1600" dirty="0" smtClean="0"/>
              <a:t>, </a:t>
            </a:r>
            <a:r>
              <a:rPr lang="en-US" sz="1600" dirty="0"/>
              <a:t>reputation, brand and value creating </a:t>
            </a:r>
            <a:r>
              <a:rPr lang="en-US" sz="1600" dirty="0" smtClean="0"/>
              <a:t>activities.</a:t>
            </a:r>
          </a:p>
          <a:p>
            <a:r>
              <a:rPr lang="en-US" sz="1600" b="1" i="1" dirty="0"/>
              <a:t>Events Causing </a:t>
            </a:r>
            <a:r>
              <a:rPr lang="en-US" sz="1600" b="1" i="1" dirty="0" smtClean="0"/>
              <a:t>Disruption</a:t>
            </a:r>
          </a:p>
          <a:p>
            <a:pPr lvl="1"/>
            <a:r>
              <a:rPr lang="en-US" sz="1400" dirty="0"/>
              <a:t>There are a number of issues that can disrupt businesses, or in severe circumstances put them out of business such as attacks by animal rights activists, computer hackers and terrorists</a:t>
            </a:r>
            <a:endParaRPr lang="en-US" sz="1400" b="1" i="1" dirty="0" smtClean="0"/>
          </a:p>
          <a:p>
            <a:r>
              <a:rPr lang="en-US" sz="1600" b="1" i="1" dirty="0"/>
              <a:t>Business Continuity </a:t>
            </a:r>
            <a:r>
              <a:rPr lang="en-US" sz="1600" b="1" i="1" dirty="0" smtClean="0"/>
              <a:t>Plans</a:t>
            </a:r>
          </a:p>
          <a:p>
            <a:pPr lvl="1"/>
            <a:r>
              <a:rPr lang="en-US" sz="1400" dirty="0"/>
              <a:t>The survey also uncovered that 53% of </a:t>
            </a:r>
            <a:r>
              <a:rPr lang="en-US" sz="1400" dirty="0" err="1"/>
              <a:t>organisations</a:t>
            </a:r>
            <a:r>
              <a:rPr lang="en-US" sz="1400" dirty="0"/>
              <a:t> had no business continuity plan. It </a:t>
            </a:r>
            <a:r>
              <a:rPr lang="en-US" sz="1400" dirty="0" smtClean="0"/>
              <a:t>was </a:t>
            </a:r>
            <a:r>
              <a:rPr lang="en-US" sz="1400" dirty="0"/>
              <a:t>found that the production of business continuity plans was more prevalent in companies </a:t>
            </a:r>
            <a:r>
              <a:rPr lang="en-US" sz="1400" dirty="0" smtClean="0"/>
              <a:t>with </a:t>
            </a:r>
            <a:r>
              <a:rPr lang="en-US" sz="1400" dirty="0"/>
              <a:t>an annual turnover of £11 million.</a:t>
            </a:r>
            <a:br>
              <a:rPr lang="en-US" sz="1400" dirty="0"/>
            </a:br>
            <a:r>
              <a:rPr lang="en-US" sz="1400" dirty="0"/>
              <a:t/>
            </a:r>
            <a:br>
              <a:rPr lang="en-US" sz="1400" dirty="0"/>
            </a:br>
            <a:r>
              <a:rPr lang="en-US" sz="1400" dirty="0" smtClean="0"/>
              <a:t/>
            </a:r>
            <a:br>
              <a:rPr lang="en-US" sz="1400" dirty="0" smtClean="0"/>
            </a:br>
            <a:r>
              <a:rPr lang="en-US" sz="1400" dirty="0"/>
              <a:t/>
            </a:r>
            <a:br>
              <a:rPr lang="en-US" sz="1400" dirty="0"/>
            </a:br>
            <a:r>
              <a:rPr lang="en-US" sz="1400" b="1" dirty="0"/>
              <a:t/>
            </a:r>
            <a:br>
              <a:rPr lang="en-US" sz="1400" b="1" dirty="0"/>
            </a:br>
            <a:r>
              <a:rPr lang="en-US" sz="1400" b="1" dirty="0"/>
              <a:t/>
            </a:r>
            <a:br>
              <a:rPr lang="en-US" sz="1400" b="1" dirty="0"/>
            </a:br>
            <a:r>
              <a:rPr lang="en-US" sz="1200" dirty="0"/>
              <a:t/>
            </a:r>
            <a:br>
              <a:rPr lang="en-US" sz="1200" dirty="0"/>
            </a:br>
            <a:r>
              <a:rPr lang="en-US" sz="1200" dirty="0" smtClean="0"/>
              <a:t/>
            </a:r>
            <a:br>
              <a:rPr lang="en-US" sz="1200" dirty="0" smtClean="0"/>
            </a:br>
            <a:r>
              <a:rPr lang="en-US" sz="1200" dirty="0"/>
              <a:t/>
            </a:r>
            <a:br>
              <a:rPr lang="en-US" sz="1200" dirty="0"/>
            </a:br>
            <a:r>
              <a:rPr lang="en-US" sz="1200" b="1" dirty="0"/>
              <a:t/>
            </a:r>
            <a:br>
              <a:rPr lang="en-US" sz="1200" b="1" dirty="0"/>
            </a:br>
            <a:r>
              <a:rPr lang="en-US" sz="1200" b="1" dirty="0"/>
              <a:t/>
            </a:r>
            <a:br>
              <a:rPr lang="en-US" sz="1200" b="1" dirty="0"/>
            </a:br>
            <a:r>
              <a:rPr lang="en-US" sz="1200" dirty="0"/>
              <a:t/>
            </a:r>
            <a:br>
              <a:rPr lang="en-US" sz="1200" dirty="0"/>
            </a:br>
            <a:r>
              <a:rPr lang="en-US" sz="1200" dirty="0" smtClean="0"/>
              <a:t/>
            </a:r>
            <a:br>
              <a:rPr lang="en-US" sz="1200" dirty="0" smtClean="0"/>
            </a:br>
            <a:r>
              <a:rPr lang="en-US" sz="1200" dirty="0"/>
              <a:t/>
            </a:r>
            <a:br>
              <a:rPr lang="en-US" sz="1200" dirty="0"/>
            </a:br>
            <a:r>
              <a:rPr lang="en-US" sz="1200" dirty="0"/>
              <a:t/>
            </a:r>
            <a:br>
              <a:rPr lang="en-US" sz="1200" dirty="0"/>
            </a:br>
            <a:r>
              <a:rPr lang="en-US" sz="1200" dirty="0"/>
              <a:t/>
            </a:r>
            <a:br>
              <a:rPr lang="en-US" sz="1200" dirty="0"/>
            </a:br>
            <a:r>
              <a:rPr lang="en-US" sz="1200" dirty="0" smtClean="0"/>
              <a:t/>
            </a:r>
            <a:br>
              <a:rPr lang="en-US" sz="1200" dirty="0" smtClean="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smtClean="0"/>
              <a:t> </a:t>
            </a:r>
            <a:br>
              <a:rPr lang="en-US" sz="1200" dirty="0" smtClean="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endParaRPr lang="en-US" sz="1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43</a:t>
            </a:fld>
            <a:endParaRPr lang="en-US"/>
          </a:p>
        </p:txBody>
      </p:sp>
      <p:sp>
        <p:nvSpPr>
          <p:cNvPr id="6" name="TextBox 4"/>
          <p:cNvSpPr txBox="1">
            <a:spLocks noChangeArrowheads="1"/>
          </p:cNvSpPr>
          <p:nvPr/>
        </p:nvSpPr>
        <p:spPr bwMode="auto">
          <a:xfrm>
            <a:off x="620059" y="1668553"/>
            <a:ext cx="2953053"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Business Continuity</a:t>
            </a:r>
          </a:p>
        </p:txBody>
      </p:sp>
    </p:spTree>
    <p:extLst>
      <p:ext uri="{BB962C8B-B14F-4D97-AF65-F5344CB8AC3E}">
        <p14:creationId xmlns:p14="http://schemas.microsoft.com/office/powerpoint/2010/main" val="3639235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755183" cy="1143000"/>
          </a:xfrm>
        </p:spPr>
        <p:txBody>
          <a:bodyPr/>
          <a:lstStyle/>
          <a:p>
            <a:r>
              <a:rPr lang="en-US" dirty="0" smtClean="0"/>
              <a:t>Measurement and Mitigation</a:t>
            </a:r>
            <a:endParaRPr lang="en-US" dirty="0"/>
          </a:p>
        </p:txBody>
      </p:sp>
      <p:sp>
        <p:nvSpPr>
          <p:cNvPr id="3" name="Content Placeholder 2"/>
          <p:cNvSpPr>
            <a:spLocks noGrp="1"/>
          </p:cNvSpPr>
          <p:nvPr>
            <p:ph idx="1"/>
          </p:nvPr>
        </p:nvSpPr>
        <p:spPr>
          <a:xfrm>
            <a:off x="457199" y="2127912"/>
            <a:ext cx="8305801" cy="4296678"/>
          </a:xfrm>
          <a:ln w="28575" cmpd="sng">
            <a:solidFill>
              <a:srgbClr val="800000"/>
            </a:solidFill>
          </a:ln>
        </p:spPr>
        <p:txBody>
          <a:bodyPr>
            <a:noAutofit/>
          </a:bodyPr>
          <a:lstStyle/>
          <a:p>
            <a:r>
              <a:rPr lang="en-US" sz="1400" dirty="0" smtClean="0"/>
              <a:t>Measurement of Operational Risk</a:t>
            </a:r>
          </a:p>
          <a:p>
            <a:pPr lvl="1"/>
            <a:r>
              <a:rPr lang="en-US" sz="1400" dirty="0"/>
              <a:t>to be able to </a:t>
            </a:r>
            <a:r>
              <a:rPr lang="en-US" sz="1400" dirty="0" err="1" smtClean="0"/>
              <a:t>prioritise</a:t>
            </a:r>
            <a:r>
              <a:rPr lang="en-US" sz="1400" dirty="0" smtClean="0"/>
              <a:t> management </a:t>
            </a:r>
            <a:r>
              <a:rPr lang="en-US" sz="1400" dirty="0"/>
              <a:t>action and focus on those issues likely to have the greatest detrimental effect </a:t>
            </a:r>
            <a:r>
              <a:rPr lang="en-US" sz="1400" dirty="0" smtClean="0"/>
              <a:t>on the </a:t>
            </a:r>
            <a:r>
              <a:rPr lang="en-US" sz="1400" dirty="0"/>
              <a:t>operation of the business, it is necessary to measure their likely impact</a:t>
            </a:r>
            <a:r>
              <a:rPr lang="en-US" sz="1400" dirty="0" smtClean="0"/>
              <a:t>.</a:t>
            </a:r>
          </a:p>
          <a:p>
            <a:pPr lvl="1"/>
            <a:r>
              <a:rPr lang="en-US" sz="1400" dirty="0"/>
              <a:t>To accomplish </a:t>
            </a:r>
            <a:r>
              <a:rPr lang="en-US" sz="1400" dirty="0" smtClean="0"/>
              <a:t>this measurement </a:t>
            </a:r>
            <a:r>
              <a:rPr lang="en-US" sz="1400" dirty="0"/>
              <a:t>it is necessary to have both historical data and high-powered analytical tools</a:t>
            </a:r>
            <a:r>
              <a:rPr lang="en-US" sz="1400" dirty="0" smtClean="0"/>
              <a:t>.</a:t>
            </a:r>
          </a:p>
          <a:p>
            <a:r>
              <a:rPr lang="en-US" sz="1400" dirty="0" smtClean="0"/>
              <a:t>Mitigation of Operational Risk</a:t>
            </a:r>
          </a:p>
          <a:p>
            <a:pPr lvl="1"/>
            <a:r>
              <a:rPr lang="en-US" sz="1400" dirty="0" smtClean="0"/>
              <a:t>The </a:t>
            </a:r>
            <a:r>
              <a:rPr lang="en-US" sz="1400" dirty="0"/>
              <a:t>success of mitigation will depend on a number of things. </a:t>
            </a:r>
            <a:r>
              <a:rPr lang="en-US" sz="1400" dirty="0" smtClean="0"/>
              <a:t>It </a:t>
            </a:r>
            <a:r>
              <a:rPr lang="en-US" sz="1400" dirty="0"/>
              <a:t>will depend for instance</a:t>
            </a:r>
            <a:br>
              <a:rPr lang="en-US" sz="1400" dirty="0"/>
            </a:br>
            <a:r>
              <a:rPr lang="en-US" sz="1400" dirty="0"/>
              <a:t>on: </a:t>
            </a:r>
            <a:endParaRPr lang="en-US" sz="1400" dirty="0" smtClean="0"/>
          </a:p>
          <a:p>
            <a:pPr lvl="2">
              <a:buFont typeface="+mj-lt"/>
              <a:buAutoNum type="arabicPeriod"/>
            </a:pPr>
            <a:r>
              <a:rPr lang="en-US" sz="1400" dirty="0"/>
              <a:t>T</a:t>
            </a:r>
            <a:r>
              <a:rPr lang="en-US" sz="1400" dirty="0" smtClean="0"/>
              <a:t>he </a:t>
            </a:r>
            <a:r>
              <a:rPr lang="en-US" sz="1400" dirty="0"/>
              <a:t>degree to which risk management is embedded in the business and championed </a:t>
            </a:r>
            <a:r>
              <a:rPr lang="en-US" sz="1400" dirty="0" smtClean="0"/>
              <a:t>from the top</a:t>
            </a:r>
            <a:r>
              <a:rPr lang="en-US" sz="1400" dirty="0"/>
              <a:t>.</a:t>
            </a:r>
            <a:endParaRPr lang="en-US" sz="1400" dirty="0" smtClean="0"/>
          </a:p>
          <a:p>
            <a:pPr lvl="2">
              <a:buFont typeface="+mj-lt"/>
              <a:buAutoNum type="arabicPeriod"/>
            </a:pPr>
            <a:r>
              <a:rPr lang="en-US" sz="1400" dirty="0" smtClean="0"/>
              <a:t>The </a:t>
            </a:r>
            <a:r>
              <a:rPr lang="en-US" sz="1400" dirty="0"/>
              <a:t>robustness of the risk identification process; the willingness and the desire of</a:t>
            </a:r>
            <a:br>
              <a:rPr lang="en-US" sz="1400" dirty="0"/>
            </a:br>
            <a:r>
              <a:rPr lang="en-US" sz="1400" dirty="0"/>
              <a:t>senior management to distil from the assessment process the priority issues and take the </a:t>
            </a:r>
            <a:r>
              <a:rPr lang="en-US" sz="1400" dirty="0" smtClean="0"/>
              <a:t>time to </a:t>
            </a:r>
            <a:r>
              <a:rPr lang="en-US" sz="1400" dirty="0"/>
              <a:t>prepare specific tailored risk response </a:t>
            </a:r>
            <a:r>
              <a:rPr lang="en-US" sz="1400" dirty="0" smtClean="0"/>
              <a:t>actions</a:t>
            </a:r>
            <a:r>
              <a:rPr lang="en-US" sz="1400" dirty="0"/>
              <a:t>.</a:t>
            </a:r>
            <a:endParaRPr lang="en-US" sz="1400" dirty="0" smtClean="0"/>
          </a:p>
          <a:p>
            <a:pPr lvl="2">
              <a:buFont typeface="+mj-lt"/>
              <a:buAutoNum type="arabicPeriod"/>
            </a:pPr>
            <a:r>
              <a:rPr lang="en-US" sz="1400" dirty="0"/>
              <a:t>T</a:t>
            </a:r>
            <a:r>
              <a:rPr lang="en-US" sz="1400" dirty="0" smtClean="0"/>
              <a:t>he </a:t>
            </a:r>
            <a:r>
              <a:rPr lang="en-US" sz="1400" dirty="0"/>
              <a:t>experience of senior management </a:t>
            </a:r>
            <a:r>
              <a:rPr lang="en-US" sz="1400" dirty="0" smtClean="0"/>
              <a:t>of the </a:t>
            </a:r>
            <a:r>
              <a:rPr lang="en-US" sz="1400" dirty="0"/>
              <a:t>risk exposure issues being </a:t>
            </a:r>
            <a:r>
              <a:rPr lang="en-US" sz="1400" dirty="0" smtClean="0"/>
              <a:t>addressed.</a:t>
            </a:r>
          </a:p>
          <a:p>
            <a:pPr lvl="2">
              <a:buFont typeface="+mj-lt"/>
              <a:buAutoNum type="arabicPeriod"/>
            </a:pPr>
            <a:r>
              <a:rPr lang="en-US" sz="1400" dirty="0" smtClean="0"/>
              <a:t>the </a:t>
            </a:r>
            <a:r>
              <a:rPr lang="en-US" sz="1400" dirty="0"/>
              <a:t>comprehensiveness of the approach.</a:t>
            </a:r>
            <a:r>
              <a:rPr lang="en-US" sz="1200" dirty="0"/>
              <a:t/>
            </a:r>
            <a:br>
              <a:rPr lang="en-US" sz="1200" dirty="0"/>
            </a:br>
            <a:r>
              <a:rPr lang="en-US" sz="1200" dirty="0"/>
              <a:t/>
            </a:r>
            <a:br>
              <a:rPr lang="en-US" sz="1200" dirty="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b="1" dirty="0" smtClean="0"/>
              <a:t/>
            </a:r>
            <a:br>
              <a:rPr lang="en-US" sz="200" b="1" dirty="0" smtClean="0"/>
            </a:br>
            <a:r>
              <a:rPr lang="en-US" sz="200" b="1" dirty="0" smtClean="0"/>
              <a:t/>
            </a:r>
            <a:br>
              <a:rPr lang="en-US" sz="200" b="1"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b="1" dirty="0" smtClean="0"/>
              <a:t/>
            </a:r>
            <a:br>
              <a:rPr lang="en-US" sz="200" b="1" dirty="0" smtClean="0"/>
            </a:br>
            <a:r>
              <a:rPr lang="en-US" sz="200" b="1" dirty="0" smtClean="0"/>
              <a:t/>
            </a:r>
            <a:br>
              <a:rPr lang="en-US" sz="200" b="1"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endParaRPr lang="en-US" sz="1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44</a:t>
            </a:fld>
            <a:endParaRPr lang="en-US"/>
          </a:p>
        </p:txBody>
      </p:sp>
      <p:sp>
        <p:nvSpPr>
          <p:cNvPr id="6" name="TextBox 4"/>
          <p:cNvSpPr txBox="1">
            <a:spLocks noChangeArrowheads="1"/>
          </p:cNvSpPr>
          <p:nvPr/>
        </p:nvSpPr>
        <p:spPr bwMode="auto">
          <a:xfrm>
            <a:off x="620059" y="1668553"/>
            <a:ext cx="1574470"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Definition</a:t>
            </a:r>
            <a:endParaRPr lang="en-US" sz="2400" dirty="0">
              <a:solidFill>
                <a:schemeClr val="bg1"/>
              </a:solidFill>
              <a:latin typeface="+mn-lt"/>
            </a:endParaRPr>
          </a:p>
        </p:txBody>
      </p:sp>
    </p:spTree>
    <p:extLst>
      <p:ext uri="{BB962C8B-B14F-4D97-AF65-F5344CB8AC3E}">
        <p14:creationId xmlns:p14="http://schemas.microsoft.com/office/powerpoint/2010/main" val="28323359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755183" cy="1143000"/>
          </a:xfrm>
        </p:spPr>
        <p:txBody>
          <a:bodyPr/>
          <a:lstStyle/>
          <a:p>
            <a:r>
              <a:rPr lang="en-US" dirty="0" smtClean="0"/>
              <a:t>Measurement and Mitigation</a:t>
            </a:r>
            <a:endParaRPr lang="en-US" dirty="0"/>
          </a:p>
        </p:txBody>
      </p:sp>
      <p:sp>
        <p:nvSpPr>
          <p:cNvPr id="3" name="Content Placeholder 2"/>
          <p:cNvSpPr>
            <a:spLocks noGrp="1"/>
          </p:cNvSpPr>
          <p:nvPr>
            <p:ph idx="1"/>
          </p:nvPr>
        </p:nvSpPr>
        <p:spPr>
          <a:xfrm>
            <a:off x="457199" y="2127912"/>
            <a:ext cx="8305801" cy="4296678"/>
          </a:xfrm>
          <a:ln w="28575" cmpd="sng">
            <a:solidFill>
              <a:srgbClr val="800000"/>
            </a:solidFill>
          </a:ln>
        </p:spPr>
        <p:txBody>
          <a:bodyPr>
            <a:noAutofit/>
          </a:bodyPr>
          <a:lstStyle/>
          <a:p>
            <a:pPr marL="0" indent="0">
              <a:buNone/>
            </a:pPr>
            <a:r>
              <a:rPr lang="en-US" sz="1200" dirty="0" smtClean="0"/>
              <a:t/>
            </a:r>
            <a:br>
              <a:rPr lang="en-US" sz="1200" dirty="0" smtClean="0"/>
            </a:br>
            <a:r>
              <a:rPr lang="en-US" sz="1200" dirty="0" smtClean="0"/>
              <a:t/>
            </a:r>
            <a:br>
              <a:rPr lang="en-US" sz="1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b="1" dirty="0" smtClean="0"/>
              <a:t/>
            </a:r>
            <a:br>
              <a:rPr lang="en-US" sz="200" b="1" dirty="0" smtClean="0"/>
            </a:br>
            <a:r>
              <a:rPr lang="en-US" sz="200" b="1" dirty="0" smtClean="0"/>
              <a:t/>
            </a:r>
            <a:br>
              <a:rPr lang="en-US" sz="200" b="1"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b="1" dirty="0" smtClean="0"/>
              <a:t/>
            </a:r>
            <a:br>
              <a:rPr lang="en-US" sz="200" b="1" dirty="0" smtClean="0"/>
            </a:br>
            <a:r>
              <a:rPr lang="en-US" sz="200" b="1" dirty="0" smtClean="0"/>
              <a:t/>
            </a:r>
            <a:br>
              <a:rPr lang="en-US" sz="200" b="1"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endParaRPr lang="en-US" sz="1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45</a:t>
            </a:fld>
            <a:endParaRPr lang="en-US"/>
          </a:p>
        </p:txBody>
      </p:sp>
      <p:sp>
        <p:nvSpPr>
          <p:cNvPr id="6" name="TextBox 4"/>
          <p:cNvSpPr txBox="1">
            <a:spLocks noChangeArrowheads="1"/>
          </p:cNvSpPr>
          <p:nvPr/>
        </p:nvSpPr>
        <p:spPr bwMode="auto">
          <a:xfrm>
            <a:off x="620059" y="1668553"/>
            <a:ext cx="1265090"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Impact</a:t>
            </a:r>
            <a:endParaRPr lang="en-US" sz="2400" dirty="0">
              <a:solidFill>
                <a:schemeClr val="bg1"/>
              </a:solidFill>
              <a:latin typeface="+mn-lt"/>
            </a:endParaRPr>
          </a:p>
        </p:txBody>
      </p:sp>
      <p:graphicFrame>
        <p:nvGraphicFramePr>
          <p:cNvPr id="7" name="Content Placeholder 6"/>
          <p:cNvGraphicFramePr>
            <a:graphicFrameLocks/>
          </p:cNvGraphicFramePr>
          <p:nvPr>
            <p:extLst>
              <p:ext uri="{D42A27DB-BD31-4B8C-83A1-F6EECF244321}">
                <p14:modId xmlns:p14="http://schemas.microsoft.com/office/powerpoint/2010/main" val="1715065002"/>
              </p:ext>
            </p:extLst>
          </p:nvPr>
        </p:nvGraphicFramePr>
        <p:xfrm>
          <a:off x="620060" y="2274277"/>
          <a:ext cx="7879172" cy="3972920"/>
        </p:xfrm>
        <a:graphic>
          <a:graphicData uri="http://schemas.openxmlformats.org/drawingml/2006/table">
            <a:tbl>
              <a:tblPr>
                <a:tableStyleId>{ED083AE6-46FA-4A59-8FB0-9F97EB10719F}</a:tableStyleId>
              </a:tblPr>
              <a:tblGrid>
                <a:gridCol w="1382312">
                  <a:extLst>
                    <a:ext uri="{9D8B030D-6E8A-4147-A177-3AD203B41FA5}">
                      <a16:colId xmlns:a16="http://schemas.microsoft.com/office/drawing/2014/main" xmlns="" val="20000"/>
                    </a:ext>
                  </a:extLst>
                </a:gridCol>
                <a:gridCol w="1520542">
                  <a:extLst>
                    <a:ext uri="{9D8B030D-6E8A-4147-A177-3AD203B41FA5}">
                      <a16:colId xmlns:a16="http://schemas.microsoft.com/office/drawing/2014/main" xmlns="" val="20001"/>
                    </a:ext>
                  </a:extLst>
                </a:gridCol>
                <a:gridCol w="1824650">
                  <a:extLst>
                    <a:ext uri="{9D8B030D-6E8A-4147-A177-3AD203B41FA5}">
                      <a16:colId xmlns:a16="http://schemas.microsoft.com/office/drawing/2014/main" xmlns="" val="20002"/>
                    </a:ext>
                  </a:extLst>
                </a:gridCol>
                <a:gridCol w="1575834">
                  <a:extLst>
                    <a:ext uri="{9D8B030D-6E8A-4147-A177-3AD203B41FA5}">
                      <a16:colId xmlns:a16="http://schemas.microsoft.com/office/drawing/2014/main" xmlns="" val="20003"/>
                    </a:ext>
                  </a:extLst>
                </a:gridCol>
                <a:gridCol w="1575834">
                  <a:extLst>
                    <a:ext uri="{9D8B030D-6E8A-4147-A177-3AD203B41FA5}">
                      <a16:colId xmlns:a16="http://schemas.microsoft.com/office/drawing/2014/main" xmlns="" val="20004"/>
                    </a:ext>
                  </a:extLst>
                </a:gridCol>
              </a:tblGrid>
              <a:tr h="714244">
                <a:tc rowSpan="2">
                  <a:txBody>
                    <a:bodyPr/>
                    <a:lstStyle/>
                    <a:p>
                      <a:pPr algn="ctr" fontAlgn="ctr"/>
                      <a:r>
                        <a:rPr lang="en-GB" sz="1400" u="none" strike="noStrike" dirty="0">
                          <a:effectLst/>
                        </a:rPr>
                        <a:t>Impact Ranking</a:t>
                      </a:r>
                      <a:r>
                        <a:rPr lang="en-GB" sz="1200" u="none" strike="noStrike" dirty="0">
                          <a:effectLst/>
                        </a:rPr>
                        <a:t/>
                      </a:r>
                      <a:br>
                        <a:rPr lang="en-GB" sz="1200" u="none" strike="noStrike" dirty="0">
                          <a:effectLst/>
                        </a:rPr>
                      </a:br>
                      <a:endParaRPr lang="th-TH" sz="1400" b="1" i="0" u="none" strike="noStrike" dirty="0">
                        <a:effectLst/>
                        <a:latin typeface="Tahoma"/>
                      </a:endParaRPr>
                    </a:p>
                  </a:txBody>
                  <a:tcPr marL="0" marR="0" marT="0" marB="0" anchor="ctr">
                    <a:solidFill>
                      <a:schemeClr val="accent2">
                        <a:lumMod val="10000"/>
                        <a:lumOff val="90000"/>
                      </a:schemeClr>
                    </a:solidFill>
                  </a:tcPr>
                </a:tc>
                <a:tc>
                  <a:txBody>
                    <a:bodyPr/>
                    <a:lstStyle/>
                    <a:p>
                      <a:pPr algn="ctr" fontAlgn="ctr"/>
                      <a:r>
                        <a:rPr lang="en-GB" sz="1400" u="none" strike="noStrike" dirty="0">
                          <a:effectLst/>
                        </a:rPr>
                        <a:t>Financial Impact</a:t>
                      </a:r>
                      <a:r>
                        <a:rPr lang="en-GB" sz="1200" u="none" strike="noStrike" dirty="0">
                          <a:effectLst/>
                        </a:rPr>
                        <a:t/>
                      </a:r>
                      <a:br>
                        <a:rPr lang="en-GB" sz="1200" u="none" strike="noStrike" dirty="0">
                          <a:effectLst/>
                        </a:rPr>
                      </a:br>
                      <a:endParaRPr lang="th-TH" sz="1400" b="1" i="0" u="none" strike="noStrike" dirty="0">
                        <a:effectLst/>
                        <a:latin typeface="Tahoma"/>
                      </a:endParaRPr>
                    </a:p>
                  </a:txBody>
                  <a:tcPr marL="0" marR="0" marT="0" marB="0" anchor="ctr">
                    <a:solidFill>
                      <a:schemeClr val="accent2">
                        <a:lumMod val="10000"/>
                        <a:lumOff val="90000"/>
                      </a:schemeClr>
                    </a:solidFill>
                  </a:tcPr>
                </a:tc>
                <a:tc gridSpan="3">
                  <a:txBody>
                    <a:bodyPr/>
                    <a:lstStyle/>
                    <a:p>
                      <a:pPr algn="ctr" fontAlgn="ctr"/>
                      <a:r>
                        <a:rPr lang="en-GB" sz="1400" u="none" strike="noStrike" dirty="0">
                          <a:effectLst/>
                        </a:rPr>
                        <a:t>Non-Financial Impact</a:t>
                      </a:r>
                      <a:r>
                        <a:rPr lang="en-GB" sz="1200" u="none" strike="noStrike" dirty="0">
                          <a:effectLst/>
                        </a:rPr>
                        <a:t/>
                      </a:r>
                      <a:br>
                        <a:rPr lang="en-GB" sz="1200" u="none" strike="noStrike" dirty="0">
                          <a:effectLst/>
                        </a:rPr>
                      </a:br>
                      <a:endParaRPr lang="th-TH" sz="1400" b="1" i="0" u="none" strike="noStrike" dirty="0">
                        <a:effectLst/>
                        <a:latin typeface="Tahoma"/>
                      </a:endParaRPr>
                    </a:p>
                  </a:txBody>
                  <a:tcPr marL="0" marR="0" marT="0" marB="0" anchor="ctr">
                    <a:solidFill>
                      <a:schemeClr val="accent2">
                        <a:lumMod val="10000"/>
                        <a:lumOff val="90000"/>
                      </a:schemeClr>
                    </a:solidFill>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xmlns="" val="10000"/>
                  </a:ext>
                </a:extLst>
              </a:tr>
              <a:tr h="422894">
                <a:tc vMerge="1">
                  <a:txBody>
                    <a:bodyPr/>
                    <a:lstStyle/>
                    <a:p>
                      <a:endParaRPr lang="th-TH"/>
                    </a:p>
                  </a:txBody>
                  <a:tcPr/>
                </a:tc>
                <a:tc>
                  <a:txBody>
                    <a:bodyPr/>
                    <a:lstStyle/>
                    <a:p>
                      <a:pPr algn="ctr" fontAlgn="ctr"/>
                      <a:r>
                        <a:rPr lang="en-GB" sz="1400" u="none" strike="noStrike" dirty="0">
                          <a:effectLst/>
                        </a:rPr>
                        <a:t>Loss</a:t>
                      </a:r>
                      <a:br>
                        <a:rPr lang="en-GB" sz="1400" u="none" strike="noStrike" dirty="0">
                          <a:effectLst/>
                        </a:rPr>
                      </a:br>
                      <a:endParaRPr lang="th-TH" sz="1400" b="1" i="0" u="none" strike="noStrike" dirty="0">
                        <a:effectLst/>
                        <a:latin typeface="Tahoma"/>
                      </a:endParaRPr>
                    </a:p>
                  </a:txBody>
                  <a:tcPr marL="0" marR="0" marT="0" marB="0" anchor="ctr">
                    <a:solidFill>
                      <a:schemeClr val="accent2">
                        <a:lumMod val="10000"/>
                        <a:lumOff val="90000"/>
                      </a:schemeClr>
                    </a:solidFill>
                  </a:tcPr>
                </a:tc>
                <a:tc>
                  <a:txBody>
                    <a:bodyPr/>
                    <a:lstStyle/>
                    <a:p>
                      <a:pPr algn="ctr" fontAlgn="ctr"/>
                      <a:r>
                        <a:rPr lang="en-GB" sz="1400" u="none" strike="noStrike" dirty="0">
                          <a:effectLst/>
                        </a:rPr>
                        <a:t>Service Delivery</a:t>
                      </a:r>
                      <a:r>
                        <a:rPr lang="en-GB" sz="1200" u="none" strike="noStrike" dirty="0">
                          <a:effectLst/>
                        </a:rPr>
                        <a:t/>
                      </a:r>
                      <a:br>
                        <a:rPr lang="en-GB" sz="1200" u="none" strike="noStrike" dirty="0">
                          <a:effectLst/>
                        </a:rPr>
                      </a:br>
                      <a:endParaRPr lang="th-TH" sz="1400" b="1" i="0" u="none" strike="noStrike" dirty="0">
                        <a:effectLst/>
                        <a:latin typeface="Tahoma"/>
                      </a:endParaRPr>
                    </a:p>
                  </a:txBody>
                  <a:tcPr marL="0" marR="0" marT="0" marB="0" anchor="ctr">
                    <a:solidFill>
                      <a:schemeClr val="accent2">
                        <a:lumMod val="10000"/>
                        <a:lumOff val="90000"/>
                      </a:schemeClr>
                    </a:solidFill>
                  </a:tcPr>
                </a:tc>
                <a:tc>
                  <a:txBody>
                    <a:bodyPr/>
                    <a:lstStyle/>
                    <a:p>
                      <a:pPr algn="ctr" fontAlgn="ctr"/>
                      <a:r>
                        <a:rPr lang="en-GB" sz="1400" u="none" strike="noStrike" dirty="0">
                          <a:effectLst/>
                        </a:rPr>
                        <a:t>Brand Name / Reputation</a:t>
                      </a:r>
                      <a:r>
                        <a:rPr lang="en-GB" sz="1200" u="none" strike="noStrike" dirty="0">
                          <a:effectLst/>
                        </a:rPr>
                        <a:t/>
                      </a:r>
                      <a:br>
                        <a:rPr lang="en-GB" sz="1200" u="none" strike="noStrike" dirty="0">
                          <a:effectLst/>
                        </a:rPr>
                      </a:br>
                      <a:endParaRPr lang="th-TH" sz="1400" b="1" i="0" u="none" strike="noStrike" dirty="0">
                        <a:effectLst/>
                        <a:latin typeface="Tahoma"/>
                      </a:endParaRPr>
                    </a:p>
                  </a:txBody>
                  <a:tcPr marL="0" marR="0" marT="0" marB="0" anchor="ctr">
                    <a:solidFill>
                      <a:schemeClr val="accent2">
                        <a:lumMod val="10000"/>
                        <a:lumOff val="90000"/>
                      </a:schemeClr>
                    </a:solidFill>
                  </a:tcPr>
                </a:tc>
                <a:tc>
                  <a:txBody>
                    <a:bodyPr/>
                    <a:lstStyle/>
                    <a:p>
                      <a:pPr algn="ctr" fontAlgn="ctr"/>
                      <a:r>
                        <a:rPr lang="en-GB" sz="1400" u="none" strike="noStrike" dirty="0">
                          <a:effectLst/>
                        </a:rPr>
                        <a:t>Regulation / Legal</a:t>
                      </a:r>
                      <a:r>
                        <a:rPr lang="en-GB" sz="1200" u="none" strike="noStrike" dirty="0">
                          <a:effectLst/>
                        </a:rPr>
                        <a:t/>
                      </a:r>
                      <a:br>
                        <a:rPr lang="en-GB" sz="1200" u="none" strike="noStrike" dirty="0">
                          <a:effectLst/>
                        </a:rPr>
                      </a:br>
                      <a:endParaRPr lang="th-TH" sz="1400" b="1" i="0" u="none" strike="noStrike" dirty="0">
                        <a:effectLst/>
                        <a:latin typeface="Tahoma"/>
                      </a:endParaRPr>
                    </a:p>
                  </a:txBody>
                  <a:tcPr marL="0" marR="0" marT="0" marB="0" anchor="ctr">
                    <a:solidFill>
                      <a:schemeClr val="accent2">
                        <a:lumMod val="10000"/>
                        <a:lumOff val="90000"/>
                      </a:schemeClr>
                    </a:solidFill>
                  </a:tcPr>
                </a:tc>
                <a:extLst>
                  <a:ext uri="{0D108BD9-81ED-4DB2-BD59-A6C34878D82A}">
                    <a16:rowId xmlns:a16="http://schemas.microsoft.com/office/drawing/2014/main" xmlns="" val="10001"/>
                  </a:ext>
                </a:extLst>
              </a:tr>
              <a:tr h="535683">
                <a:tc>
                  <a:txBody>
                    <a:bodyPr/>
                    <a:lstStyle/>
                    <a:p>
                      <a:pPr algn="ctr" fontAlgn="ctr"/>
                      <a:r>
                        <a:rPr lang="en-GB" sz="1200" u="none" strike="noStrike" dirty="0">
                          <a:effectLst/>
                        </a:rPr>
                        <a:t/>
                      </a:r>
                      <a:br>
                        <a:rPr lang="en-GB" sz="1200" u="none" strike="noStrike" dirty="0">
                          <a:effectLst/>
                        </a:rPr>
                      </a:br>
                      <a:r>
                        <a:rPr lang="en-GB" sz="1200" u="none" strike="noStrike" dirty="0" smtClean="0">
                          <a:solidFill>
                            <a:schemeClr val="bg1">
                              <a:lumMod val="95000"/>
                            </a:schemeClr>
                          </a:solidFill>
                          <a:effectLst/>
                        </a:rPr>
                        <a:t>Catastrophic</a:t>
                      </a:r>
                      <a:r>
                        <a:rPr lang="en-GB" sz="1200" u="none" strike="noStrike" dirty="0">
                          <a:effectLst/>
                        </a:rPr>
                        <a:t/>
                      </a:r>
                      <a:br>
                        <a:rPr lang="en-GB" sz="1200" u="none" strike="noStrike" dirty="0">
                          <a:effectLst/>
                        </a:rPr>
                      </a:br>
                      <a:endParaRPr lang="th-TH" sz="1200" b="1" i="0" u="none" strike="noStrike" dirty="0">
                        <a:effectLst/>
                        <a:latin typeface="Tahoma"/>
                      </a:endParaRPr>
                    </a:p>
                  </a:txBody>
                  <a:tcPr marL="0" marR="0" marT="0" marB="0" anchor="ctr">
                    <a:solidFill>
                      <a:srgbClr val="FF0000"/>
                    </a:solidFill>
                  </a:tcPr>
                </a:tc>
                <a:tc>
                  <a:txBody>
                    <a:bodyPr/>
                    <a:lstStyle/>
                    <a:p>
                      <a:pPr algn="ctr" fontAlgn="t"/>
                      <a:r>
                        <a:rPr lang="en-GB" sz="1100" u="none" strike="noStrike" dirty="0" smtClean="0">
                          <a:effectLst/>
                        </a:rPr>
                        <a:t>&gt;5,000,000</a:t>
                      </a:r>
                      <a:r>
                        <a:rPr lang="en-GB" sz="1100" u="none" strike="noStrike" baseline="0" dirty="0" smtClean="0">
                          <a:effectLst/>
                        </a:rPr>
                        <a:t> </a:t>
                      </a:r>
                      <a:r>
                        <a:rPr lang="en-GB" sz="1100" u="none" strike="noStrike" dirty="0" smtClean="0">
                          <a:effectLst/>
                        </a:rPr>
                        <a:t>baht</a:t>
                      </a:r>
                      <a:endParaRPr lang="th-TH" sz="1100" b="1" i="0" u="none" strike="noStrike" dirty="0">
                        <a:effectLst/>
                        <a:latin typeface="Tahoma"/>
                      </a:endParaRPr>
                    </a:p>
                  </a:txBody>
                  <a:tcPr marL="0" marR="0" marT="0" marB="0"/>
                </a:tc>
                <a:tc>
                  <a:txBody>
                    <a:bodyPr/>
                    <a:lstStyle/>
                    <a:p>
                      <a:pPr algn="ctr" fontAlgn="t"/>
                      <a:r>
                        <a:rPr lang="en-GB" sz="1100" u="none" strike="noStrike" dirty="0" smtClean="0">
                          <a:effectLst/>
                        </a:rPr>
                        <a:t>Service</a:t>
                      </a:r>
                      <a:r>
                        <a:rPr lang="en-GB" sz="1100" u="none" strike="noStrike" baseline="0" dirty="0" smtClean="0">
                          <a:effectLst/>
                        </a:rPr>
                        <a:t> can deliver up to 80%</a:t>
                      </a:r>
                      <a:endParaRPr lang="th-TH" sz="1100" b="1" i="0" u="none" strike="noStrike" dirty="0">
                        <a:effectLst/>
                        <a:latin typeface="Tahoma"/>
                      </a:endParaRPr>
                    </a:p>
                  </a:txBody>
                  <a:tcPr marL="0" marR="0" marT="0" marB="0"/>
                </a:tc>
                <a:tc>
                  <a:txBody>
                    <a:bodyPr/>
                    <a:lstStyle/>
                    <a:p>
                      <a:pPr algn="ctr" fontAlgn="t"/>
                      <a:r>
                        <a:rPr lang="en-GB" sz="1100" u="none" strike="noStrike" dirty="0" smtClean="0">
                          <a:effectLst/>
                        </a:rPr>
                        <a:t>The effect publish</a:t>
                      </a:r>
                      <a:r>
                        <a:rPr lang="en-GB" sz="1100" u="none" strike="noStrike" baseline="0" dirty="0" smtClean="0">
                          <a:effectLst/>
                        </a:rPr>
                        <a:t> on public more than 3 days</a:t>
                      </a:r>
                      <a:endParaRPr lang="th-TH" sz="1100" b="1" i="0" u="none" strike="noStrike" dirty="0">
                        <a:effectLst/>
                        <a:latin typeface="Tahoma"/>
                      </a:endParaRPr>
                    </a:p>
                  </a:txBody>
                  <a:tcPr marL="0" marR="0" marT="0" marB="0"/>
                </a:tc>
                <a:tc>
                  <a:txBody>
                    <a:bodyPr/>
                    <a:lstStyle/>
                    <a:p>
                      <a:pPr algn="ctr" fontAlgn="t"/>
                      <a:r>
                        <a:rPr lang="en-GB" sz="1100" u="none" strike="noStrike" dirty="0" smtClean="0">
                          <a:effectLst/>
                        </a:rPr>
                        <a:t>Company</a:t>
                      </a:r>
                      <a:r>
                        <a:rPr lang="en-GB" sz="1100" u="none" strike="noStrike" baseline="0" dirty="0" smtClean="0">
                          <a:effectLst/>
                        </a:rPr>
                        <a:t> is suspended </a:t>
                      </a:r>
                      <a:endParaRPr lang="th-TH" sz="1100" b="1" i="0" u="none" strike="noStrike" dirty="0">
                        <a:effectLst/>
                        <a:latin typeface="Tahoma"/>
                      </a:endParaRPr>
                    </a:p>
                  </a:txBody>
                  <a:tcPr marL="0" marR="0" marT="0" marB="0"/>
                </a:tc>
                <a:extLst>
                  <a:ext uri="{0D108BD9-81ED-4DB2-BD59-A6C34878D82A}">
                    <a16:rowId xmlns:a16="http://schemas.microsoft.com/office/drawing/2014/main" xmlns="" val="10002"/>
                  </a:ext>
                </a:extLst>
              </a:tr>
              <a:tr h="535683">
                <a:tc>
                  <a:txBody>
                    <a:bodyPr/>
                    <a:lstStyle/>
                    <a:p>
                      <a:pPr algn="ctr" fontAlgn="ctr"/>
                      <a:r>
                        <a:rPr lang="en-GB" sz="1200" u="none" strike="noStrike" dirty="0">
                          <a:effectLst/>
                        </a:rPr>
                        <a:t/>
                      </a:r>
                      <a:br>
                        <a:rPr lang="en-GB" sz="1200" u="none" strike="noStrike" dirty="0">
                          <a:effectLst/>
                        </a:rPr>
                      </a:br>
                      <a:r>
                        <a:rPr lang="en-GB" sz="1200" u="none" strike="noStrike" dirty="0" smtClean="0">
                          <a:solidFill>
                            <a:schemeClr val="bg1">
                              <a:lumMod val="95000"/>
                            </a:schemeClr>
                          </a:solidFill>
                          <a:effectLst/>
                        </a:rPr>
                        <a:t>Major</a:t>
                      </a:r>
                      <a:r>
                        <a:rPr lang="en-GB" sz="1200" u="none" strike="noStrike" dirty="0">
                          <a:effectLst/>
                        </a:rPr>
                        <a:t/>
                      </a:r>
                      <a:br>
                        <a:rPr lang="en-GB" sz="1200" u="none" strike="noStrike" dirty="0">
                          <a:effectLst/>
                        </a:rPr>
                      </a:br>
                      <a:endParaRPr lang="th-TH" sz="1200" b="1" i="0" u="none" strike="noStrike" dirty="0">
                        <a:effectLst/>
                        <a:latin typeface="Tahoma"/>
                      </a:endParaRPr>
                    </a:p>
                  </a:txBody>
                  <a:tcPr marL="0" marR="0" marT="0" marB="0" anchor="ctr">
                    <a:solidFill>
                      <a:srgbClr val="FF3333"/>
                    </a:solidFill>
                  </a:tcPr>
                </a:tc>
                <a:tc>
                  <a:txBody>
                    <a:bodyPr/>
                    <a:lstStyle/>
                    <a:p>
                      <a:pPr algn="ctr" fontAlgn="t"/>
                      <a:r>
                        <a:rPr lang="en-GB" sz="1100" u="none" strike="noStrike" dirty="0" smtClean="0">
                          <a:effectLst/>
                        </a:rPr>
                        <a:t>100,000 – 5,000,000 baht</a:t>
                      </a:r>
                      <a:endParaRPr lang="th-TH" sz="1100" b="1" i="0" u="none" strike="noStrike" dirty="0">
                        <a:effectLst/>
                        <a:latin typeface="Tahoma"/>
                      </a:endParaRPr>
                    </a:p>
                  </a:txBody>
                  <a:tcPr marL="0" marR="0" marT="0" marB="0"/>
                </a:tc>
                <a:tc>
                  <a:txBody>
                    <a:bodyPr/>
                    <a:lstStyle/>
                    <a:p>
                      <a:pPr algn="ctr" fontAlgn="t"/>
                      <a:r>
                        <a:rPr lang="en-GB" sz="1100" u="none" strike="noStrike" dirty="0" smtClean="0">
                          <a:effectLst/>
                        </a:rPr>
                        <a:t>Service</a:t>
                      </a:r>
                      <a:r>
                        <a:rPr lang="en-GB" sz="1100" u="none" strike="noStrike" baseline="0" dirty="0" smtClean="0">
                          <a:effectLst/>
                        </a:rPr>
                        <a:t> can deliver up to 50-80%</a:t>
                      </a:r>
                      <a:endParaRPr lang="th-TH" sz="1100" b="1" i="0" u="none" strike="noStrike" dirty="0">
                        <a:effectLst/>
                        <a:latin typeface="Tahoma"/>
                      </a:endParaRPr>
                    </a:p>
                  </a:txBody>
                  <a:tcPr marL="0" marR="0" marT="0" marB="0"/>
                </a:tc>
                <a:tc>
                  <a:txBody>
                    <a:bodyPr/>
                    <a:lstStyle/>
                    <a:p>
                      <a:pPr algn="ctr" fontAlgn="t"/>
                      <a:r>
                        <a:rPr lang="en-GB" sz="1100" u="none" strike="noStrike" dirty="0" smtClean="0">
                          <a:effectLst/>
                        </a:rPr>
                        <a:t>The effect publish</a:t>
                      </a:r>
                      <a:r>
                        <a:rPr lang="en-GB" sz="1100" u="none" strike="noStrike" baseline="0" dirty="0" smtClean="0">
                          <a:effectLst/>
                        </a:rPr>
                        <a:t> on public less than 2 days </a:t>
                      </a:r>
                      <a:endParaRPr lang="th-TH" sz="1100" b="1" i="0" u="none" strike="noStrike" dirty="0">
                        <a:effectLst/>
                        <a:latin typeface="Tahoma"/>
                      </a:endParaRPr>
                    </a:p>
                  </a:txBody>
                  <a:tcPr marL="0" marR="0" marT="0" marB="0"/>
                </a:tc>
                <a:tc>
                  <a:txBody>
                    <a:bodyPr/>
                    <a:lstStyle/>
                    <a:p>
                      <a:pPr algn="ctr" fontAlgn="t"/>
                      <a:r>
                        <a:rPr lang="en-GB" sz="1100" u="none" strike="noStrike" dirty="0" smtClean="0">
                          <a:effectLst/>
                        </a:rPr>
                        <a:t>Company is fined</a:t>
                      </a:r>
                      <a:endParaRPr lang="th-TH" sz="1100" b="1" i="0" u="none" strike="noStrike" dirty="0">
                        <a:effectLst/>
                        <a:latin typeface="Tahoma"/>
                      </a:endParaRPr>
                    </a:p>
                  </a:txBody>
                  <a:tcPr marL="0" marR="0" marT="0" marB="0"/>
                </a:tc>
                <a:extLst>
                  <a:ext uri="{0D108BD9-81ED-4DB2-BD59-A6C34878D82A}">
                    <a16:rowId xmlns:a16="http://schemas.microsoft.com/office/drawing/2014/main" xmlns="" val="10003"/>
                  </a:ext>
                </a:extLst>
              </a:tr>
              <a:tr h="422002">
                <a:tc>
                  <a:txBody>
                    <a:bodyPr/>
                    <a:lstStyle/>
                    <a:p>
                      <a:pPr algn="ctr" fontAlgn="ctr"/>
                      <a:r>
                        <a:rPr lang="en-GB" sz="1200" u="none" strike="noStrike" dirty="0">
                          <a:effectLst/>
                        </a:rPr>
                        <a:t/>
                      </a:r>
                      <a:br>
                        <a:rPr lang="en-GB" sz="1200" u="none" strike="noStrike" dirty="0">
                          <a:effectLst/>
                        </a:rPr>
                      </a:br>
                      <a:r>
                        <a:rPr lang="en-GB" sz="1200" u="none" strike="noStrike" dirty="0" smtClean="0">
                          <a:solidFill>
                            <a:schemeClr val="bg1">
                              <a:lumMod val="95000"/>
                            </a:schemeClr>
                          </a:solidFill>
                          <a:effectLst/>
                        </a:rPr>
                        <a:t>Moderate</a:t>
                      </a:r>
                      <a:endParaRPr lang="th-TH" sz="1200" b="1" i="0" u="none" strike="noStrike" dirty="0">
                        <a:solidFill>
                          <a:schemeClr val="bg1">
                            <a:lumMod val="95000"/>
                          </a:schemeClr>
                        </a:solidFill>
                        <a:effectLst/>
                        <a:latin typeface="Tahoma"/>
                      </a:endParaRPr>
                    </a:p>
                  </a:txBody>
                  <a:tcPr marL="0" marR="0" marT="0" marB="0" anchor="ctr">
                    <a:solidFill>
                      <a:srgbClr val="FF6969"/>
                    </a:solidFill>
                  </a:tcPr>
                </a:tc>
                <a:tc>
                  <a:txBody>
                    <a:bodyPr/>
                    <a:lstStyle/>
                    <a:p>
                      <a:pPr algn="ctr" fontAlgn="t"/>
                      <a:r>
                        <a:rPr lang="en-GB" sz="1100" u="none" strike="noStrike" dirty="0" smtClean="0">
                          <a:effectLst/>
                        </a:rPr>
                        <a:t>50,000 – 100,000 baht</a:t>
                      </a:r>
                      <a:endParaRPr lang="th-TH" sz="1100" b="1" i="0" u="none" strike="noStrike" dirty="0">
                        <a:effectLst/>
                        <a:latin typeface="Tahoma"/>
                      </a:endParaRPr>
                    </a:p>
                  </a:txBody>
                  <a:tcPr marL="0" marR="0" marT="0" marB="0"/>
                </a:tc>
                <a:tc>
                  <a:txBody>
                    <a:bodyPr/>
                    <a:lstStyle/>
                    <a:p>
                      <a:pPr algn="ctr" fontAlgn="t"/>
                      <a:r>
                        <a:rPr lang="en-GB" sz="1100" u="none" strike="noStrike" dirty="0" smtClean="0">
                          <a:effectLst/>
                        </a:rPr>
                        <a:t>Service</a:t>
                      </a:r>
                      <a:r>
                        <a:rPr lang="en-GB" sz="1100" u="none" strike="noStrike" baseline="0" dirty="0" smtClean="0">
                          <a:effectLst/>
                        </a:rPr>
                        <a:t> can deliver up to 20-49%</a:t>
                      </a:r>
                      <a:endParaRPr lang="th-TH" sz="1100" b="1" i="0" u="none" strike="noStrike" dirty="0">
                        <a:effectLst/>
                        <a:latin typeface="Tahoma"/>
                      </a:endParaRPr>
                    </a:p>
                  </a:txBody>
                  <a:tcPr marL="0" marR="0" marT="0" marB="0"/>
                </a:tc>
                <a:tc>
                  <a:txBody>
                    <a:bodyPr/>
                    <a:lstStyle/>
                    <a:p>
                      <a:pPr algn="ctr" fontAlgn="t"/>
                      <a:r>
                        <a:rPr lang="en-GB" sz="1100" u="none" strike="noStrike" dirty="0" smtClean="0">
                          <a:effectLst/>
                        </a:rPr>
                        <a:t>The effect publish</a:t>
                      </a:r>
                      <a:r>
                        <a:rPr lang="en-GB" sz="1100" u="none" strike="noStrike" baseline="0" dirty="0" smtClean="0">
                          <a:effectLst/>
                        </a:rPr>
                        <a:t> on public less than 2 days </a:t>
                      </a:r>
                      <a:endParaRPr lang="th-TH" sz="1100" b="1" i="0" u="none" strike="noStrike" dirty="0">
                        <a:effectLst/>
                        <a:latin typeface="Tahoma"/>
                      </a:endParaRPr>
                    </a:p>
                  </a:txBody>
                  <a:tcPr marL="0" marR="0" marT="0" marB="0"/>
                </a:tc>
                <a:tc>
                  <a:txBody>
                    <a:bodyPr/>
                    <a:lstStyle/>
                    <a:p>
                      <a:pPr algn="ctr" fontAlgn="t"/>
                      <a:r>
                        <a:rPr lang="en-GB" sz="1100" u="none" strike="noStrike" dirty="0" smtClean="0">
                          <a:effectLst/>
                        </a:rPr>
                        <a:t> Warning</a:t>
                      </a:r>
                      <a:r>
                        <a:rPr lang="en-GB" sz="1100" u="none" strike="noStrike" baseline="0" dirty="0" smtClean="0">
                          <a:effectLst/>
                        </a:rPr>
                        <a:t> by regulators</a:t>
                      </a:r>
                      <a:endParaRPr lang="th-TH" sz="1100" b="1" i="0" u="none" strike="noStrike" dirty="0">
                        <a:effectLst/>
                        <a:latin typeface="Tahoma"/>
                      </a:endParaRPr>
                    </a:p>
                  </a:txBody>
                  <a:tcPr marL="0" marR="0" marT="0" marB="0"/>
                </a:tc>
                <a:extLst>
                  <a:ext uri="{0D108BD9-81ED-4DB2-BD59-A6C34878D82A}">
                    <a16:rowId xmlns:a16="http://schemas.microsoft.com/office/drawing/2014/main" xmlns="" val="10004"/>
                  </a:ext>
                </a:extLst>
              </a:tr>
              <a:tr h="491043">
                <a:tc>
                  <a:txBody>
                    <a:bodyPr/>
                    <a:lstStyle/>
                    <a:p>
                      <a:pPr algn="ctr" fontAlgn="ctr"/>
                      <a:r>
                        <a:rPr lang="en-GB" sz="1200" u="none" strike="noStrike" dirty="0" smtClean="0">
                          <a:solidFill>
                            <a:schemeClr val="bg1">
                              <a:lumMod val="95000"/>
                            </a:schemeClr>
                          </a:solidFill>
                          <a:effectLst/>
                        </a:rPr>
                        <a:t>Minor</a:t>
                      </a:r>
                      <a:endParaRPr lang="th-TH" sz="1200" b="1" i="0" u="none" strike="noStrike" dirty="0">
                        <a:solidFill>
                          <a:schemeClr val="bg1">
                            <a:lumMod val="95000"/>
                          </a:schemeClr>
                        </a:solidFill>
                        <a:effectLst/>
                        <a:latin typeface="Tahoma"/>
                      </a:endParaRPr>
                    </a:p>
                  </a:txBody>
                  <a:tcPr marL="0" marR="0" marT="0" marB="0" anchor="ctr">
                    <a:solidFill>
                      <a:srgbClr val="92D050"/>
                    </a:solidFill>
                  </a:tcPr>
                </a:tc>
                <a:tc>
                  <a:txBody>
                    <a:bodyPr/>
                    <a:lstStyle/>
                    <a:p>
                      <a:pPr algn="ctr" fontAlgn="t"/>
                      <a:r>
                        <a:rPr lang="en-GB" sz="1100" u="none" strike="noStrike" dirty="0" smtClean="0">
                          <a:effectLst/>
                        </a:rPr>
                        <a:t>10,000</a:t>
                      </a:r>
                      <a:r>
                        <a:rPr lang="en-GB" sz="1100" u="none" strike="noStrike" baseline="0" dirty="0" smtClean="0">
                          <a:effectLst/>
                        </a:rPr>
                        <a:t> – 50,000 baht</a:t>
                      </a:r>
                      <a:endParaRPr lang="th-TH" sz="1100" b="1" i="0" u="none" strike="noStrike" dirty="0">
                        <a:effectLst/>
                        <a:latin typeface="Tahoma"/>
                      </a:endParaRPr>
                    </a:p>
                  </a:txBody>
                  <a:tcPr marL="0" marR="0" marT="0" marB="0"/>
                </a:tc>
                <a:tc>
                  <a:txBody>
                    <a:bodyPr/>
                    <a:lstStyle/>
                    <a:p>
                      <a:pPr algn="ctr" fontAlgn="t"/>
                      <a:r>
                        <a:rPr lang="en-GB" sz="1100" u="none" strike="noStrike" dirty="0" smtClean="0">
                          <a:effectLst/>
                        </a:rPr>
                        <a:t>Service</a:t>
                      </a:r>
                      <a:r>
                        <a:rPr lang="en-GB" sz="1100" u="none" strike="noStrike" baseline="0" dirty="0" smtClean="0">
                          <a:effectLst/>
                        </a:rPr>
                        <a:t> can deliver up less than 20%</a:t>
                      </a:r>
                      <a:endParaRPr lang="th-TH" sz="1100" b="1" i="0" u="none" strike="noStrike" dirty="0">
                        <a:effectLst/>
                        <a:latin typeface="Tahoma"/>
                      </a:endParaRPr>
                    </a:p>
                  </a:txBody>
                  <a:tcPr marL="0" marR="0" marT="0" marB="0"/>
                </a:tc>
                <a:tc>
                  <a:txBody>
                    <a:bodyPr/>
                    <a:lstStyle/>
                    <a:p>
                      <a:pPr algn="ctr" fontAlgn="t"/>
                      <a:r>
                        <a:rPr lang="en-GB" sz="1100" u="none" strike="noStrike" dirty="0" smtClean="0">
                          <a:effectLst/>
                        </a:rPr>
                        <a:t>The</a:t>
                      </a:r>
                      <a:r>
                        <a:rPr lang="en-GB" sz="1100" u="none" strike="noStrike" baseline="0" dirty="0" smtClean="0">
                          <a:effectLst/>
                        </a:rPr>
                        <a:t> would be complain from customer</a:t>
                      </a:r>
                      <a:endParaRPr lang="th-TH" sz="1100" b="1" i="0" u="none" strike="noStrike" dirty="0">
                        <a:effectLst/>
                        <a:latin typeface="Tahoma"/>
                      </a:endParaRPr>
                    </a:p>
                  </a:txBody>
                  <a:tcPr marL="0" marR="0" marT="0" marB="0"/>
                </a:tc>
                <a:tc>
                  <a:txBody>
                    <a:bodyPr/>
                    <a:lstStyle/>
                    <a:p>
                      <a:pPr algn="ctr" fontAlgn="t"/>
                      <a:r>
                        <a:rPr lang="en-GB" sz="1100" u="none" strike="noStrike" dirty="0" smtClean="0">
                          <a:effectLst/>
                        </a:rPr>
                        <a:t>Regulator</a:t>
                      </a:r>
                      <a:r>
                        <a:rPr lang="en-GB" sz="1100" u="none" strike="noStrike" baseline="0" dirty="0" smtClean="0">
                          <a:effectLst/>
                        </a:rPr>
                        <a:t> ask for the fact.</a:t>
                      </a:r>
                      <a:endParaRPr lang="th-TH" sz="1100" b="1" i="0" u="none" strike="noStrike" dirty="0">
                        <a:effectLst/>
                        <a:latin typeface="Tahoma"/>
                      </a:endParaRPr>
                    </a:p>
                  </a:txBody>
                  <a:tcPr marL="0" marR="0" marT="0" marB="0"/>
                </a:tc>
                <a:extLst>
                  <a:ext uri="{0D108BD9-81ED-4DB2-BD59-A6C34878D82A}">
                    <a16:rowId xmlns:a16="http://schemas.microsoft.com/office/drawing/2014/main" xmlns="" val="10005"/>
                  </a:ext>
                </a:extLst>
              </a:tr>
              <a:tr h="596394">
                <a:tc>
                  <a:txBody>
                    <a:bodyPr/>
                    <a:lstStyle/>
                    <a:p>
                      <a:pPr algn="ctr" fontAlgn="ctr"/>
                      <a:r>
                        <a:rPr lang="en-GB" sz="1200" u="none" strike="noStrike" dirty="0">
                          <a:solidFill>
                            <a:schemeClr val="bg1">
                              <a:lumMod val="95000"/>
                            </a:schemeClr>
                          </a:solidFill>
                          <a:effectLst/>
                        </a:rPr>
                        <a:t/>
                      </a:r>
                      <a:br>
                        <a:rPr lang="en-GB" sz="1200" u="none" strike="noStrike" dirty="0">
                          <a:solidFill>
                            <a:schemeClr val="bg1">
                              <a:lumMod val="95000"/>
                            </a:schemeClr>
                          </a:solidFill>
                          <a:effectLst/>
                        </a:rPr>
                      </a:br>
                      <a:r>
                        <a:rPr lang="en-GB" sz="1200" u="none" strike="noStrike" dirty="0" smtClean="0">
                          <a:solidFill>
                            <a:schemeClr val="bg1">
                              <a:lumMod val="95000"/>
                            </a:schemeClr>
                          </a:solidFill>
                          <a:effectLst/>
                        </a:rPr>
                        <a:t>Insignificant</a:t>
                      </a:r>
                      <a:endParaRPr lang="th-TH" sz="1200" b="1" i="0" u="none" strike="noStrike" dirty="0">
                        <a:solidFill>
                          <a:schemeClr val="bg1">
                            <a:lumMod val="95000"/>
                          </a:schemeClr>
                        </a:solidFill>
                        <a:effectLst/>
                        <a:latin typeface="Tahoma"/>
                      </a:endParaRPr>
                    </a:p>
                  </a:txBody>
                  <a:tcPr marL="0" marR="0" marT="0" marB="0" anchor="ctr">
                    <a:solidFill>
                      <a:srgbClr val="00B050"/>
                    </a:solidFill>
                  </a:tcPr>
                </a:tc>
                <a:tc>
                  <a:txBody>
                    <a:bodyPr/>
                    <a:lstStyle/>
                    <a:p>
                      <a:pPr algn="ctr" fontAlgn="t"/>
                      <a:r>
                        <a:rPr lang="en-GB" sz="1100" u="none" strike="noStrike" dirty="0" smtClean="0">
                          <a:effectLst/>
                        </a:rPr>
                        <a:t>&lt;</a:t>
                      </a:r>
                      <a:r>
                        <a:rPr lang="en-GB" sz="1100" u="none" strike="noStrike" baseline="0" dirty="0" smtClean="0">
                          <a:effectLst/>
                        </a:rPr>
                        <a:t> 10,000 baht</a:t>
                      </a:r>
                      <a:endParaRPr lang="th-TH" sz="1100" b="1" i="0" u="none" strike="noStrike" dirty="0">
                        <a:effectLst/>
                        <a:latin typeface="Tahoma"/>
                      </a:endParaRPr>
                    </a:p>
                  </a:txBody>
                  <a:tcPr marL="0" marR="0" marT="0" marB="0"/>
                </a:tc>
                <a:tc>
                  <a:txBody>
                    <a:bodyPr/>
                    <a:lstStyle/>
                    <a:p>
                      <a:pPr algn="ctr" fontAlgn="t"/>
                      <a:r>
                        <a:rPr lang="th-TH" sz="1100" u="none" strike="noStrike" dirty="0" smtClean="0">
                          <a:effectLst/>
                        </a:rPr>
                        <a:t> </a:t>
                      </a:r>
                      <a:r>
                        <a:rPr lang="en-GB" sz="1100" u="none" strike="noStrike" dirty="0" smtClean="0">
                          <a:effectLst/>
                        </a:rPr>
                        <a:t>Minor</a:t>
                      </a:r>
                      <a:r>
                        <a:rPr lang="en-GB" sz="1100" u="none" strike="noStrike" baseline="0" dirty="0" smtClean="0">
                          <a:effectLst/>
                        </a:rPr>
                        <a:t> interruption but service can still deliver </a:t>
                      </a:r>
                      <a:endParaRPr lang="th-TH" sz="1100" b="1" i="0" u="none" strike="noStrike" dirty="0">
                        <a:effectLst/>
                        <a:latin typeface="Tahoma"/>
                      </a:endParaRPr>
                    </a:p>
                  </a:txBody>
                  <a:tcPr marL="0" marR="0" marT="0" marB="0"/>
                </a:tc>
                <a:tc>
                  <a:txBody>
                    <a:bodyPr/>
                    <a:lstStyle/>
                    <a:p>
                      <a:pPr algn="ctr" fontAlgn="t"/>
                      <a:r>
                        <a:rPr lang="en-GB" sz="1100" u="none" strike="noStrike" dirty="0" smtClean="0">
                          <a:effectLst/>
                        </a:rPr>
                        <a:t>In</a:t>
                      </a:r>
                      <a:r>
                        <a:rPr lang="en-GB" sz="1100" u="none" strike="noStrike" baseline="0" dirty="0" smtClean="0">
                          <a:effectLst/>
                        </a:rPr>
                        <a:t>ternal Complain</a:t>
                      </a:r>
                      <a:endParaRPr lang="th-TH" sz="1100" b="1" i="0" u="none" strike="noStrike" dirty="0">
                        <a:effectLst/>
                        <a:latin typeface="Tahoma"/>
                      </a:endParaRPr>
                    </a:p>
                  </a:txBody>
                  <a:tcPr marL="0" marR="0" marT="0" marB="0"/>
                </a:tc>
                <a:tc>
                  <a:txBody>
                    <a:bodyPr/>
                    <a:lstStyle/>
                    <a:p>
                      <a:pPr algn="ctr" fontAlgn="t"/>
                      <a:r>
                        <a:rPr lang="en-GB" sz="1100" u="none" strike="noStrike" dirty="0" smtClean="0">
                          <a:effectLst/>
                        </a:rPr>
                        <a:t>Regulator</a:t>
                      </a:r>
                      <a:r>
                        <a:rPr lang="en-GB" sz="1100" u="none" strike="noStrike" baseline="0" dirty="0" smtClean="0">
                          <a:effectLst/>
                        </a:rPr>
                        <a:t> enjoin the incident</a:t>
                      </a:r>
                      <a:endParaRPr lang="th-TH" sz="1100" b="1" i="0" u="none" strike="noStrike" dirty="0">
                        <a:effectLst/>
                        <a:latin typeface="Tahoma"/>
                      </a:endParaRPr>
                    </a:p>
                  </a:txBody>
                  <a:tcPr marL="0" marR="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4123720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755183" cy="1143000"/>
          </a:xfrm>
        </p:spPr>
        <p:txBody>
          <a:bodyPr/>
          <a:lstStyle/>
          <a:p>
            <a:r>
              <a:rPr lang="en-US" dirty="0" smtClean="0"/>
              <a:t>Measurement and Mitigation</a:t>
            </a:r>
            <a:endParaRPr lang="en-US" dirty="0"/>
          </a:p>
        </p:txBody>
      </p:sp>
      <p:sp>
        <p:nvSpPr>
          <p:cNvPr id="3" name="Content Placeholder 2"/>
          <p:cNvSpPr>
            <a:spLocks noGrp="1"/>
          </p:cNvSpPr>
          <p:nvPr>
            <p:ph idx="1"/>
          </p:nvPr>
        </p:nvSpPr>
        <p:spPr>
          <a:xfrm>
            <a:off x="457199" y="2127912"/>
            <a:ext cx="8305801" cy="4296678"/>
          </a:xfrm>
          <a:ln w="28575" cmpd="sng">
            <a:solidFill>
              <a:srgbClr val="800000"/>
            </a:solidFill>
          </a:ln>
        </p:spPr>
        <p:txBody>
          <a:bodyPr>
            <a:noAutofit/>
          </a:bodyPr>
          <a:lstStyle/>
          <a:p>
            <a:pPr marL="0" indent="0">
              <a:buNone/>
            </a:pPr>
            <a:r>
              <a:rPr lang="en-US" sz="1200" dirty="0" smtClean="0"/>
              <a:t/>
            </a:r>
            <a:br>
              <a:rPr lang="en-US" sz="1200" dirty="0" smtClean="0"/>
            </a:br>
            <a:r>
              <a:rPr lang="en-US" sz="1200" dirty="0" smtClean="0"/>
              <a:t/>
            </a:r>
            <a:br>
              <a:rPr lang="en-US" sz="1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b="1" dirty="0" smtClean="0"/>
              <a:t/>
            </a:r>
            <a:br>
              <a:rPr lang="en-US" sz="200" b="1" dirty="0" smtClean="0"/>
            </a:br>
            <a:r>
              <a:rPr lang="en-US" sz="200" b="1" dirty="0" smtClean="0"/>
              <a:t/>
            </a:r>
            <a:br>
              <a:rPr lang="en-US" sz="200" b="1"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b="1" dirty="0" smtClean="0"/>
              <a:t/>
            </a:r>
            <a:br>
              <a:rPr lang="en-US" sz="200" b="1" dirty="0" smtClean="0"/>
            </a:br>
            <a:r>
              <a:rPr lang="en-US" sz="200" b="1" dirty="0" smtClean="0"/>
              <a:t/>
            </a:r>
            <a:br>
              <a:rPr lang="en-US" sz="200" b="1"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r>
              <a:rPr lang="en-US" sz="200" dirty="0" smtClean="0"/>
              <a:t/>
            </a:r>
            <a:br>
              <a:rPr lang="en-US" sz="200" dirty="0" smtClean="0"/>
            </a:br>
            <a:endParaRPr lang="en-US" sz="100" dirty="0"/>
          </a:p>
        </p:txBody>
      </p:sp>
      <p:sp>
        <p:nvSpPr>
          <p:cNvPr id="4" name="Footer Placeholder 3"/>
          <p:cNvSpPr>
            <a:spLocks noGrp="1"/>
          </p:cNvSpPr>
          <p:nvPr>
            <p:ph type="ftr" sz="quarter" idx="11"/>
          </p:nvPr>
        </p:nvSpPr>
        <p:spPr>
          <a:xfrm>
            <a:off x="174812" y="6424590"/>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46</a:t>
            </a:fld>
            <a:endParaRPr lang="en-US"/>
          </a:p>
        </p:txBody>
      </p:sp>
      <p:sp>
        <p:nvSpPr>
          <p:cNvPr id="6" name="TextBox 4"/>
          <p:cNvSpPr txBox="1">
            <a:spLocks noChangeArrowheads="1"/>
          </p:cNvSpPr>
          <p:nvPr/>
        </p:nvSpPr>
        <p:spPr bwMode="auto">
          <a:xfrm>
            <a:off x="620059" y="1668553"/>
            <a:ext cx="1265090"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Impact</a:t>
            </a:r>
            <a:endParaRPr lang="en-US" sz="2400" dirty="0">
              <a:solidFill>
                <a:schemeClr val="bg1"/>
              </a:solidFill>
              <a:latin typeface="+mn-lt"/>
            </a:endParaRPr>
          </a:p>
        </p:txBody>
      </p:sp>
      <p:graphicFrame>
        <p:nvGraphicFramePr>
          <p:cNvPr id="8" name="Content Placeholder 5"/>
          <p:cNvGraphicFramePr>
            <a:graphicFrameLocks/>
          </p:cNvGraphicFramePr>
          <p:nvPr>
            <p:extLst>
              <p:ext uri="{D42A27DB-BD31-4B8C-83A1-F6EECF244321}">
                <p14:modId xmlns:p14="http://schemas.microsoft.com/office/powerpoint/2010/main" val="2140299153"/>
              </p:ext>
            </p:extLst>
          </p:nvPr>
        </p:nvGraphicFramePr>
        <p:xfrm>
          <a:off x="669924" y="2375513"/>
          <a:ext cx="7876200" cy="3814272"/>
        </p:xfrm>
        <a:graphic>
          <a:graphicData uri="http://schemas.openxmlformats.org/drawingml/2006/table">
            <a:tbl>
              <a:tblPr firstRow="1" bandRow="1">
                <a:tableStyleId>{5940675A-B579-460E-94D1-54222C63F5DA}</a:tableStyleId>
              </a:tblPr>
              <a:tblGrid>
                <a:gridCol w="1312700">
                  <a:extLst>
                    <a:ext uri="{9D8B030D-6E8A-4147-A177-3AD203B41FA5}">
                      <a16:colId xmlns:a16="http://schemas.microsoft.com/office/drawing/2014/main" xmlns="" val="20000"/>
                    </a:ext>
                  </a:extLst>
                </a:gridCol>
                <a:gridCol w="1312700">
                  <a:extLst>
                    <a:ext uri="{9D8B030D-6E8A-4147-A177-3AD203B41FA5}">
                      <a16:colId xmlns:a16="http://schemas.microsoft.com/office/drawing/2014/main" xmlns="" val="20001"/>
                    </a:ext>
                  </a:extLst>
                </a:gridCol>
                <a:gridCol w="1312700">
                  <a:extLst>
                    <a:ext uri="{9D8B030D-6E8A-4147-A177-3AD203B41FA5}">
                      <a16:colId xmlns:a16="http://schemas.microsoft.com/office/drawing/2014/main" xmlns="" val="20002"/>
                    </a:ext>
                  </a:extLst>
                </a:gridCol>
                <a:gridCol w="1312700">
                  <a:extLst>
                    <a:ext uri="{9D8B030D-6E8A-4147-A177-3AD203B41FA5}">
                      <a16:colId xmlns:a16="http://schemas.microsoft.com/office/drawing/2014/main" xmlns="" val="20003"/>
                    </a:ext>
                  </a:extLst>
                </a:gridCol>
                <a:gridCol w="1312700">
                  <a:extLst>
                    <a:ext uri="{9D8B030D-6E8A-4147-A177-3AD203B41FA5}">
                      <a16:colId xmlns:a16="http://schemas.microsoft.com/office/drawing/2014/main" xmlns="" val="20004"/>
                    </a:ext>
                  </a:extLst>
                </a:gridCol>
                <a:gridCol w="1312700">
                  <a:extLst>
                    <a:ext uri="{9D8B030D-6E8A-4147-A177-3AD203B41FA5}">
                      <a16:colId xmlns:a16="http://schemas.microsoft.com/office/drawing/2014/main" xmlns="" val="20005"/>
                    </a:ext>
                  </a:extLst>
                </a:gridCol>
              </a:tblGrid>
              <a:tr h="635712">
                <a:tc>
                  <a:txBody>
                    <a:bodyPr/>
                    <a:lstStyle/>
                    <a:p>
                      <a:endParaRPr lang="th-TH" dirty="0"/>
                    </a:p>
                  </a:txBody>
                  <a:tcPr>
                    <a:solidFill>
                      <a:srgbClr val="00B0F0"/>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Insignificant</a:t>
                      </a:r>
                      <a:endParaRPr lang="th-TH" sz="1200" u="none" strike="noStrike" kern="1200" dirty="0">
                        <a:solidFill>
                          <a:schemeClr val="tx1"/>
                        </a:solidFill>
                        <a:effectLst/>
                        <a:latin typeface="+mn-lt"/>
                        <a:ea typeface="+mn-ea"/>
                        <a:cs typeface="+mn-cs"/>
                      </a:endParaRPr>
                    </a:p>
                  </a:txBody>
                  <a:tcPr>
                    <a:solidFill>
                      <a:srgbClr val="00B0F0"/>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Minor</a:t>
                      </a:r>
                      <a:endParaRPr lang="th-TH" sz="1200" u="none" strike="noStrike" kern="1200" dirty="0">
                        <a:solidFill>
                          <a:schemeClr val="tx1"/>
                        </a:solidFill>
                        <a:effectLst/>
                        <a:latin typeface="+mn-lt"/>
                        <a:ea typeface="+mn-ea"/>
                        <a:cs typeface="+mn-cs"/>
                      </a:endParaRPr>
                    </a:p>
                  </a:txBody>
                  <a:tcPr>
                    <a:solidFill>
                      <a:srgbClr val="00B0F0"/>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Moderate</a:t>
                      </a:r>
                      <a:endParaRPr lang="th-TH" sz="1200" u="none" strike="noStrike" kern="1200" dirty="0">
                        <a:solidFill>
                          <a:schemeClr val="tx1"/>
                        </a:solidFill>
                        <a:effectLst/>
                        <a:latin typeface="+mn-lt"/>
                        <a:ea typeface="+mn-ea"/>
                        <a:cs typeface="+mn-cs"/>
                      </a:endParaRPr>
                    </a:p>
                  </a:txBody>
                  <a:tcPr>
                    <a:solidFill>
                      <a:srgbClr val="00B0F0"/>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Major</a:t>
                      </a:r>
                      <a:endParaRPr lang="th-TH" sz="1200" u="none" strike="noStrike" kern="1200" dirty="0">
                        <a:solidFill>
                          <a:schemeClr val="tx1"/>
                        </a:solidFill>
                        <a:effectLst/>
                        <a:latin typeface="+mn-lt"/>
                        <a:ea typeface="+mn-ea"/>
                        <a:cs typeface="+mn-cs"/>
                      </a:endParaRPr>
                    </a:p>
                  </a:txBody>
                  <a:tcPr>
                    <a:solidFill>
                      <a:srgbClr val="00B0F0"/>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Catastrophic</a:t>
                      </a:r>
                      <a:endParaRPr lang="th-TH" sz="1200" u="none" strike="noStrike" kern="1200" dirty="0">
                        <a:solidFill>
                          <a:schemeClr val="tx1"/>
                        </a:solidFill>
                        <a:effectLst/>
                        <a:latin typeface="+mn-lt"/>
                        <a:ea typeface="+mn-ea"/>
                        <a:cs typeface="+mn-cs"/>
                      </a:endParaRPr>
                    </a:p>
                  </a:txBody>
                  <a:tcPr>
                    <a:solidFill>
                      <a:srgbClr val="00B0F0"/>
                    </a:solidFill>
                  </a:tcPr>
                </a:tc>
                <a:extLst>
                  <a:ext uri="{0D108BD9-81ED-4DB2-BD59-A6C34878D82A}">
                    <a16:rowId xmlns:a16="http://schemas.microsoft.com/office/drawing/2014/main" xmlns="" val="10000"/>
                  </a:ext>
                </a:extLst>
              </a:tr>
              <a:tr h="635712">
                <a:tc>
                  <a:txBody>
                    <a:bodyPr/>
                    <a:lstStyle/>
                    <a:p>
                      <a:pPr algn="ctr" fontAlgn="ctr"/>
                      <a:r>
                        <a:rPr lang="en-GB" sz="1200" u="none" strike="noStrike" dirty="0">
                          <a:solidFill>
                            <a:schemeClr val="tx1"/>
                          </a:solidFill>
                          <a:effectLst/>
                        </a:rPr>
                        <a:t/>
                      </a:r>
                      <a:br>
                        <a:rPr lang="en-GB" sz="1200" u="none" strike="noStrike" dirty="0">
                          <a:solidFill>
                            <a:schemeClr val="tx1"/>
                          </a:solidFill>
                          <a:effectLst/>
                        </a:rPr>
                      </a:br>
                      <a:r>
                        <a:rPr lang="en-GB" sz="1200" u="none" strike="noStrike" dirty="0" smtClean="0">
                          <a:solidFill>
                            <a:schemeClr val="tx1"/>
                          </a:solidFill>
                          <a:effectLst/>
                        </a:rPr>
                        <a:t>Catastrophic</a:t>
                      </a:r>
                      <a:r>
                        <a:rPr lang="en-GB" sz="1200" u="none" strike="noStrike" dirty="0">
                          <a:solidFill>
                            <a:schemeClr val="tx1"/>
                          </a:solidFill>
                          <a:effectLst/>
                        </a:rPr>
                        <a:t/>
                      </a:r>
                      <a:br>
                        <a:rPr lang="en-GB" sz="1200" u="none" strike="noStrike" dirty="0">
                          <a:solidFill>
                            <a:schemeClr val="tx1"/>
                          </a:solidFill>
                          <a:effectLst/>
                        </a:rPr>
                      </a:br>
                      <a:endParaRPr lang="th-TH" sz="1200" b="1" i="0" u="none" strike="noStrike" dirty="0">
                        <a:solidFill>
                          <a:schemeClr val="tx1"/>
                        </a:solidFill>
                        <a:effectLst/>
                        <a:latin typeface="Tahoma"/>
                      </a:endParaRPr>
                    </a:p>
                  </a:txBody>
                  <a:tcPr marL="0" marR="0" marT="0" marB="0" anchor="ctr">
                    <a:solidFill>
                      <a:srgbClr val="00B0F0"/>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Major</a:t>
                      </a:r>
                      <a:br>
                        <a:rPr lang="en-GB" sz="1200" u="none" strike="noStrike" kern="1200" dirty="0" smtClean="0">
                          <a:solidFill>
                            <a:schemeClr val="tx1"/>
                          </a:solidFill>
                          <a:effectLst/>
                          <a:latin typeface="+mn-lt"/>
                          <a:ea typeface="+mn-ea"/>
                          <a:cs typeface="+mn-cs"/>
                        </a:rPr>
                      </a:br>
                      <a:endParaRPr lang="th-TH" sz="1200" u="none" strike="noStrike" kern="1200" dirty="0">
                        <a:solidFill>
                          <a:schemeClr val="tx1"/>
                        </a:solidFill>
                        <a:effectLst/>
                        <a:latin typeface="+mn-lt"/>
                        <a:ea typeface="+mn-ea"/>
                        <a:cs typeface="+mn-cs"/>
                      </a:endParaRPr>
                    </a:p>
                  </a:txBody>
                  <a:tcPr anchor="ctr">
                    <a:solidFill>
                      <a:srgbClr val="FF4F4F"/>
                    </a:solidFill>
                  </a:tcPr>
                </a:tc>
                <a:tc>
                  <a:txBody>
                    <a:bodyPr/>
                    <a:lstStyle/>
                    <a:p>
                      <a:pPr marL="0" algn="ctr" defTabSz="914400" rtl="0" eaLnBrk="1" fontAlgn="ctr" latinLnBrk="0" hangingPunct="1"/>
                      <a:r>
                        <a:rPr lang="en-GB" sz="1200" u="none" strike="noStrike" kern="1200" smtClean="0">
                          <a:solidFill>
                            <a:schemeClr val="tx1"/>
                          </a:solidFill>
                          <a:effectLst/>
                          <a:latin typeface="+mn-lt"/>
                          <a:ea typeface="+mn-ea"/>
                          <a:cs typeface="+mn-cs"/>
                        </a:rPr>
                        <a:t>Major</a:t>
                      </a:r>
                      <a:br>
                        <a:rPr lang="en-GB" sz="1200" u="none" strike="noStrike" kern="1200" smtClean="0">
                          <a:solidFill>
                            <a:schemeClr val="tx1"/>
                          </a:solidFill>
                          <a:effectLst/>
                          <a:latin typeface="+mn-lt"/>
                          <a:ea typeface="+mn-ea"/>
                          <a:cs typeface="+mn-cs"/>
                        </a:rPr>
                      </a:br>
                      <a:endParaRPr lang="th-TH" sz="1200" u="none" strike="noStrike" kern="1200" dirty="0">
                        <a:solidFill>
                          <a:schemeClr val="tx1"/>
                        </a:solidFill>
                        <a:effectLst/>
                        <a:latin typeface="+mn-lt"/>
                        <a:ea typeface="+mn-ea"/>
                        <a:cs typeface="+mn-cs"/>
                      </a:endParaRPr>
                    </a:p>
                  </a:txBody>
                  <a:tcPr anchor="ctr">
                    <a:solidFill>
                      <a:srgbClr val="FF4F4F"/>
                    </a:solidFill>
                  </a:tcPr>
                </a:tc>
                <a:tc>
                  <a:txBody>
                    <a:bodyPr/>
                    <a:lstStyle/>
                    <a:p>
                      <a:pPr marL="0" algn="ctr" defTabSz="914400" rtl="0" eaLnBrk="1" fontAlgn="ctr" latinLnBrk="0" hangingPunct="1"/>
                      <a:r>
                        <a:rPr lang="en-GB" sz="1200" u="none" strike="noStrike" kern="1200" smtClean="0">
                          <a:solidFill>
                            <a:schemeClr val="tx1"/>
                          </a:solidFill>
                          <a:effectLst/>
                          <a:latin typeface="+mn-lt"/>
                          <a:ea typeface="+mn-ea"/>
                          <a:cs typeface="+mn-cs"/>
                        </a:rPr>
                        <a:t>Major</a:t>
                      </a:r>
                      <a:br>
                        <a:rPr lang="en-GB" sz="1200" u="none" strike="noStrike" kern="1200" smtClean="0">
                          <a:solidFill>
                            <a:schemeClr val="tx1"/>
                          </a:solidFill>
                          <a:effectLst/>
                          <a:latin typeface="+mn-lt"/>
                          <a:ea typeface="+mn-ea"/>
                          <a:cs typeface="+mn-cs"/>
                        </a:rPr>
                      </a:br>
                      <a:endParaRPr lang="th-TH" sz="1200" u="none" strike="noStrike" kern="1200">
                        <a:solidFill>
                          <a:schemeClr val="tx1"/>
                        </a:solidFill>
                        <a:effectLst/>
                        <a:latin typeface="+mn-lt"/>
                        <a:ea typeface="+mn-ea"/>
                        <a:cs typeface="+mn-cs"/>
                      </a:endParaRPr>
                    </a:p>
                  </a:txBody>
                  <a:tcPr anchor="ctr">
                    <a:solidFill>
                      <a:srgbClr val="FF4F4F"/>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Catastrophic</a:t>
                      </a:r>
                      <a:endParaRPr lang="th-TH" sz="1200" u="none" strike="noStrike" kern="1200" dirty="0">
                        <a:solidFill>
                          <a:schemeClr val="tx1"/>
                        </a:solidFill>
                        <a:effectLst/>
                        <a:latin typeface="+mn-lt"/>
                        <a:ea typeface="+mn-ea"/>
                        <a:cs typeface="+mn-cs"/>
                      </a:endParaRPr>
                    </a:p>
                  </a:txBody>
                  <a:tcPr anchor="ctr">
                    <a:solidFill>
                      <a:srgbClr val="FF0000"/>
                    </a:solidFill>
                  </a:tcPr>
                </a:tc>
                <a:tc>
                  <a:txBody>
                    <a:bodyPr/>
                    <a:lstStyle/>
                    <a:p>
                      <a:pPr marL="0" algn="ctr" defTabSz="914400" rtl="0" eaLnBrk="1" fontAlgn="ctr" latinLnBrk="0" hangingPunct="1"/>
                      <a:r>
                        <a:rPr lang="en-GB" sz="1200" u="none" strike="noStrike" kern="1200" smtClean="0">
                          <a:solidFill>
                            <a:schemeClr val="tx1"/>
                          </a:solidFill>
                          <a:effectLst/>
                          <a:latin typeface="+mn-lt"/>
                          <a:ea typeface="+mn-ea"/>
                          <a:cs typeface="+mn-cs"/>
                        </a:rPr>
                        <a:t>Catastrophic</a:t>
                      </a:r>
                      <a:endParaRPr lang="th-TH" sz="1200" u="none" strike="noStrike" kern="1200" dirty="0">
                        <a:solidFill>
                          <a:schemeClr val="tx1"/>
                        </a:solidFill>
                        <a:effectLst/>
                        <a:latin typeface="+mn-lt"/>
                        <a:ea typeface="+mn-ea"/>
                        <a:cs typeface="+mn-cs"/>
                      </a:endParaRPr>
                    </a:p>
                  </a:txBody>
                  <a:tcPr anchor="ctr">
                    <a:solidFill>
                      <a:srgbClr val="FF0000"/>
                    </a:solidFill>
                  </a:tcPr>
                </a:tc>
                <a:extLst>
                  <a:ext uri="{0D108BD9-81ED-4DB2-BD59-A6C34878D82A}">
                    <a16:rowId xmlns:a16="http://schemas.microsoft.com/office/drawing/2014/main" xmlns="" val="10001"/>
                  </a:ext>
                </a:extLst>
              </a:tr>
              <a:tr h="635712">
                <a:tc>
                  <a:txBody>
                    <a:bodyPr/>
                    <a:lstStyle/>
                    <a:p>
                      <a:pPr algn="ctr" fontAlgn="ctr"/>
                      <a:r>
                        <a:rPr lang="en-GB" sz="1200" u="none" strike="noStrike" dirty="0">
                          <a:solidFill>
                            <a:schemeClr val="tx1"/>
                          </a:solidFill>
                          <a:effectLst/>
                        </a:rPr>
                        <a:t/>
                      </a:r>
                      <a:br>
                        <a:rPr lang="en-GB" sz="1200" u="none" strike="noStrike" dirty="0">
                          <a:solidFill>
                            <a:schemeClr val="tx1"/>
                          </a:solidFill>
                          <a:effectLst/>
                        </a:rPr>
                      </a:br>
                      <a:r>
                        <a:rPr lang="en-GB" sz="1200" u="none" strike="noStrike" dirty="0" smtClean="0">
                          <a:solidFill>
                            <a:schemeClr val="tx1"/>
                          </a:solidFill>
                          <a:effectLst/>
                        </a:rPr>
                        <a:t>Major</a:t>
                      </a:r>
                      <a:r>
                        <a:rPr lang="en-GB" sz="1200" u="none" strike="noStrike" dirty="0">
                          <a:solidFill>
                            <a:schemeClr val="tx1"/>
                          </a:solidFill>
                          <a:effectLst/>
                        </a:rPr>
                        <a:t/>
                      </a:r>
                      <a:br>
                        <a:rPr lang="en-GB" sz="1200" u="none" strike="noStrike" dirty="0">
                          <a:solidFill>
                            <a:schemeClr val="tx1"/>
                          </a:solidFill>
                          <a:effectLst/>
                        </a:rPr>
                      </a:br>
                      <a:endParaRPr lang="th-TH" sz="1200" b="1" i="0" u="none" strike="noStrike" dirty="0">
                        <a:solidFill>
                          <a:schemeClr val="tx1"/>
                        </a:solidFill>
                        <a:effectLst/>
                        <a:latin typeface="Tahoma"/>
                      </a:endParaRPr>
                    </a:p>
                  </a:txBody>
                  <a:tcPr marL="0" marR="0" marT="0" marB="0" anchor="ctr">
                    <a:solidFill>
                      <a:srgbClr val="00B0F0"/>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Major</a:t>
                      </a:r>
                      <a:br>
                        <a:rPr lang="en-GB" sz="1200" u="none" strike="noStrike" kern="1200" dirty="0" smtClean="0">
                          <a:solidFill>
                            <a:schemeClr val="tx1"/>
                          </a:solidFill>
                          <a:effectLst/>
                          <a:latin typeface="+mn-lt"/>
                          <a:ea typeface="+mn-ea"/>
                          <a:cs typeface="+mn-cs"/>
                        </a:rPr>
                      </a:br>
                      <a:endParaRPr lang="th-TH" sz="1200" u="none" strike="noStrike" kern="1200" dirty="0">
                        <a:solidFill>
                          <a:schemeClr val="tx1"/>
                        </a:solidFill>
                        <a:effectLst/>
                        <a:latin typeface="+mn-lt"/>
                        <a:ea typeface="+mn-ea"/>
                        <a:cs typeface="+mn-cs"/>
                      </a:endParaRPr>
                    </a:p>
                  </a:txBody>
                  <a:tcPr anchor="ctr">
                    <a:solidFill>
                      <a:srgbClr val="FF4F4F"/>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Major</a:t>
                      </a:r>
                      <a:br>
                        <a:rPr lang="en-GB" sz="1200" u="none" strike="noStrike" kern="1200" dirty="0" smtClean="0">
                          <a:solidFill>
                            <a:schemeClr val="tx1"/>
                          </a:solidFill>
                          <a:effectLst/>
                          <a:latin typeface="+mn-lt"/>
                          <a:ea typeface="+mn-ea"/>
                          <a:cs typeface="+mn-cs"/>
                        </a:rPr>
                      </a:br>
                      <a:endParaRPr lang="th-TH" sz="1200" u="none" strike="noStrike" kern="1200" dirty="0">
                        <a:solidFill>
                          <a:schemeClr val="tx1"/>
                        </a:solidFill>
                        <a:effectLst/>
                        <a:latin typeface="+mn-lt"/>
                        <a:ea typeface="+mn-ea"/>
                        <a:cs typeface="+mn-cs"/>
                      </a:endParaRPr>
                    </a:p>
                  </a:txBody>
                  <a:tcPr anchor="ctr">
                    <a:solidFill>
                      <a:srgbClr val="FF4F4F"/>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Major</a:t>
                      </a:r>
                      <a:br>
                        <a:rPr lang="en-GB" sz="1200" u="none" strike="noStrike" kern="1200" dirty="0" smtClean="0">
                          <a:solidFill>
                            <a:schemeClr val="tx1"/>
                          </a:solidFill>
                          <a:effectLst/>
                          <a:latin typeface="+mn-lt"/>
                          <a:ea typeface="+mn-ea"/>
                          <a:cs typeface="+mn-cs"/>
                        </a:rPr>
                      </a:br>
                      <a:endParaRPr lang="th-TH" sz="1200" u="none" strike="noStrike" kern="1200" dirty="0">
                        <a:solidFill>
                          <a:schemeClr val="tx1"/>
                        </a:solidFill>
                        <a:effectLst/>
                        <a:latin typeface="+mn-lt"/>
                        <a:ea typeface="+mn-ea"/>
                        <a:cs typeface="+mn-cs"/>
                      </a:endParaRPr>
                    </a:p>
                  </a:txBody>
                  <a:tcPr anchor="ctr">
                    <a:solidFill>
                      <a:srgbClr val="FF4F4F"/>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Catastrophic</a:t>
                      </a:r>
                      <a:endParaRPr lang="th-TH" sz="1200" u="none" strike="noStrike" kern="1200" dirty="0">
                        <a:solidFill>
                          <a:schemeClr val="tx1"/>
                        </a:solidFill>
                        <a:effectLst/>
                        <a:latin typeface="+mn-lt"/>
                        <a:ea typeface="+mn-ea"/>
                        <a:cs typeface="+mn-cs"/>
                      </a:endParaRPr>
                    </a:p>
                  </a:txBody>
                  <a:tcPr anchor="ctr">
                    <a:solidFill>
                      <a:srgbClr val="FF0000"/>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Catastrophic</a:t>
                      </a:r>
                      <a:endParaRPr lang="th-TH" sz="1200" u="none" strike="noStrike" kern="1200" dirty="0">
                        <a:solidFill>
                          <a:schemeClr val="tx1"/>
                        </a:solidFill>
                        <a:effectLst/>
                        <a:latin typeface="+mn-lt"/>
                        <a:ea typeface="+mn-ea"/>
                        <a:cs typeface="+mn-cs"/>
                      </a:endParaRPr>
                    </a:p>
                  </a:txBody>
                  <a:tcPr anchor="ctr">
                    <a:solidFill>
                      <a:srgbClr val="FF0000"/>
                    </a:solidFill>
                  </a:tcPr>
                </a:tc>
                <a:extLst>
                  <a:ext uri="{0D108BD9-81ED-4DB2-BD59-A6C34878D82A}">
                    <a16:rowId xmlns:a16="http://schemas.microsoft.com/office/drawing/2014/main" xmlns="" val="10002"/>
                  </a:ext>
                </a:extLst>
              </a:tr>
              <a:tr h="635712">
                <a:tc>
                  <a:txBody>
                    <a:bodyPr/>
                    <a:lstStyle/>
                    <a:p>
                      <a:pPr algn="ctr" fontAlgn="ctr"/>
                      <a:r>
                        <a:rPr lang="en-GB" sz="1200" u="none" strike="noStrike" dirty="0">
                          <a:solidFill>
                            <a:schemeClr val="tx1"/>
                          </a:solidFill>
                          <a:effectLst/>
                        </a:rPr>
                        <a:t/>
                      </a:r>
                      <a:br>
                        <a:rPr lang="en-GB" sz="1200" u="none" strike="noStrike" dirty="0">
                          <a:solidFill>
                            <a:schemeClr val="tx1"/>
                          </a:solidFill>
                          <a:effectLst/>
                        </a:rPr>
                      </a:br>
                      <a:r>
                        <a:rPr lang="en-GB" sz="1200" u="none" strike="noStrike" dirty="0" smtClean="0">
                          <a:solidFill>
                            <a:schemeClr val="tx1"/>
                          </a:solidFill>
                          <a:effectLst/>
                        </a:rPr>
                        <a:t>Moderate</a:t>
                      </a:r>
                      <a:endParaRPr lang="th-TH" sz="1200" b="1" i="0" u="none" strike="noStrike" dirty="0">
                        <a:solidFill>
                          <a:schemeClr val="tx1"/>
                        </a:solidFill>
                        <a:effectLst/>
                        <a:latin typeface="Tahoma"/>
                      </a:endParaRPr>
                    </a:p>
                  </a:txBody>
                  <a:tcPr marL="0" marR="0" marT="0" marB="0" anchor="ctr">
                    <a:solidFill>
                      <a:srgbClr val="00B0F0"/>
                    </a:solidFill>
                  </a:tcPr>
                </a:tc>
                <a:tc>
                  <a:txBody>
                    <a:bodyPr/>
                    <a:lstStyle/>
                    <a:p>
                      <a:pPr marL="0" algn="ctr" defTabSz="914400" rtl="0" eaLnBrk="1" fontAlgn="ctr" latinLnBrk="0" hangingPunct="1"/>
                      <a:r>
                        <a:rPr lang="en-GB" sz="1200" u="none" strike="noStrike" kern="1200" smtClean="0">
                          <a:solidFill>
                            <a:schemeClr val="tx1"/>
                          </a:solidFill>
                          <a:effectLst/>
                          <a:latin typeface="+mn-lt"/>
                          <a:ea typeface="+mn-ea"/>
                          <a:cs typeface="+mn-cs"/>
                        </a:rPr>
                        <a:t>Moderate</a:t>
                      </a:r>
                      <a:endParaRPr lang="th-TH" sz="1200" u="none" strike="noStrike" kern="1200" dirty="0">
                        <a:solidFill>
                          <a:schemeClr val="tx1"/>
                        </a:solidFill>
                        <a:effectLst/>
                        <a:latin typeface="+mn-lt"/>
                        <a:ea typeface="+mn-ea"/>
                        <a:cs typeface="+mn-cs"/>
                      </a:endParaRPr>
                    </a:p>
                  </a:txBody>
                  <a:tcPr anchor="ctr">
                    <a:solidFill>
                      <a:srgbClr val="FF6969"/>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Moderate</a:t>
                      </a:r>
                      <a:endParaRPr lang="th-TH" sz="1200" u="none" strike="noStrike" kern="1200" dirty="0">
                        <a:solidFill>
                          <a:schemeClr val="tx1"/>
                        </a:solidFill>
                        <a:effectLst/>
                        <a:latin typeface="+mn-lt"/>
                        <a:ea typeface="+mn-ea"/>
                        <a:cs typeface="+mn-cs"/>
                      </a:endParaRPr>
                    </a:p>
                  </a:txBody>
                  <a:tcPr anchor="ctr">
                    <a:solidFill>
                      <a:srgbClr val="FF6969"/>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Major</a:t>
                      </a:r>
                      <a:endParaRPr lang="th-TH" sz="1200" u="none" strike="noStrike" kern="1200" dirty="0">
                        <a:solidFill>
                          <a:schemeClr val="tx1"/>
                        </a:solidFill>
                        <a:effectLst/>
                        <a:latin typeface="+mn-lt"/>
                        <a:ea typeface="+mn-ea"/>
                        <a:cs typeface="+mn-cs"/>
                      </a:endParaRPr>
                    </a:p>
                  </a:txBody>
                  <a:tcPr anchor="ctr">
                    <a:solidFill>
                      <a:srgbClr val="FF4F4F"/>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Major</a:t>
                      </a:r>
                      <a:endParaRPr lang="th-TH" sz="1200" u="none" strike="noStrike" kern="1200" dirty="0">
                        <a:solidFill>
                          <a:schemeClr val="tx1"/>
                        </a:solidFill>
                        <a:effectLst/>
                        <a:latin typeface="+mn-lt"/>
                        <a:ea typeface="+mn-ea"/>
                        <a:cs typeface="+mn-cs"/>
                      </a:endParaRPr>
                    </a:p>
                  </a:txBody>
                  <a:tcPr anchor="ctr">
                    <a:solidFill>
                      <a:srgbClr val="FF4F4F"/>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Major</a:t>
                      </a:r>
                      <a:endParaRPr lang="th-TH" sz="1200" u="none" strike="noStrike" kern="1200" dirty="0">
                        <a:solidFill>
                          <a:schemeClr val="tx1"/>
                        </a:solidFill>
                        <a:effectLst/>
                        <a:latin typeface="+mn-lt"/>
                        <a:ea typeface="+mn-ea"/>
                        <a:cs typeface="+mn-cs"/>
                      </a:endParaRPr>
                    </a:p>
                  </a:txBody>
                  <a:tcPr anchor="ctr">
                    <a:solidFill>
                      <a:srgbClr val="FF4F4F"/>
                    </a:solidFill>
                  </a:tcPr>
                </a:tc>
                <a:extLst>
                  <a:ext uri="{0D108BD9-81ED-4DB2-BD59-A6C34878D82A}">
                    <a16:rowId xmlns:a16="http://schemas.microsoft.com/office/drawing/2014/main" xmlns="" val="10003"/>
                  </a:ext>
                </a:extLst>
              </a:tr>
              <a:tr h="635712">
                <a:tc>
                  <a:txBody>
                    <a:bodyPr/>
                    <a:lstStyle/>
                    <a:p>
                      <a:pPr algn="ctr" fontAlgn="ctr"/>
                      <a:r>
                        <a:rPr lang="en-GB" sz="1200" u="none" strike="noStrike" dirty="0" smtClean="0">
                          <a:solidFill>
                            <a:schemeClr val="tx1"/>
                          </a:solidFill>
                          <a:effectLst/>
                        </a:rPr>
                        <a:t>Minor</a:t>
                      </a:r>
                      <a:endParaRPr lang="th-TH" sz="1200" b="1" i="0" u="none" strike="noStrike" dirty="0">
                        <a:solidFill>
                          <a:schemeClr val="tx1"/>
                        </a:solidFill>
                        <a:effectLst/>
                        <a:latin typeface="Tahoma"/>
                      </a:endParaRPr>
                    </a:p>
                  </a:txBody>
                  <a:tcPr marL="0" marR="0" marT="0" marB="0" anchor="ctr">
                    <a:solidFill>
                      <a:srgbClr val="00B0F0"/>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Minor</a:t>
                      </a:r>
                      <a:endParaRPr lang="th-TH" sz="1200" u="none" strike="noStrike" kern="1200" dirty="0">
                        <a:solidFill>
                          <a:schemeClr val="tx1"/>
                        </a:solidFill>
                        <a:effectLst/>
                        <a:latin typeface="+mn-lt"/>
                        <a:ea typeface="+mn-ea"/>
                        <a:cs typeface="+mn-cs"/>
                      </a:endParaRPr>
                    </a:p>
                  </a:txBody>
                  <a:tcPr anchor="ctr">
                    <a:solidFill>
                      <a:srgbClr val="92D050"/>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Minor</a:t>
                      </a:r>
                      <a:endParaRPr lang="th-TH" sz="1200" u="none" strike="noStrike" kern="1200" dirty="0">
                        <a:solidFill>
                          <a:schemeClr val="tx1"/>
                        </a:solidFill>
                        <a:effectLst/>
                        <a:latin typeface="+mn-lt"/>
                        <a:ea typeface="+mn-ea"/>
                        <a:cs typeface="+mn-cs"/>
                      </a:endParaRPr>
                    </a:p>
                  </a:txBody>
                  <a:tcPr anchor="ctr">
                    <a:solidFill>
                      <a:srgbClr val="92D050"/>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Moderate</a:t>
                      </a:r>
                      <a:endParaRPr lang="th-TH" sz="1200" u="none" strike="noStrike" kern="1200" dirty="0">
                        <a:solidFill>
                          <a:schemeClr val="tx1"/>
                        </a:solidFill>
                        <a:effectLst/>
                        <a:latin typeface="+mn-lt"/>
                        <a:ea typeface="+mn-ea"/>
                        <a:cs typeface="+mn-cs"/>
                      </a:endParaRPr>
                    </a:p>
                  </a:txBody>
                  <a:tcPr anchor="ctr">
                    <a:solidFill>
                      <a:srgbClr val="FF6969"/>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Major</a:t>
                      </a:r>
                      <a:endParaRPr lang="th-TH" sz="1200" u="none" strike="noStrike" kern="1200" dirty="0">
                        <a:solidFill>
                          <a:schemeClr val="tx1"/>
                        </a:solidFill>
                        <a:effectLst/>
                        <a:latin typeface="+mn-lt"/>
                        <a:ea typeface="+mn-ea"/>
                        <a:cs typeface="+mn-cs"/>
                      </a:endParaRPr>
                    </a:p>
                  </a:txBody>
                  <a:tcPr anchor="ctr">
                    <a:solidFill>
                      <a:srgbClr val="FF4F4F"/>
                    </a:solidFill>
                  </a:tcPr>
                </a:tc>
                <a:tc>
                  <a:txBody>
                    <a:bodyPr/>
                    <a:lstStyle/>
                    <a:p>
                      <a:pPr marL="0" algn="ctr" defTabSz="914400" rtl="0" eaLnBrk="1" fontAlgn="ctr" latinLnBrk="0" hangingPunct="1"/>
                      <a:r>
                        <a:rPr lang="en-GB" sz="1200" u="none" strike="noStrike" kern="1200" dirty="0" smtClean="0">
                          <a:solidFill>
                            <a:schemeClr val="tx1"/>
                          </a:solidFill>
                          <a:effectLst/>
                          <a:latin typeface="+mn-lt"/>
                          <a:ea typeface="+mn-ea"/>
                          <a:cs typeface="+mn-cs"/>
                        </a:rPr>
                        <a:t>Major</a:t>
                      </a:r>
                      <a:endParaRPr lang="th-TH" sz="1200" u="none" strike="noStrike" kern="1200" dirty="0">
                        <a:solidFill>
                          <a:schemeClr val="tx1"/>
                        </a:solidFill>
                        <a:effectLst/>
                        <a:latin typeface="+mn-lt"/>
                        <a:ea typeface="+mn-ea"/>
                        <a:cs typeface="+mn-cs"/>
                      </a:endParaRPr>
                    </a:p>
                  </a:txBody>
                  <a:tcPr anchor="ctr">
                    <a:solidFill>
                      <a:srgbClr val="FF4F4F"/>
                    </a:solidFill>
                  </a:tcPr>
                </a:tc>
                <a:extLst>
                  <a:ext uri="{0D108BD9-81ED-4DB2-BD59-A6C34878D82A}">
                    <a16:rowId xmlns:a16="http://schemas.microsoft.com/office/drawing/2014/main" xmlns="" val="10004"/>
                  </a:ext>
                </a:extLst>
              </a:tr>
              <a:tr h="635712">
                <a:tc>
                  <a:txBody>
                    <a:bodyPr/>
                    <a:lstStyle/>
                    <a:p>
                      <a:pPr algn="ctr" fontAlgn="ctr"/>
                      <a:r>
                        <a:rPr lang="en-GB" sz="1200" u="none" strike="noStrike" dirty="0">
                          <a:solidFill>
                            <a:schemeClr val="tx1"/>
                          </a:solidFill>
                          <a:effectLst/>
                        </a:rPr>
                        <a:t/>
                      </a:r>
                      <a:br>
                        <a:rPr lang="en-GB" sz="1200" u="none" strike="noStrike" dirty="0">
                          <a:solidFill>
                            <a:schemeClr val="tx1"/>
                          </a:solidFill>
                          <a:effectLst/>
                        </a:rPr>
                      </a:br>
                      <a:r>
                        <a:rPr lang="en-GB" sz="1200" u="none" strike="noStrike" dirty="0" smtClean="0">
                          <a:solidFill>
                            <a:schemeClr val="tx1"/>
                          </a:solidFill>
                          <a:effectLst/>
                        </a:rPr>
                        <a:t>Insignificant</a:t>
                      </a:r>
                      <a:endParaRPr lang="th-TH" sz="1200" b="1" i="0" u="none" strike="noStrike" dirty="0">
                        <a:solidFill>
                          <a:schemeClr val="tx1"/>
                        </a:solidFill>
                        <a:effectLst/>
                        <a:latin typeface="Tahoma"/>
                      </a:endParaRPr>
                    </a:p>
                  </a:txBody>
                  <a:tcPr marL="0" marR="0" marT="0" marB="0" anchor="ctr">
                    <a:solidFill>
                      <a:srgbClr val="00B0F0"/>
                    </a:solidFill>
                  </a:tcPr>
                </a:tc>
                <a:tc>
                  <a:txBody>
                    <a:bodyPr/>
                    <a:lstStyle/>
                    <a:p>
                      <a:pPr algn="ctr" fontAlgn="ctr"/>
                      <a:r>
                        <a:rPr lang="en-GB" sz="1200" u="none" strike="noStrike" dirty="0" smtClean="0">
                          <a:solidFill>
                            <a:schemeClr val="tx1"/>
                          </a:solidFill>
                          <a:effectLst/>
                        </a:rPr>
                        <a:t/>
                      </a:r>
                      <a:br>
                        <a:rPr lang="en-GB" sz="1200" u="none" strike="noStrike" dirty="0" smtClean="0">
                          <a:solidFill>
                            <a:schemeClr val="tx1"/>
                          </a:solidFill>
                          <a:effectLst/>
                        </a:rPr>
                      </a:br>
                      <a:r>
                        <a:rPr lang="en-GB" sz="1200" u="none" strike="noStrike" dirty="0" smtClean="0">
                          <a:solidFill>
                            <a:schemeClr val="tx1"/>
                          </a:solidFill>
                          <a:effectLst/>
                        </a:rPr>
                        <a:t>Insignificant</a:t>
                      </a:r>
                      <a:endParaRPr lang="th-TH" sz="1200" b="1" i="0" u="none" strike="noStrike" dirty="0">
                        <a:solidFill>
                          <a:schemeClr val="tx1"/>
                        </a:solidFill>
                        <a:effectLst/>
                        <a:latin typeface="Tahoma"/>
                      </a:endParaRPr>
                    </a:p>
                  </a:txBody>
                  <a:tcPr>
                    <a:solidFill>
                      <a:srgbClr val="00B050"/>
                    </a:solidFill>
                  </a:tcPr>
                </a:tc>
                <a:tc>
                  <a:txBody>
                    <a:bodyPr/>
                    <a:lstStyle/>
                    <a:p>
                      <a:pPr algn="ctr" fontAlgn="ctr"/>
                      <a:r>
                        <a:rPr lang="en-GB" sz="1200" u="none" strike="noStrike" dirty="0" smtClean="0">
                          <a:solidFill>
                            <a:schemeClr val="tx1"/>
                          </a:solidFill>
                          <a:effectLst/>
                        </a:rPr>
                        <a:t/>
                      </a:r>
                      <a:br>
                        <a:rPr lang="en-GB" sz="1200" u="none" strike="noStrike" dirty="0" smtClean="0">
                          <a:solidFill>
                            <a:schemeClr val="tx1"/>
                          </a:solidFill>
                          <a:effectLst/>
                        </a:rPr>
                      </a:br>
                      <a:r>
                        <a:rPr lang="en-GB" sz="1200" u="none" strike="noStrike" dirty="0" smtClean="0">
                          <a:solidFill>
                            <a:schemeClr val="tx1"/>
                          </a:solidFill>
                          <a:effectLst/>
                        </a:rPr>
                        <a:t>Insignificant</a:t>
                      </a:r>
                      <a:endParaRPr lang="th-TH" sz="1200" b="1" i="0" u="none" strike="noStrike" dirty="0">
                        <a:solidFill>
                          <a:schemeClr val="tx1"/>
                        </a:solidFill>
                        <a:effectLst/>
                        <a:latin typeface="Tahoma"/>
                      </a:endParaRPr>
                    </a:p>
                  </a:txBody>
                  <a:tcPr>
                    <a:solidFill>
                      <a:srgbClr val="00B050"/>
                    </a:solidFill>
                  </a:tcPr>
                </a:tc>
                <a:tc>
                  <a:txBody>
                    <a:bodyPr/>
                    <a:lstStyle/>
                    <a:p>
                      <a:pPr algn="ctr"/>
                      <a:r>
                        <a:rPr lang="en-GB" sz="1200" u="none" strike="noStrike" dirty="0" smtClean="0">
                          <a:solidFill>
                            <a:schemeClr val="tx1"/>
                          </a:solidFill>
                          <a:effectLst/>
                        </a:rPr>
                        <a:t>Moderate</a:t>
                      </a:r>
                      <a:endParaRPr lang="th-TH" dirty="0"/>
                    </a:p>
                  </a:txBody>
                  <a:tcPr anchor="ctr">
                    <a:solidFill>
                      <a:srgbClr val="FF6969"/>
                    </a:solidFill>
                  </a:tcPr>
                </a:tc>
                <a:tc>
                  <a:txBody>
                    <a:bodyPr/>
                    <a:lstStyle/>
                    <a:p>
                      <a:pPr algn="ctr"/>
                      <a:r>
                        <a:rPr lang="en-GB" sz="1200" u="none" strike="noStrike" dirty="0" smtClean="0">
                          <a:solidFill>
                            <a:schemeClr val="tx1"/>
                          </a:solidFill>
                          <a:effectLst/>
                        </a:rPr>
                        <a:t>Major</a:t>
                      </a:r>
                      <a:endParaRPr lang="th-TH" dirty="0"/>
                    </a:p>
                  </a:txBody>
                  <a:tcPr anchor="ctr">
                    <a:solidFill>
                      <a:srgbClr val="FF4F4F"/>
                    </a:solidFill>
                  </a:tcPr>
                </a:tc>
                <a:tc>
                  <a:txBody>
                    <a:bodyPr/>
                    <a:lstStyle/>
                    <a:p>
                      <a:pPr algn="ctr"/>
                      <a:r>
                        <a:rPr lang="en-GB" sz="1200" u="none" strike="noStrike" dirty="0" smtClean="0">
                          <a:solidFill>
                            <a:schemeClr val="tx1"/>
                          </a:solidFill>
                          <a:effectLst/>
                        </a:rPr>
                        <a:t>Major</a:t>
                      </a:r>
                      <a:endParaRPr lang="th-TH" dirty="0"/>
                    </a:p>
                  </a:txBody>
                  <a:tcPr anchor="ctr">
                    <a:solidFill>
                      <a:srgbClr val="FF4F4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1674646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Crisis Management</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smtClean="0"/>
              <a:t>“</a:t>
            </a:r>
            <a:r>
              <a:rPr lang="en-US" sz="1800" b="1" dirty="0" smtClean="0"/>
              <a:t>Crisis</a:t>
            </a:r>
            <a:r>
              <a:rPr lang="en-US" sz="1800" dirty="0" smtClean="0"/>
              <a:t>” is defined as a severe threat that can cause the damage to the operation if it is not be handle very well.</a:t>
            </a:r>
          </a:p>
          <a:p>
            <a:r>
              <a:rPr lang="en-US" sz="1800" dirty="0" smtClean="0"/>
              <a:t>A crisis can create three major threats</a:t>
            </a:r>
          </a:p>
          <a:p>
            <a:pPr marL="571500" lvl="1" indent="-342900">
              <a:buFont typeface="+mj-lt"/>
              <a:buAutoNum type="arabicPeriod"/>
            </a:pPr>
            <a:r>
              <a:rPr lang="en-US" sz="1600" b="1" dirty="0"/>
              <a:t>Public safety</a:t>
            </a:r>
            <a:r>
              <a:rPr lang="en-US" sz="1600" dirty="0"/>
              <a:t> – such as the contamination of the product that might be able to harm the customers.</a:t>
            </a:r>
          </a:p>
          <a:p>
            <a:pPr marL="571500" lvl="1" indent="-342900">
              <a:buFont typeface="+mj-lt"/>
              <a:buAutoNum type="arabicPeriod"/>
            </a:pPr>
            <a:r>
              <a:rPr lang="en-US" sz="1600" b="1" dirty="0"/>
              <a:t>Financial loss</a:t>
            </a:r>
            <a:r>
              <a:rPr lang="en-US" sz="1600" dirty="0"/>
              <a:t> – can be cause by disruption of the operation.</a:t>
            </a:r>
          </a:p>
          <a:p>
            <a:pPr marL="571500" lvl="1" indent="-342900">
              <a:buFont typeface="+mj-lt"/>
              <a:buAutoNum type="arabicPeriod"/>
            </a:pPr>
            <a:r>
              <a:rPr lang="en-US" sz="1600" b="1" dirty="0"/>
              <a:t>Reputational loss</a:t>
            </a:r>
            <a:r>
              <a:rPr lang="en-US" sz="1600" dirty="0"/>
              <a:t> – the crisis does occur the reputation will be ruin</a:t>
            </a:r>
            <a:r>
              <a:rPr lang="en-US" sz="1600" dirty="0" smtClean="0"/>
              <a:t>.</a:t>
            </a:r>
            <a:endParaRPr lang="en-US" sz="1800" dirty="0" smtClean="0"/>
          </a:p>
          <a:p>
            <a:r>
              <a:rPr lang="en-US" sz="1800" dirty="0" smtClean="0"/>
              <a:t>“</a:t>
            </a:r>
            <a:r>
              <a:rPr lang="en-US" sz="1800" b="1" dirty="0" smtClean="0"/>
              <a:t>Crisis Management</a:t>
            </a:r>
            <a:r>
              <a:rPr lang="en-US" sz="1800" dirty="0" smtClean="0"/>
              <a:t>” means a design procedure or plan to prevent of minimize loss the can be happened from the crisis</a:t>
            </a:r>
          </a:p>
          <a:p>
            <a:r>
              <a:rPr lang="en-US" sz="1800" dirty="0" smtClean="0"/>
              <a:t>In order to management the crisis efficiently, all step must be follow sequentially.</a:t>
            </a:r>
          </a:p>
          <a:p>
            <a:pPr marL="228600" lvl="1" indent="0">
              <a:buNone/>
            </a:pP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47</a:t>
            </a:fld>
            <a:endParaRPr lang="en-US"/>
          </a:p>
        </p:txBody>
      </p:sp>
      <p:sp>
        <p:nvSpPr>
          <p:cNvPr id="6" name="TextBox 4"/>
          <p:cNvSpPr txBox="1">
            <a:spLocks noChangeArrowheads="1"/>
          </p:cNvSpPr>
          <p:nvPr/>
        </p:nvSpPr>
        <p:spPr bwMode="auto">
          <a:xfrm>
            <a:off x="620059" y="1668553"/>
            <a:ext cx="1574470"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Definition</a:t>
            </a:r>
            <a:endParaRPr lang="en-US" sz="2400" dirty="0">
              <a:solidFill>
                <a:schemeClr val="bg1"/>
              </a:solidFill>
              <a:latin typeface="+mn-lt"/>
            </a:endParaRPr>
          </a:p>
        </p:txBody>
      </p:sp>
    </p:spTree>
    <p:extLst>
      <p:ext uri="{BB962C8B-B14F-4D97-AF65-F5344CB8AC3E}">
        <p14:creationId xmlns:p14="http://schemas.microsoft.com/office/powerpoint/2010/main" val="11710078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Crisis Management</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pPr marL="228600" lvl="1" indent="0">
              <a:buNone/>
            </a:pP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48</a:t>
            </a:fld>
            <a:endParaRPr lang="en-US"/>
          </a:p>
        </p:txBody>
      </p:sp>
      <p:sp>
        <p:nvSpPr>
          <p:cNvPr id="6" name="TextBox 4"/>
          <p:cNvSpPr txBox="1">
            <a:spLocks noChangeArrowheads="1"/>
          </p:cNvSpPr>
          <p:nvPr/>
        </p:nvSpPr>
        <p:spPr bwMode="auto">
          <a:xfrm>
            <a:off x="620059" y="1668553"/>
            <a:ext cx="4254691"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Crisis Management Process</a:t>
            </a:r>
            <a:endParaRPr lang="en-US" sz="2400" dirty="0">
              <a:solidFill>
                <a:schemeClr val="bg1"/>
              </a:solidFill>
              <a:latin typeface="+mn-lt"/>
            </a:endParaRPr>
          </a:p>
        </p:txBody>
      </p:sp>
      <p:graphicFrame>
        <p:nvGraphicFramePr>
          <p:cNvPr id="10" name="Diagram 9"/>
          <p:cNvGraphicFramePr/>
          <p:nvPr>
            <p:extLst/>
          </p:nvPr>
        </p:nvGraphicFramePr>
        <p:xfrm>
          <a:off x="921858" y="2133979"/>
          <a:ext cx="7496502" cy="4348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1429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Crisis Management</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endParaRPr lang="en-US" sz="1800" dirty="0" smtClean="0"/>
          </a:p>
          <a:p>
            <a:pPr marL="228600" lvl="1" indent="0">
              <a:buNone/>
            </a:pP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49</a:t>
            </a:fld>
            <a:endParaRPr lang="en-US"/>
          </a:p>
        </p:txBody>
      </p:sp>
      <p:sp>
        <p:nvSpPr>
          <p:cNvPr id="6" name="TextBox 4"/>
          <p:cNvSpPr txBox="1">
            <a:spLocks noChangeArrowheads="1"/>
          </p:cNvSpPr>
          <p:nvPr/>
        </p:nvSpPr>
        <p:spPr bwMode="auto">
          <a:xfrm>
            <a:off x="620059" y="1668553"/>
            <a:ext cx="2454518"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Pre-Crisis Phase</a:t>
            </a:r>
            <a:endParaRPr lang="en-US" sz="2400" dirty="0">
              <a:solidFill>
                <a:schemeClr val="bg1"/>
              </a:solidFill>
              <a:latin typeface="+mn-lt"/>
            </a:endParaRPr>
          </a:p>
        </p:txBody>
      </p:sp>
      <p:graphicFrame>
        <p:nvGraphicFramePr>
          <p:cNvPr id="7" name="Diagram 6"/>
          <p:cNvGraphicFramePr/>
          <p:nvPr>
            <p:extLst/>
          </p:nvPr>
        </p:nvGraphicFramePr>
        <p:xfrm>
          <a:off x="620059" y="2234443"/>
          <a:ext cx="781425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7161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Operational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a:t>Legal risk including loss arising from legal action against it and from inadequate, incomplete or otherwise unsound legal documentation and practices</a:t>
            </a:r>
          </a:p>
          <a:p>
            <a:r>
              <a:rPr lang="en-US" sz="1800" dirty="0"/>
              <a:t>Regulatory risk relating to the lack of observance of rules set by a regulatory body. </a:t>
            </a:r>
            <a:endParaRPr lang="en-US" sz="1800" dirty="0" smtClean="0"/>
          </a:p>
          <a:p>
            <a:r>
              <a:rPr lang="en-US" sz="1800" dirty="0" smtClean="0"/>
              <a:t>Reputational </a:t>
            </a:r>
            <a:r>
              <a:rPr lang="en-US" sz="1800" dirty="0"/>
              <a:t>risk from negative publicity about its business practices or internal controls. </a:t>
            </a:r>
          </a:p>
          <a:p>
            <a:r>
              <a:rPr lang="en-US" sz="1800" dirty="0" smtClean="0"/>
              <a:t>Systems </a:t>
            </a:r>
            <a:r>
              <a:rPr lang="en-US" sz="1800" dirty="0"/>
              <a:t>risk loss as a result of failure caused by the breakdown of business procedures, processes or systems and controls. </a:t>
            </a:r>
          </a:p>
          <a:p>
            <a:r>
              <a:rPr lang="en-US" sz="1800" dirty="0" smtClean="0"/>
              <a:t>Outsourcing.</a:t>
            </a:r>
            <a:r>
              <a:rPr lang="en-US" sz="1400" dirty="0"/>
              <a:t>	</a:t>
            </a:r>
            <a:r>
              <a:rPr lang="en-US" sz="1800" dirty="0"/>
              <a:t>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endParaRPr lang="en-US" sz="18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5</a:t>
            </a:fld>
            <a:endParaRPr lang="en-US"/>
          </a:p>
        </p:txBody>
      </p:sp>
      <p:sp>
        <p:nvSpPr>
          <p:cNvPr id="6" name="TextBox 4"/>
          <p:cNvSpPr txBox="1">
            <a:spLocks noChangeArrowheads="1"/>
          </p:cNvSpPr>
          <p:nvPr/>
        </p:nvSpPr>
        <p:spPr bwMode="auto">
          <a:xfrm>
            <a:off x="620059" y="1668553"/>
            <a:ext cx="4031873"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Scope of Operational Risk</a:t>
            </a:r>
            <a:endParaRPr lang="en-US" sz="2400" dirty="0">
              <a:solidFill>
                <a:schemeClr val="bg1"/>
              </a:solidFill>
              <a:latin typeface="+mn-lt"/>
            </a:endParaRPr>
          </a:p>
        </p:txBody>
      </p:sp>
    </p:spTree>
    <p:extLst>
      <p:ext uri="{BB962C8B-B14F-4D97-AF65-F5344CB8AC3E}">
        <p14:creationId xmlns:p14="http://schemas.microsoft.com/office/powerpoint/2010/main" val="23177833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Crisis Management</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pPr marL="342900" indent="-342900">
              <a:buFont typeface="+mj-lt"/>
              <a:buAutoNum type="arabicPeriod"/>
            </a:pPr>
            <a:r>
              <a:rPr lang="en-US" sz="1800" dirty="0" smtClean="0"/>
              <a:t>Try to avoid using the word “ </a:t>
            </a:r>
            <a:r>
              <a:rPr lang="en-US" sz="1800" b="1" dirty="0" smtClean="0"/>
              <a:t>No Comment</a:t>
            </a:r>
            <a:r>
              <a:rPr lang="en-US" sz="1800" dirty="0" smtClean="0"/>
              <a:t>” because the public is enthusiastic to get the truth or fact from the company. Thus, if using that word, public will believe that there is something to hide.</a:t>
            </a:r>
          </a:p>
          <a:p>
            <a:pPr marL="342900" indent="-342900">
              <a:buFont typeface="+mj-lt"/>
              <a:buAutoNum type="arabicPeriod"/>
            </a:pPr>
            <a:r>
              <a:rPr lang="en-US" sz="1800" dirty="0" smtClean="0"/>
              <a:t>Avoid using the difficult/complex or technical terms. It will cause the public to not be able to clarify the fact and they might interpret that company is trying to cover something.</a:t>
            </a:r>
          </a:p>
          <a:p>
            <a:pPr marL="342900" indent="-342900">
              <a:buFont typeface="+mj-lt"/>
              <a:buAutoNum type="arabicPeriod"/>
            </a:pPr>
            <a:r>
              <a:rPr lang="en-US" sz="1800" dirty="0" smtClean="0"/>
              <a:t>Confront with the public camera with the strong eye contract, try to avoid “</a:t>
            </a:r>
            <a:r>
              <a:rPr lang="en-US" sz="1800" dirty="0" err="1" smtClean="0"/>
              <a:t>uhms</a:t>
            </a:r>
            <a:r>
              <a:rPr lang="en-US" sz="1800" dirty="0" smtClean="0"/>
              <a:t>” or “</a:t>
            </a:r>
            <a:r>
              <a:rPr lang="en-US" sz="1800" dirty="0" err="1" smtClean="0"/>
              <a:t>uhs</a:t>
            </a:r>
            <a:r>
              <a:rPr lang="en-US" sz="1800" dirty="0" smtClean="0"/>
              <a:t>”, and not perform distracting nervous gestures because people might thing that you are perceived as deceptive.</a:t>
            </a:r>
          </a:p>
          <a:p>
            <a:pPr marL="342900" indent="-342900">
              <a:buFont typeface="+mj-lt"/>
              <a:buAutoNum type="arabicPeriod"/>
            </a:pPr>
            <a:r>
              <a:rPr lang="en-US" sz="1800" dirty="0" smtClean="0"/>
              <a:t>Brief all spokesman on the latest information and the key message point to convey the stakeholders.</a:t>
            </a:r>
          </a:p>
          <a:p>
            <a:pPr marL="228600" lvl="1" indent="0">
              <a:buNone/>
            </a:pP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50</a:t>
            </a:fld>
            <a:endParaRPr lang="en-US"/>
          </a:p>
        </p:txBody>
      </p:sp>
      <p:sp>
        <p:nvSpPr>
          <p:cNvPr id="6" name="TextBox 4"/>
          <p:cNvSpPr txBox="1">
            <a:spLocks noChangeArrowheads="1"/>
          </p:cNvSpPr>
          <p:nvPr/>
        </p:nvSpPr>
        <p:spPr bwMode="auto">
          <a:xfrm>
            <a:off x="620059" y="1668553"/>
            <a:ext cx="3163045"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Crisis Media Training</a:t>
            </a:r>
            <a:endParaRPr lang="en-US" sz="2400" dirty="0">
              <a:solidFill>
                <a:schemeClr val="bg1"/>
              </a:solidFill>
              <a:latin typeface="+mn-lt"/>
            </a:endParaRPr>
          </a:p>
        </p:txBody>
      </p:sp>
    </p:spTree>
    <p:extLst>
      <p:ext uri="{BB962C8B-B14F-4D97-AF65-F5344CB8AC3E}">
        <p14:creationId xmlns:p14="http://schemas.microsoft.com/office/powerpoint/2010/main" val="10817881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Crisis Management</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smtClean="0"/>
              <a:t>Crisis Response can be classified into two section: </a:t>
            </a:r>
          </a:p>
          <a:p>
            <a:pPr lvl="1"/>
            <a:r>
              <a:rPr lang="en-US" sz="1600" dirty="0" smtClean="0"/>
              <a:t>The initial crisis response</a:t>
            </a:r>
          </a:p>
          <a:p>
            <a:pPr lvl="1"/>
            <a:r>
              <a:rPr lang="en-US" sz="1600" dirty="0" smtClean="0"/>
              <a:t>Reputation repair and behavioral intentions.</a:t>
            </a:r>
          </a:p>
          <a:p>
            <a:r>
              <a:rPr lang="en-US" sz="1800" b="1" dirty="0" smtClean="0"/>
              <a:t>Initial Response</a:t>
            </a:r>
            <a:r>
              <a:rPr lang="en-US" sz="1800" dirty="0" smtClean="0"/>
              <a:t> is to conduct the guidelines which focuses on three points:</a:t>
            </a:r>
          </a:p>
          <a:p>
            <a:pPr lvl="1"/>
            <a:r>
              <a:rPr lang="en-US" sz="1600" dirty="0" smtClean="0"/>
              <a:t>Be quick – Crisis Manager should response on the event in the first hour. The preparation will be helpful in this case.</a:t>
            </a:r>
          </a:p>
          <a:p>
            <a:pPr lvl="1"/>
            <a:r>
              <a:rPr lang="en-US" sz="1600" dirty="0" smtClean="0"/>
              <a:t>Be accurate – People need to know the truth about what happened and how the event might affect them</a:t>
            </a:r>
          </a:p>
          <a:p>
            <a:pPr lvl="1"/>
            <a:r>
              <a:rPr lang="en-US" sz="1600" dirty="0" smtClean="0"/>
              <a:t>Be </a:t>
            </a:r>
            <a:r>
              <a:rPr lang="en-US" sz="1600" dirty="0" err="1" smtClean="0"/>
              <a:t>consitant</a:t>
            </a:r>
            <a:r>
              <a:rPr lang="en-US" sz="1600" dirty="0" smtClean="0"/>
              <a:t> – The crisis team need to share all information to ensure that everyone in the firm understand and speak the same thing.</a:t>
            </a:r>
          </a:p>
          <a:p>
            <a:pPr marL="0" indent="0">
              <a:buNone/>
            </a:pPr>
            <a:endParaRPr lang="en-US" sz="1800" dirty="0" smtClean="0"/>
          </a:p>
          <a:p>
            <a:pPr marL="228600" lvl="1" indent="0">
              <a:buNone/>
            </a:pP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51</a:t>
            </a:fld>
            <a:endParaRPr lang="en-US"/>
          </a:p>
        </p:txBody>
      </p:sp>
      <p:sp>
        <p:nvSpPr>
          <p:cNvPr id="6" name="TextBox 4"/>
          <p:cNvSpPr txBox="1">
            <a:spLocks noChangeArrowheads="1"/>
          </p:cNvSpPr>
          <p:nvPr/>
        </p:nvSpPr>
        <p:spPr bwMode="auto">
          <a:xfrm>
            <a:off x="620059" y="1668553"/>
            <a:ext cx="2403222"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Crisis Response</a:t>
            </a:r>
            <a:endParaRPr lang="en-US" sz="2400" dirty="0">
              <a:solidFill>
                <a:schemeClr val="bg1"/>
              </a:solidFill>
              <a:latin typeface="+mn-lt"/>
            </a:endParaRPr>
          </a:p>
        </p:txBody>
      </p:sp>
    </p:spTree>
    <p:extLst>
      <p:ext uri="{BB962C8B-B14F-4D97-AF65-F5344CB8AC3E}">
        <p14:creationId xmlns:p14="http://schemas.microsoft.com/office/powerpoint/2010/main" val="31267097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Crisis Management</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b="1" dirty="0" smtClean="0"/>
              <a:t>Reputation Repair </a:t>
            </a:r>
            <a:r>
              <a:rPr lang="en-US" sz="1800" dirty="0" smtClean="0"/>
              <a:t>is to regain the trust from the public to the firm or the brand.</a:t>
            </a:r>
          </a:p>
          <a:p>
            <a:r>
              <a:rPr lang="en-US" sz="1800" dirty="0" smtClean="0"/>
              <a:t>The reputation repair strategies vary in term of how much the firm is going to treat the victim instead of addressing the public concerns.</a:t>
            </a:r>
          </a:p>
          <a:p>
            <a:r>
              <a:rPr lang="en-US" sz="1800" dirty="0" smtClean="0"/>
              <a:t>There are two step of tackle reputation repair</a:t>
            </a:r>
          </a:p>
          <a:p>
            <a:pPr marL="571500" lvl="1" indent="-342900">
              <a:buFont typeface="+mj-lt"/>
              <a:buAutoNum type="arabicPeriod"/>
            </a:pPr>
            <a:r>
              <a:rPr lang="en-US" sz="1400" dirty="0" smtClean="0"/>
              <a:t>Determine the basic crisis type. A crisis manager considers how the news, media and stakeholder define the crisis. Classification of crisis can help to evaluate the attribution of crisis response. Crisis can be categorized to be three level:</a:t>
            </a:r>
          </a:p>
          <a:p>
            <a:pPr marL="800100" lvl="2" indent="-342900">
              <a:buFont typeface="+mj-lt"/>
              <a:buAutoNum type="arabicPeriod"/>
            </a:pPr>
            <a:r>
              <a:rPr lang="en-US" sz="1400" i="1" dirty="0"/>
              <a:t>Victim Crises: Minimal Crisis Responsibility – </a:t>
            </a:r>
            <a:r>
              <a:rPr lang="en-US" sz="1400" dirty="0"/>
              <a:t>Natural Disaster, Rumors, and Workplace Violence</a:t>
            </a:r>
          </a:p>
          <a:p>
            <a:pPr marL="800100" lvl="2" indent="-342900">
              <a:buFont typeface="+mj-lt"/>
              <a:buAutoNum type="arabicPeriod"/>
            </a:pPr>
            <a:r>
              <a:rPr lang="en-US" sz="1400" i="1" dirty="0"/>
              <a:t>Accidental Cries: Low Crisis Responsibility – </a:t>
            </a:r>
            <a:r>
              <a:rPr lang="en-US" sz="1400" dirty="0"/>
              <a:t>Technical error </a:t>
            </a:r>
          </a:p>
          <a:p>
            <a:pPr marL="800100" lvl="2" indent="-342900">
              <a:buFont typeface="+mj-lt"/>
              <a:buAutoNum type="arabicPeriod"/>
            </a:pPr>
            <a:r>
              <a:rPr lang="en-US" sz="1400" i="1" dirty="0"/>
              <a:t>Preventable Cries: Strong Crisis Responsibility – </a:t>
            </a:r>
            <a:r>
              <a:rPr lang="en-US" sz="1400" dirty="0"/>
              <a:t>Human </a:t>
            </a:r>
            <a:r>
              <a:rPr lang="en-US" sz="1400" dirty="0" smtClean="0"/>
              <a:t>error</a:t>
            </a:r>
          </a:p>
          <a:p>
            <a:pPr marL="571500" lvl="1" indent="-342900">
              <a:buFont typeface="+mj-lt"/>
              <a:buAutoNum type="arabicPeriod"/>
            </a:pPr>
            <a:r>
              <a:rPr lang="en-US" sz="1400" dirty="0" smtClean="0"/>
              <a:t>Review the intensifying factors of crisis history and prior reputation. </a:t>
            </a:r>
            <a:r>
              <a:rPr lang="en-US" sz="1400" dirty="0"/>
              <a:t> </a:t>
            </a:r>
            <a:r>
              <a:rPr lang="en-US" sz="1400" dirty="0" smtClean="0"/>
              <a:t>If an organization has a same historical crisis, the threat can be intensified.</a:t>
            </a:r>
          </a:p>
          <a:p>
            <a:pPr marL="228600" lvl="1" indent="0">
              <a:buNone/>
            </a:pPr>
            <a:endParaRPr lang="en-US" sz="1400" dirty="0" smtClean="0"/>
          </a:p>
          <a:p>
            <a:pPr marL="571500" lvl="1" indent="-342900">
              <a:buFont typeface="+mj-lt"/>
              <a:buAutoNum type="arabicPeriod"/>
            </a:pPr>
            <a:endParaRPr lang="en-US" sz="1400" dirty="0" smtClean="0"/>
          </a:p>
          <a:p>
            <a:pPr marL="0" indent="0">
              <a:buNone/>
            </a:pPr>
            <a:endParaRPr lang="en-US" sz="1800" dirty="0" smtClean="0"/>
          </a:p>
          <a:p>
            <a:pPr marL="228600" lvl="1" indent="0">
              <a:buNone/>
            </a:pP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52</a:t>
            </a:fld>
            <a:endParaRPr lang="en-US"/>
          </a:p>
        </p:txBody>
      </p:sp>
      <p:sp>
        <p:nvSpPr>
          <p:cNvPr id="6" name="TextBox 4"/>
          <p:cNvSpPr txBox="1">
            <a:spLocks noChangeArrowheads="1"/>
          </p:cNvSpPr>
          <p:nvPr/>
        </p:nvSpPr>
        <p:spPr bwMode="auto">
          <a:xfrm>
            <a:off x="620059" y="1668553"/>
            <a:ext cx="2403222"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Crisis Response</a:t>
            </a:r>
            <a:endParaRPr lang="en-US" sz="2400" dirty="0">
              <a:solidFill>
                <a:schemeClr val="bg1"/>
              </a:solidFill>
              <a:latin typeface="+mn-lt"/>
            </a:endParaRPr>
          </a:p>
        </p:txBody>
      </p:sp>
    </p:spTree>
    <p:extLst>
      <p:ext uri="{BB962C8B-B14F-4D97-AF65-F5344CB8AC3E}">
        <p14:creationId xmlns:p14="http://schemas.microsoft.com/office/powerpoint/2010/main" val="17413827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Crisis Management</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pPr marL="0" indent="0">
              <a:buNone/>
            </a:pPr>
            <a:endParaRPr lang="en-US" sz="1800" dirty="0" smtClean="0"/>
          </a:p>
          <a:p>
            <a:pPr marL="228600" lvl="1" indent="0">
              <a:buNone/>
            </a:pP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53</a:t>
            </a:fld>
            <a:endParaRPr lang="en-US"/>
          </a:p>
        </p:txBody>
      </p:sp>
      <p:sp>
        <p:nvSpPr>
          <p:cNvPr id="6" name="TextBox 4"/>
          <p:cNvSpPr txBox="1">
            <a:spLocks noChangeArrowheads="1"/>
          </p:cNvSpPr>
          <p:nvPr/>
        </p:nvSpPr>
        <p:spPr bwMode="auto">
          <a:xfrm>
            <a:off x="620059" y="1668553"/>
            <a:ext cx="2569934"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Post Crisis Phase</a:t>
            </a:r>
            <a:endParaRPr lang="en-US" sz="2400" dirty="0">
              <a:solidFill>
                <a:schemeClr val="bg1"/>
              </a:solidFill>
              <a:latin typeface="+mn-lt"/>
            </a:endParaRPr>
          </a:p>
        </p:txBody>
      </p:sp>
      <p:graphicFrame>
        <p:nvGraphicFramePr>
          <p:cNvPr id="8" name="Diagram 7"/>
          <p:cNvGraphicFramePr/>
          <p:nvPr>
            <p:extLst/>
          </p:nvPr>
        </p:nvGraphicFramePr>
        <p:xfrm>
          <a:off x="800667" y="2373099"/>
          <a:ext cx="760635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7172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Reference 	</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pPr lvl="0"/>
            <a:r>
              <a:rPr lang="en-US" sz="1800" dirty="0"/>
              <a:t>Simple Tools and Techniques for Enterprise Risk Management, Second Edition, Robert J. Chapman, published by John Wiley and Sons Ltd (2011</a:t>
            </a:r>
            <a:r>
              <a:rPr lang="en-US" sz="1800" dirty="0" smtClean="0"/>
              <a:t>)</a:t>
            </a:r>
          </a:p>
          <a:p>
            <a:pPr lvl="0"/>
            <a:r>
              <a:rPr lang="en-US" sz="1800" dirty="0"/>
              <a:t>Coombs, W. T. (2007). Crisis management and communications. </a:t>
            </a:r>
            <a:r>
              <a:rPr lang="en-US" sz="1800" i="1" dirty="0"/>
              <a:t>Institute for public relations</a:t>
            </a:r>
            <a:r>
              <a:rPr lang="en-US" sz="1800" dirty="0"/>
              <a:t>, </a:t>
            </a:r>
            <a:r>
              <a:rPr lang="en-US" sz="1800" i="1" dirty="0"/>
              <a:t>4</a:t>
            </a:r>
            <a:r>
              <a:rPr lang="en-US" sz="1800" dirty="0"/>
              <a:t>(5), 6.</a:t>
            </a:r>
            <a:endParaRPr lang="en-US" sz="1800" u="sng"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54</a:t>
            </a:fld>
            <a:endParaRPr lang="en-US"/>
          </a:p>
        </p:txBody>
      </p:sp>
      <p:sp>
        <p:nvSpPr>
          <p:cNvPr id="6" name="TextBox 4"/>
          <p:cNvSpPr txBox="1">
            <a:spLocks noChangeArrowheads="1"/>
          </p:cNvSpPr>
          <p:nvPr/>
        </p:nvSpPr>
        <p:spPr bwMode="auto">
          <a:xfrm>
            <a:off x="620059" y="1668553"/>
            <a:ext cx="1749197"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Reference</a:t>
            </a:r>
            <a:endParaRPr lang="en-US" sz="2400" dirty="0">
              <a:solidFill>
                <a:schemeClr val="bg1"/>
              </a:solidFill>
              <a:latin typeface="+mn-lt"/>
            </a:endParaRPr>
          </a:p>
        </p:txBody>
      </p:sp>
    </p:spTree>
    <p:extLst>
      <p:ext uri="{BB962C8B-B14F-4D97-AF65-F5344CB8AC3E}">
        <p14:creationId xmlns:p14="http://schemas.microsoft.com/office/powerpoint/2010/main" val="1068917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Operational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r>
              <a:rPr lang="en-US" sz="1800" dirty="0"/>
              <a:t>I</a:t>
            </a:r>
            <a:r>
              <a:rPr lang="en-US" sz="1800" dirty="0" smtClean="0"/>
              <a:t>mproving </a:t>
            </a:r>
            <a:r>
              <a:rPr lang="en-US" sz="1800" dirty="0"/>
              <a:t>the ability to achieve its business </a:t>
            </a:r>
            <a:r>
              <a:rPr lang="en-US" sz="1800" dirty="0" smtClean="0"/>
              <a:t>objectives.</a:t>
            </a:r>
          </a:p>
          <a:p>
            <a:r>
              <a:rPr lang="en-US" sz="1800" dirty="0" smtClean="0"/>
              <a:t>Providing </a:t>
            </a:r>
            <a:r>
              <a:rPr lang="en-US" sz="1800" dirty="0"/>
              <a:t>management the opportunity to focus on revenue generating activities rather than fire-fighting one crisis after </a:t>
            </a:r>
            <a:r>
              <a:rPr lang="en-US" sz="1800" dirty="0" smtClean="0"/>
              <a:t>another.</a:t>
            </a:r>
          </a:p>
          <a:p>
            <a:r>
              <a:rPr lang="en-US" sz="1800" dirty="0" err="1" smtClean="0"/>
              <a:t>Minimising</a:t>
            </a:r>
            <a:r>
              <a:rPr lang="en-US" sz="1800" dirty="0" smtClean="0"/>
              <a:t> </a:t>
            </a:r>
            <a:r>
              <a:rPr lang="en-US" sz="1800" dirty="0"/>
              <a:t>day-to-day </a:t>
            </a:r>
            <a:r>
              <a:rPr lang="en-US" sz="1800" dirty="0" smtClean="0"/>
              <a:t>losses</a:t>
            </a:r>
          </a:p>
          <a:p>
            <a:r>
              <a:rPr lang="en-US" sz="1800" dirty="0" smtClean="0"/>
              <a:t>Providing </a:t>
            </a:r>
            <a:r>
              <a:rPr lang="en-US" sz="1800" dirty="0"/>
              <a:t>a more robust enterprise risk management </a:t>
            </a:r>
            <a:r>
              <a:rPr lang="en-US" sz="1800" dirty="0" smtClean="0"/>
              <a:t>system.</a:t>
            </a:r>
          </a:p>
          <a:p>
            <a:r>
              <a:rPr lang="en-US" sz="1800" dirty="0" smtClean="0"/>
              <a:t>Contributing </a:t>
            </a:r>
            <a:r>
              <a:rPr lang="en-US" sz="1800" dirty="0"/>
              <a:t>to the establishment of a system which enables the correlation of different classes of risk to be understood and, where appropriate, modelled.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endParaRPr lang="en-US" sz="18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6</a:t>
            </a:fld>
            <a:endParaRPr lang="en-US"/>
          </a:p>
        </p:txBody>
      </p:sp>
      <p:sp>
        <p:nvSpPr>
          <p:cNvPr id="6" name="TextBox 4"/>
          <p:cNvSpPr txBox="1">
            <a:spLocks noChangeArrowheads="1"/>
          </p:cNvSpPr>
          <p:nvPr/>
        </p:nvSpPr>
        <p:spPr bwMode="auto">
          <a:xfrm>
            <a:off x="620059" y="1668553"/>
            <a:ext cx="4214615"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Benefits </a:t>
            </a:r>
            <a:r>
              <a:rPr lang="en-US" sz="2400" dirty="0">
                <a:solidFill>
                  <a:schemeClr val="bg1"/>
                </a:solidFill>
                <a:latin typeface="+mn-lt"/>
              </a:rPr>
              <a:t>o</a:t>
            </a:r>
            <a:r>
              <a:rPr lang="en-US" sz="2400" dirty="0" smtClean="0">
                <a:solidFill>
                  <a:schemeClr val="bg1"/>
                </a:solidFill>
                <a:latin typeface="+mn-lt"/>
              </a:rPr>
              <a:t>f Operational Risk</a:t>
            </a:r>
            <a:endParaRPr lang="en-US" sz="2400" dirty="0">
              <a:solidFill>
                <a:schemeClr val="bg1"/>
              </a:solidFill>
              <a:latin typeface="+mn-lt"/>
            </a:endParaRPr>
          </a:p>
        </p:txBody>
      </p:sp>
    </p:spTree>
    <p:extLst>
      <p:ext uri="{BB962C8B-B14F-4D97-AF65-F5344CB8AC3E}">
        <p14:creationId xmlns:p14="http://schemas.microsoft.com/office/powerpoint/2010/main" val="339868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Operational Risk</a:t>
            </a:r>
            <a:endParaRPr lang="en-US" dirty="0"/>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pPr lvl="2"/>
            <a:r>
              <a:rPr lang="en-US" sz="2800" dirty="0"/>
              <a:t>Strategy Risk</a:t>
            </a:r>
          </a:p>
          <a:p>
            <a:pPr lvl="2"/>
            <a:r>
              <a:rPr lang="en-US" sz="2800" dirty="0"/>
              <a:t>People Risk</a:t>
            </a:r>
          </a:p>
          <a:p>
            <a:pPr lvl="2"/>
            <a:r>
              <a:rPr lang="en-US" sz="2800" dirty="0"/>
              <a:t>Processes and System Risk</a:t>
            </a:r>
          </a:p>
          <a:p>
            <a:pPr lvl="2"/>
            <a:r>
              <a:rPr lang="en-US" sz="2800" dirty="0"/>
              <a:t>External </a:t>
            </a:r>
            <a:r>
              <a:rPr lang="en-US" sz="2800" dirty="0" smtClean="0"/>
              <a:t>Event</a:t>
            </a:r>
            <a:endParaRPr lang="en-US" sz="24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7</a:t>
            </a:fld>
            <a:endParaRPr lang="en-US"/>
          </a:p>
        </p:txBody>
      </p:sp>
      <p:sp>
        <p:nvSpPr>
          <p:cNvPr id="6" name="TextBox 4"/>
          <p:cNvSpPr txBox="1">
            <a:spLocks noChangeArrowheads="1"/>
          </p:cNvSpPr>
          <p:nvPr/>
        </p:nvSpPr>
        <p:spPr bwMode="auto">
          <a:xfrm>
            <a:off x="620059" y="1668553"/>
            <a:ext cx="3895117"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Types </a:t>
            </a:r>
            <a:r>
              <a:rPr lang="en-US" sz="2400" dirty="0">
                <a:solidFill>
                  <a:schemeClr val="bg1"/>
                </a:solidFill>
                <a:latin typeface="+mn-lt"/>
              </a:rPr>
              <a:t>o</a:t>
            </a:r>
            <a:r>
              <a:rPr lang="en-US" sz="2400" dirty="0" smtClean="0">
                <a:solidFill>
                  <a:schemeClr val="bg1"/>
                </a:solidFill>
                <a:latin typeface="+mn-lt"/>
              </a:rPr>
              <a:t>f Operational Risk</a:t>
            </a:r>
            <a:endParaRPr lang="en-US" sz="2400" dirty="0">
              <a:solidFill>
                <a:schemeClr val="bg1"/>
              </a:solidFill>
              <a:latin typeface="+mn-lt"/>
            </a:endParaRPr>
          </a:p>
        </p:txBody>
      </p:sp>
    </p:spTree>
    <p:extLst>
      <p:ext uri="{BB962C8B-B14F-4D97-AF65-F5344CB8AC3E}">
        <p14:creationId xmlns:p14="http://schemas.microsoft.com/office/powerpoint/2010/main" val="984680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Strategy </a:t>
            </a:r>
            <a:r>
              <a:rPr lang="en-US" dirty="0"/>
              <a:t>Risk</a:t>
            </a:r>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pPr lvl="1"/>
            <a:r>
              <a:rPr lang="en-US" dirty="0" smtClean="0"/>
              <a:t>Strategy </a:t>
            </a:r>
          </a:p>
          <a:p>
            <a:pPr marL="457200" lvl="2" indent="0">
              <a:buNone/>
            </a:pPr>
            <a:r>
              <a:rPr lang="en-US" dirty="0"/>
              <a:t>	</a:t>
            </a:r>
            <a:r>
              <a:rPr lang="en-US" i="1" dirty="0" smtClean="0"/>
              <a:t>“Strategy </a:t>
            </a:r>
            <a:r>
              <a:rPr lang="en-US" i="1" dirty="0"/>
              <a:t>is a description of what the business will do and the rationale behind it</a:t>
            </a:r>
            <a:r>
              <a:rPr lang="en-US" i="1" dirty="0" smtClean="0"/>
              <a:t>.”</a:t>
            </a:r>
            <a:r>
              <a:rPr lang="en-US" dirty="0" smtClean="0"/>
              <a:t> </a:t>
            </a:r>
          </a:p>
          <a:p>
            <a:pPr marL="457200" lvl="2" indent="0">
              <a:buNone/>
            </a:pPr>
            <a:r>
              <a:rPr lang="en-US" dirty="0" smtClean="0"/>
              <a:t>For </a:t>
            </a:r>
            <a:r>
              <a:rPr lang="en-US" dirty="0"/>
              <a:t>example, Virgin Mail Order’s early strategy </a:t>
            </a:r>
            <a:endParaRPr lang="en-US" dirty="0" smtClean="0"/>
          </a:p>
          <a:p>
            <a:pPr marL="457200" lvl="2" indent="0">
              <a:buNone/>
            </a:pPr>
            <a:r>
              <a:rPr lang="en-US" dirty="0" smtClean="0"/>
              <a:t>for </a:t>
            </a:r>
            <a:r>
              <a:rPr lang="en-US" dirty="0"/>
              <a:t>music record sales was to compete in the market place by means of mail order (as its company name suggests), undercutting prices offered by the existing well-established high street retailers.</a:t>
            </a:r>
            <a:endParaRPr lang="en-US" dirty="0" smtClean="0"/>
          </a:p>
          <a:p>
            <a:pPr lvl="1"/>
            <a:r>
              <a:rPr lang="en-US" dirty="0" smtClean="0"/>
              <a:t>Strategy risk</a:t>
            </a:r>
          </a:p>
          <a:p>
            <a:pPr marL="457200" lvl="2" indent="0">
              <a:buNone/>
            </a:pPr>
            <a:r>
              <a:rPr lang="en-US" dirty="0" smtClean="0"/>
              <a:t>	“</a:t>
            </a:r>
            <a:r>
              <a:rPr lang="en-US" i="1" dirty="0" smtClean="0"/>
              <a:t>Strategic </a:t>
            </a:r>
            <a:r>
              <a:rPr lang="en-US" i="1" dirty="0"/>
              <a:t>risk, then, may be defined as the risk associated with initial strategy selection, execution or modification over time, resulting in a lack of achievement of overall objectives</a:t>
            </a:r>
            <a:r>
              <a:rPr lang="en-US" i="1" dirty="0" smtClean="0"/>
              <a:t>.”</a:t>
            </a:r>
            <a:r>
              <a:rPr lang="en-US" dirty="0"/>
              <a:t>	</a:t>
            </a:r>
            <a:br>
              <a:rPr lang="en-US" dirty="0"/>
            </a:br>
            <a:endParaRPr lang="en-US" dirty="0" smtClean="0"/>
          </a:p>
          <a:p>
            <a:pPr lvl="1"/>
            <a:endParaRPr lang="en-US" dirty="0"/>
          </a:p>
          <a:p>
            <a:pPr marL="0" indent="0">
              <a:buNone/>
            </a:pPr>
            <a:r>
              <a:rPr lang="en-US" sz="1800" dirty="0" smtClean="0"/>
              <a:t>	</a:t>
            </a:r>
            <a:endParaRPr lang="en-US" sz="1600" dirty="0" smtClean="0"/>
          </a:p>
          <a:p>
            <a:pPr marL="0" indent="0">
              <a:buNone/>
            </a:pPr>
            <a:r>
              <a:rPr lang="en-US" sz="1800" dirty="0" smtClean="0"/>
              <a:t>	</a:t>
            </a: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8</a:t>
            </a:fld>
            <a:endParaRPr lang="en-US"/>
          </a:p>
        </p:txBody>
      </p:sp>
      <p:sp>
        <p:nvSpPr>
          <p:cNvPr id="6" name="TextBox 4"/>
          <p:cNvSpPr txBox="1">
            <a:spLocks noChangeArrowheads="1"/>
          </p:cNvSpPr>
          <p:nvPr/>
        </p:nvSpPr>
        <p:spPr bwMode="auto">
          <a:xfrm>
            <a:off x="620059" y="1668553"/>
            <a:ext cx="1574470"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a:solidFill>
                  <a:schemeClr val="bg1"/>
                </a:solidFill>
                <a:latin typeface="+mn-lt"/>
              </a:rPr>
              <a:t>Definition</a:t>
            </a:r>
          </a:p>
        </p:txBody>
      </p:sp>
    </p:spTree>
    <p:extLst>
      <p:ext uri="{BB962C8B-B14F-4D97-AF65-F5344CB8AC3E}">
        <p14:creationId xmlns:p14="http://schemas.microsoft.com/office/powerpoint/2010/main" val="851350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Strategy Risk</a:t>
            </a:r>
          </a:p>
        </p:txBody>
      </p:sp>
      <p:sp>
        <p:nvSpPr>
          <p:cNvPr id="3" name="Content Placeholder 2"/>
          <p:cNvSpPr>
            <a:spLocks noGrp="1"/>
          </p:cNvSpPr>
          <p:nvPr>
            <p:ph idx="1"/>
          </p:nvPr>
        </p:nvSpPr>
        <p:spPr>
          <a:xfrm>
            <a:off x="457199" y="2127912"/>
            <a:ext cx="8305801" cy="4354775"/>
          </a:xfrm>
          <a:ln w="28575" cmpd="sng">
            <a:solidFill>
              <a:srgbClr val="800000"/>
            </a:solidFill>
          </a:ln>
        </p:spPr>
        <p:txBody>
          <a:bodyPr>
            <a:noAutofit/>
          </a:bodyPr>
          <a:lstStyle/>
          <a:p>
            <a:pPr marL="0" indent="0">
              <a:buNone/>
            </a:pPr>
            <a:r>
              <a:rPr lang="en-US" dirty="0"/>
              <a:t/>
            </a:r>
            <a:br>
              <a:rPr lang="en-US" dirty="0"/>
            </a:br>
            <a:endParaRPr lang="en-US" dirty="0" smtClean="0"/>
          </a:p>
          <a:p>
            <a:pPr lvl="1"/>
            <a:endParaRPr lang="en-US" dirty="0"/>
          </a:p>
          <a:p>
            <a:pPr marL="0" indent="0">
              <a:buNone/>
            </a:pPr>
            <a:r>
              <a:rPr lang="en-US" sz="1800" dirty="0" smtClean="0"/>
              <a:t>	</a:t>
            </a:r>
            <a:endParaRPr lang="en-US" sz="1600" dirty="0" smtClean="0"/>
          </a:p>
          <a:p>
            <a:pPr marL="0" indent="0">
              <a:buNone/>
            </a:pPr>
            <a:r>
              <a:rPr lang="en-US" sz="1800" dirty="0" smtClean="0"/>
              <a:t>	</a:t>
            </a: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sp>
        <p:nvSpPr>
          <p:cNvPr id="4" name="Footer Placeholder 3"/>
          <p:cNvSpPr>
            <a:spLocks noGrp="1"/>
          </p:cNvSpPr>
          <p:nvPr>
            <p:ph type="ftr" sz="quarter" idx="11"/>
          </p:nvPr>
        </p:nvSpPr>
        <p:spPr>
          <a:xfrm>
            <a:off x="174812" y="6438238"/>
            <a:ext cx="6007100" cy="365125"/>
          </a:xfrm>
        </p:spPr>
        <p:txBody>
          <a:bodyPr/>
          <a:lstStyle/>
          <a:p>
            <a:r>
              <a:rPr lang="en-US" smtClean="0"/>
              <a:t>Operational Risk, Nattanan Bovornsantisuth</a:t>
            </a:r>
            <a:endParaRPr lang="en-US" dirty="0" smtClean="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0BA16B03-8BC0-5548-AF3E-5E738E3AC4BB}" type="slidenum">
              <a:rPr lang="en-US" smtClean="0"/>
              <a:pPr/>
              <a:t>9</a:t>
            </a:fld>
            <a:endParaRPr lang="en-US"/>
          </a:p>
        </p:txBody>
      </p:sp>
      <p:sp>
        <p:nvSpPr>
          <p:cNvPr id="6" name="TextBox 4"/>
          <p:cNvSpPr txBox="1">
            <a:spLocks noChangeArrowheads="1"/>
          </p:cNvSpPr>
          <p:nvPr/>
        </p:nvSpPr>
        <p:spPr bwMode="auto">
          <a:xfrm>
            <a:off x="620059" y="1668553"/>
            <a:ext cx="3324949"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r>
              <a:rPr lang="en-US" sz="2400" dirty="0" smtClean="0">
                <a:solidFill>
                  <a:schemeClr val="bg1"/>
                </a:solidFill>
                <a:latin typeface="+mn-lt"/>
              </a:rPr>
              <a:t>Types of Strategy Risk</a:t>
            </a:r>
            <a:endParaRPr lang="en-US" sz="2400" dirty="0">
              <a:solidFill>
                <a:schemeClr val="bg1"/>
              </a:solidFill>
              <a:latin typeface="+mn-lt"/>
            </a:endParaRPr>
          </a:p>
        </p:txBody>
      </p:sp>
      <p:pic>
        <p:nvPicPr>
          <p:cNvPr id="7" name="Picture 6"/>
          <p:cNvPicPr>
            <a:picLocks noChangeAspect="1"/>
          </p:cNvPicPr>
          <p:nvPr/>
        </p:nvPicPr>
        <p:blipFill rotWithShape="1">
          <a:blip r:embed="rId2"/>
          <a:srcRect l="30595" t="18050" r="32902" b="32323"/>
          <a:stretch/>
        </p:blipFill>
        <p:spPr>
          <a:xfrm>
            <a:off x="1802642" y="2287209"/>
            <a:ext cx="5430671" cy="4151029"/>
          </a:xfrm>
          <a:prstGeom prst="rect">
            <a:avLst/>
          </a:prstGeom>
        </p:spPr>
      </p:pic>
    </p:spTree>
    <p:extLst>
      <p:ext uri="{BB962C8B-B14F-4D97-AF65-F5344CB8AC3E}">
        <p14:creationId xmlns:p14="http://schemas.microsoft.com/office/powerpoint/2010/main" val="520945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1333</TotalTime>
  <Words>4504</Words>
  <Application>Microsoft Office PowerPoint</Application>
  <PresentationFormat>On-screen Show (4:3)</PresentationFormat>
  <Paragraphs>589</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Plaza</vt:lpstr>
      <vt:lpstr>FIN4811 Risk Management</vt:lpstr>
      <vt:lpstr>Agenda </vt:lpstr>
      <vt:lpstr>Operational Risk</vt:lpstr>
      <vt:lpstr>Operational Risk</vt:lpstr>
      <vt:lpstr>Operational Risk</vt:lpstr>
      <vt:lpstr>Operational Risk</vt:lpstr>
      <vt:lpstr>Operational Risk</vt:lpstr>
      <vt:lpstr>Strategy Risk</vt:lpstr>
      <vt:lpstr>Strategy Risk</vt:lpstr>
      <vt:lpstr>Strategy Risk</vt:lpstr>
      <vt:lpstr>Strategy Risk</vt:lpstr>
      <vt:lpstr>Strategy Risk</vt:lpstr>
      <vt:lpstr>Strategy Risk</vt:lpstr>
      <vt:lpstr>Strategy Risk</vt:lpstr>
      <vt:lpstr>Strategy Risk</vt:lpstr>
      <vt:lpstr>Strategy Risk</vt:lpstr>
      <vt:lpstr>People Risk</vt:lpstr>
      <vt:lpstr>People Risk</vt:lpstr>
      <vt:lpstr>People Risk</vt:lpstr>
      <vt:lpstr>People Risk</vt:lpstr>
      <vt:lpstr>People Risk</vt:lpstr>
      <vt:lpstr>People Risk</vt:lpstr>
      <vt:lpstr>People Risk</vt:lpstr>
      <vt:lpstr>People Risk</vt:lpstr>
      <vt:lpstr>People Risk</vt:lpstr>
      <vt:lpstr>People Risk</vt:lpstr>
      <vt:lpstr>People Risk</vt:lpstr>
      <vt:lpstr>People Risk</vt:lpstr>
      <vt:lpstr>PROCESSES AND SYSTEMS</vt:lpstr>
      <vt:lpstr>PROCESSES AND SYSTEMS</vt:lpstr>
      <vt:lpstr>PROCESSES AND SYSTEMS</vt:lpstr>
      <vt:lpstr>PROCESSES AND SYSTEMS</vt:lpstr>
      <vt:lpstr>PROCESSES AND SYSTEMS</vt:lpstr>
      <vt:lpstr>PROCESSES AND SYSTEMS</vt:lpstr>
      <vt:lpstr>PROCESSES AND SYSTEMS</vt:lpstr>
      <vt:lpstr>PROCESSES AND SYSTEMS</vt:lpstr>
      <vt:lpstr>PROCESSES AND SYSTEMS</vt:lpstr>
      <vt:lpstr>PROCESSES AND SYSTEMS</vt:lpstr>
      <vt:lpstr>PROCESSES AND SYSTEMS</vt:lpstr>
      <vt:lpstr>External Event</vt:lpstr>
      <vt:lpstr>External Event</vt:lpstr>
      <vt:lpstr>External Event</vt:lpstr>
      <vt:lpstr>External Event</vt:lpstr>
      <vt:lpstr>Measurement and Mitigation</vt:lpstr>
      <vt:lpstr>Measurement and Mitigation</vt:lpstr>
      <vt:lpstr>Measurement and Mitigation</vt:lpstr>
      <vt:lpstr>Crisis Management</vt:lpstr>
      <vt:lpstr>Crisis Management</vt:lpstr>
      <vt:lpstr>Crisis Management</vt:lpstr>
      <vt:lpstr>Crisis Management</vt:lpstr>
      <vt:lpstr>Crisis Management</vt:lpstr>
      <vt:lpstr>Crisis Management</vt:lpstr>
      <vt:lpstr>Crisis Management</vt:lpstr>
      <vt:lpstr>Reference  </vt:lpstr>
    </vt:vector>
  </TitlesOfParts>
  <Company>Assumption University of Thailand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FIN4811 Risk Management</dc:title>
  <dc:creator>Sirikarn Jeanchutima</dc:creator>
  <cp:lastModifiedBy>ณัฐนันท์ บวรสันติสุทธิ์</cp:lastModifiedBy>
  <cp:revision>126</cp:revision>
  <dcterms:created xsi:type="dcterms:W3CDTF">2015-08-12T13:34:01Z</dcterms:created>
  <dcterms:modified xsi:type="dcterms:W3CDTF">2019-10-04T08:35:27Z</dcterms:modified>
</cp:coreProperties>
</file>