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27"/>
  </p:notesMasterIdLst>
  <p:handoutMasterIdLst>
    <p:handoutMasterId r:id="rId28"/>
  </p:handoutMasterIdLst>
  <p:sldIdLst>
    <p:sldId id="370" r:id="rId2"/>
    <p:sldId id="371" r:id="rId3"/>
    <p:sldId id="307" r:id="rId4"/>
    <p:sldId id="372" r:id="rId5"/>
    <p:sldId id="373" r:id="rId6"/>
    <p:sldId id="374" r:id="rId7"/>
    <p:sldId id="375" r:id="rId8"/>
    <p:sldId id="378" r:id="rId9"/>
    <p:sldId id="379" r:id="rId10"/>
    <p:sldId id="380" r:id="rId11"/>
    <p:sldId id="382" r:id="rId12"/>
    <p:sldId id="384" r:id="rId13"/>
    <p:sldId id="385" r:id="rId14"/>
    <p:sldId id="386" r:id="rId15"/>
    <p:sldId id="387" r:id="rId16"/>
    <p:sldId id="388" r:id="rId17"/>
    <p:sldId id="397" r:id="rId18"/>
    <p:sldId id="398" r:id="rId19"/>
    <p:sldId id="399" r:id="rId20"/>
    <p:sldId id="389" r:id="rId21"/>
    <p:sldId id="390" r:id="rId22"/>
    <p:sldId id="391" r:id="rId23"/>
    <p:sldId id="392" r:id="rId24"/>
    <p:sldId id="394" r:id="rId25"/>
    <p:sldId id="377"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76" d="100"/>
          <a:sy n="76" d="100"/>
        </p:scale>
        <p:origin x="-1206" y="2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B9DBC91-5E12-D041-9AF4-8DEF4187FEDE}" type="datetimeFigureOut">
              <a:rPr lang="en-US" smtClean="0"/>
              <a:pPr/>
              <a:t>9/12/2019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E555A23-8C65-B14E-A73A-AC6887073BE8}" type="slidenum">
              <a:rPr lang="en-US" smtClean="0"/>
              <a:pPr/>
              <a:t>‹#›</a:t>
            </a:fld>
            <a:endParaRPr lang="en-US"/>
          </a:p>
        </p:txBody>
      </p:sp>
    </p:spTree>
    <p:extLst>
      <p:ext uri="{BB962C8B-B14F-4D97-AF65-F5344CB8AC3E}">
        <p14:creationId xmlns:p14="http://schemas.microsoft.com/office/powerpoint/2010/main" val="11463719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401C12-8E02-824F-A2A6-51F57AEDC3AB}" type="datetimeFigureOut">
              <a:rPr lang="en-US" smtClean="0"/>
              <a:pPr/>
              <a:t>9/12/2019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872F7C-35CE-604B-BA53-CF1192051D16}" type="slidenum">
              <a:rPr lang="en-US" smtClean="0"/>
              <a:pPr/>
              <a:t>‹#›</a:t>
            </a:fld>
            <a:endParaRPr lang="en-US"/>
          </a:p>
        </p:txBody>
      </p:sp>
    </p:spTree>
    <p:extLst>
      <p:ext uri="{BB962C8B-B14F-4D97-AF65-F5344CB8AC3E}">
        <p14:creationId xmlns:p14="http://schemas.microsoft.com/office/powerpoint/2010/main" val="282947264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872F7C-35CE-604B-BA53-CF1192051D16}" type="slidenum">
              <a:rPr lang="en-US" smtClean="0"/>
              <a:pPr/>
              <a:t>10</a:t>
            </a:fld>
            <a:endParaRPr lang="en-US"/>
          </a:p>
        </p:txBody>
      </p:sp>
    </p:spTree>
    <p:extLst>
      <p:ext uri="{BB962C8B-B14F-4D97-AF65-F5344CB8AC3E}">
        <p14:creationId xmlns:p14="http://schemas.microsoft.com/office/powerpoint/2010/main" val="19995740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872F7C-35CE-604B-BA53-CF1192051D16}" type="slidenum">
              <a:rPr lang="en-US" smtClean="0"/>
              <a:pPr/>
              <a:t>19</a:t>
            </a:fld>
            <a:endParaRPr lang="en-US"/>
          </a:p>
        </p:txBody>
      </p:sp>
    </p:spTree>
    <p:extLst>
      <p:ext uri="{BB962C8B-B14F-4D97-AF65-F5344CB8AC3E}">
        <p14:creationId xmlns:p14="http://schemas.microsoft.com/office/powerpoint/2010/main" val="21498322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872F7C-35CE-604B-BA53-CF1192051D16}" type="slidenum">
              <a:rPr lang="en-US" smtClean="0"/>
              <a:pPr/>
              <a:t>20</a:t>
            </a:fld>
            <a:endParaRPr lang="en-US"/>
          </a:p>
        </p:txBody>
      </p:sp>
    </p:spTree>
    <p:extLst>
      <p:ext uri="{BB962C8B-B14F-4D97-AF65-F5344CB8AC3E}">
        <p14:creationId xmlns:p14="http://schemas.microsoft.com/office/powerpoint/2010/main" val="21498322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872F7C-35CE-604B-BA53-CF1192051D16}" type="slidenum">
              <a:rPr lang="en-US" smtClean="0"/>
              <a:pPr/>
              <a:t>21</a:t>
            </a:fld>
            <a:endParaRPr lang="en-US"/>
          </a:p>
        </p:txBody>
      </p:sp>
    </p:spTree>
    <p:extLst>
      <p:ext uri="{BB962C8B-B14F-4D97-AF65-F5344CB8AC3E}">
        <p14:creationId xmlns:p14="http://schemas.microsoft.com/office/powerpoint/2010/main" val="21498322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872F7C-35CE-604B-BA53-CF1192051D16}" type="slidenum">
              <a:rPr lang="en-US" smtClean="0"/>
              <a:pPr/>
              <a:t>22</a:t>
            </a:fld>
            <a:endParaRPr lang="en-US"/>
          </a:p>
        </p:txBody>
      </p:sp>
    </p:spTree>
    <p:extLst>
      <p:ext uri="{BB962C8B-B14F-4D97-AF65-F5344CB8AC3E}">
        <p14:creationId xmlns:p14="http://schemas.microsoft.com/office/powerpoint/2010/main" val="21498322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872F7C-35CE-604B-BA53-CF1192051D16}" type="slidenum">
              <a:rPr lang="en-US" smtClean="0"/>
              <a:pPr/>
              <a:t>23</a:t>
            </a:fld>
            <a:endParaRPr lang="en-US"/>
          </a:p>
        </p:txBody>
      </p:sp>
    </p:spTree>
    <p:extLst>
      <p:ext uri="{BB962C8B-B14F-4D97-AF65-F5344CB8AC3E}">
        <p14:creationId xmlns:p14="http://schemas.microsoft.com/office/powerpoint/2010/main" val="21498322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872F7C-35CE-604B-BA53-CF1192051D16}" type="slidenum">
              <a:rPr lang="en-US" smtClean="0"/>
              <a:pPr/>
              <a:t>24</a:t>
            </a:fld>
            <a:endParaRPr lang="en-US"/>
          </a:p>
        </p:txBody>
      </p:sp>
    </p:spTree>
    <p:extLst>
      <p:ext uri="{BB962C8B-B14F-4D97-AF65-F5344CB8AC3E}">
        <p14:creationId xmlns:p14="http://schemas.microsoft.com/office/powerpoint/2010/main" val="21498322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872F7C-35CE-604B-BA53-CF1192051D16}" type="slidenum">
              <a:rPr lang="en-US" smtClean="0"/>
              <a:pPr/>
              <a:t>11</a:t>
            </a:fld>
            <a:endParaRPr lang="en-US"/>
          </a:p>
        </p:txBody>
      </p:sp>
    </p:spTree>
    <p:extLst>
      <p:ext uri="{BB962C8B-B14F-4D97-AF65-F5344CB8AC3E}">
        <p14:creationId xmlns:p14="http://schemas.microsoft.com/office/powerpoint/2010/main" val="5964656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872F7C-35CE-604B-BA53-CF1192051D16}" type="slidenum">
              <a:rPr lang="en-US" smtClean="0"/>
              <a:pPr/>
              <a:t>12</a:t>
            </a:fld>
            <a:endParaRPr lang="en-US"/>
          </a:p>
        </p:txBody>
      </p:sp>
    </p:spTree>
    <p:extLst>
      <p:ext uri="{BB962C8B-B14F-4D97-AF65-F5344CB8AC3E}">
        <p14:creationId xmlns:p14="http://schemas.microsoft.com/office/powerpoint/2010/main" val="21498322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872F7C-35CE-604B-BA53-CF1192051D16}" type="slidenum">
              <a:rPr lang="en-US" smtClean="0"/>
              <a:pPr/>
              <a:t>13</a:t>
            </a:fld>
            <a:endParaRPr lang="en-US"/>
          </a:p>
        </p:txBody>
      </p:sp>
    </p:spTree>
    <p:extLst>
      <p:ext uri="{BB962C8B-B14F-4D97-AF65-F5344CB8AC3E}">
        <p14:creationId xmlns:p14="http://schemas.microsoft.com/office/powerpoint/2010/main" val="21498322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872F7C-35CE-604B-BA53-CF1192051D16}" type="slidenum">
              <a:rPr lang="en-US" smtClean="0"/>
              <a:pPr/>
              <a:t>14</a:t>
            </a:fld>
            <a:endParaRPr lang="en-US"/>
          </a:p>
        </p:txBody>
      </p:sp>
    </p:spTree>
    <p:extLst>
      <p:ext uri="{BB962C8B-B14F-4D97-AF65-F5344CB8AC3E}">
        <p14:creationId xmlns:p14="http://schemas.microsoft.com/office/powerpoint/2010/main" val="21498322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872F7C-35CE-604B-BA53-CF1192051D16}" type="slidenum">
              <a:rPr lang="en-US" smtClean="0"/>
              <a:pPr/>
              <a:t>15</a:t>
            </a:fld>
            <a:endParaRPr lang="en-US"/>
          </a:p>
        </p:txBody>
      </p:sp>
    </p:spTree>
    <p:extLst>
      <p:ext uri="{BB962C8B-B14F-4D97-AF65-F5344CB8AC3E}">
        <p14:creationId xmlns:p14="http://schemas.microsoft.com/office/powerpoint/2010/main" val="21498322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872F7C-35CE-604B-BA53-CF1192051D16}" type="slidenum">
              <a:rPr lang="en-US" smtClean="0"/>
              <a:pPr/>
              <a:t>16</a:t>
            </a:fld>
            <a:endParaRPr lang="en-US"/>
          </a:p>
        </p:txBody>
      </p:sp>
    </p:spTree>
    <p:extLst>
      <p:ext uri="{BB962C8B-B14F-4D97-AF65-F5344CB8AC3E}">
        <p14:creationId xmlns:p14="http://schemas.microsoft.com/office/powerpoint/2010/main" val="21498322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872F7C-35CE-604B-BA53-CF1192051D16}" type="slidenum">
              <a:rPr lang="en-US" smtClean="0"/>
              <a:pPr/>
              <a:t>17</a:t>
            </a:fld>
            <a:endParaRPr lang="en-US"/>
          </a:p>
        </p:txBody>
      </p:sp>
    </p:spTree>
    <p:extLst>
      <p:ext uri="{BB962C8B-B14F-4D97-AF65-F5344CB8AC3E}">
        <p14:creationId xmlns:p14="http://schemas.microsoft.com/office/powerpoint/2010/main" val="21498322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872F7C-35CE-604B-BA53-CF1192051D16}" type="slidenum">
              <a:rPr lang="en-US" smtClean="0"/>
              <a:pPr/>
              <a:t>18</a:t>
            </a:fld>
            <a:endParaRPr lang="en-US"/>
          </a:p>
        </p:txBody>
      </p:sp>
    </p:spTree>
    <p:extLst>
      <p:ext uri="{BB962C8B-B14F-4D97-AF65-F5344CB8AC3E}">
        <p14:creationId xmlns:p14="http://schemas.microsoft.com/office/powerpoint/2010/main" val="21498322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31268E00-388F-46C0-9205-C313986F8711}" type="datetime1">
              <a:rPr lang="en-US" smtClean="0"/>
              <a:t>9/12/2019</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r>
              <a:rPr lang="en-US" dirty="0" smtClean="0"/>
              <a:t>Liquidity Risk, </a:t>
            </a:r>
            <a:r>
              <a:rPr lang="en-US" dirty="0" err="1" smtClean="0"/>
              <a:t>Nattanan</a:t>
            </a:r>
            <a:r>
              <a:rPr lang="en-US" dirty="0" smtClean="0"/>
              <a:t> </a:t>
            </a:r>
            <a:r>
              <a:rPr lang="en-US" dirty="0" err="1" smtClean="0"/>
              <a:t>Bovornsantisuth</a:t>
            </a:r>
            <a:endParaRPr lang="en-US" dirty="0"/>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0BA16B03-8BC0-5548-AF3E-5E738E3AC4B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E0D9044C-1D94-458F-9353-DD61A43B9ACB}" type="datetime1">
              <a:rPr lang="en-US" smtClean="0"/>
              <a:t>9/12/2019</a:t>
            </a:fld>
            <a:endParaRPr lang="en-US"/>
          </a:p>
        </p:txBody>
      </p:sp>
      <p:sp>
        <p:nvSpPr>
          <p:cNvPr id="6" name="Footer Placeholder 5"/>
          <p:cNvSpPr>
            <a:spLocks noGrp="1"/>
          </p:cNvSpPr>
          <p:nvPr>
            <p:ph type="ftr" sz="quarter" idx="11"/>
          </p:nvPr>
        </p:nvSpPr>
        <p:spPr/>
        <p:txBody>
          <a:bodyPr/>
          <a:lstStyle/>
          <a:p>
            <a:r>
              <a:rPr lang="en-US" dirty="0" smtClean="0"/>
              <a:t>Liquidity Risk, </a:t>
            </a:r>
            <a:r>
              <a:rPr lang="en-US" dirty="0" err="1" smtClean="0"/>
              <a:t>Nattanan</a:t>
            </a:r>
            <a:r>
              <a:rPr lang="en-US" dirty="0" smtClean="0"/>
              <a:t> </a:t>
            </a:r>
            <a:r>
              <a:rPr lang="en-US" dirty="0" err="1" smtClean="0"/>
              <a:t>Bovornsantisuth</a:t>
            </a:r>
            <a:endParaRPr lang="en-US" dirty="0"/>
          </a:p>
        </p:txBody>
      </p:sp>
      <p:sp>
        <p:nvSpPr>
          <p:cNvPr id="7" name="Slide Number Placeholder 6"/>
          <p:cNvSpPr>
            <a:spLocks noGrp="1"/>
          </p:cNvSpPr>
          <p:nvPr>
            <p:ph type="sldNum" sz="quarter" idx="12"/>
          </p:nvPr>
        </p:nvSpPr>
        <p:spPr/>
        <p:txBody>
          <a:bodyPr/>
          <a:lstStyle/>
          <a:p>
            <a:fld id="{0BA16B03-8BC0-5548-AF3E-5E738E3AC4BB}" type="slidenum">
              <a:rPr lang="en-US" smtClean="0"/>
              <a:pPr/>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A842B24-30D2-4B11-9D01-53BA19D42D66}" type="datetime1">
              <a:rPr lang="en-US" smtClean="0"/>
              <a:t>9/12/2019</a:t>
            </a:fld>
            <a:endParaRPr lang="en-US"/>
          </a:p>
        </p:txBody>
      </p:sp>
      <p:sp>
        <p:nvSpPr>
          <p:cNvPr id="6" name="Footer Placeholder 5"/>
          <p:cNvSpPr>
            <a:spLocks noGrp="1"/>
          </p:cNvSpPr>
          <p:nvPr>
            <p:ph type="ftr" sz="quarter" idx="11"/>
          </p:nvPr>
        </p:nvSpPr>
        <p:spPr/>
        <p:txBody>
          <a:bodyPr/>
          <a:lstStyle/>
          <a:p>
            <a:r>
              <a:rPr lang="en-US" dirty="0" smtClean="0"/>
              <a:t>Liquidity Risk, </a:t>
            </a:r>
            <a:r>
              <a:rPr lang="en-US" dirty="0" err="1" smtClean="0"/>
              <a:t>Nattanan</a:t>
            </a:r>
            <a:r>
              <a:rPr lang="en-US" dirty="0" smtClean="0"/>
              <a:t> </a:t>
            </a:r>
            <a:r>
              <a:rPr lang="en-US" dirty="0" err="1" smtClean="0"/>
              <a:t>Bovornsantisuth</a:t>
            </a:r>
            <a:endParaRPr lang="en-US" dirty="0"/>
          </a:p>
        </p:txBody>
      </p:sp>
      <p:sp>
        <p:nvSpPr>
          <p:cNvPr id="7" name="Slide Number Placeholder 6"/>
          <p:cNvSpPr>
            <a:spLocks noGrp="1"/>
          </p:cNvSpPr>
          <p:nvPr>
            <p:ph type="sldNum" sz="quarter" idx="12"/>
          </p:nvPr>
        </p:nvSpPr>
        <p:spPr/>
        <p:txBody>
          <a:bodyPr/>
          <a:lstStyle/>
          <a:p>
            <a:fld id="{0BA16B03-8BC0-5548-AF3E-5E738E3AC4BB}" type="slidenum">
              <a:rPr lang="en-US" smtClean="0"/>
              <a:pPr/>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4164C874-A3F1-48D1-8D4B-DD6FC5CCAC95}" type="datetime1">
              <a:rPr lang="en-US" smtClean="0"/>
              <a:t>9/12/2019</a:t>
            </a:fld>
            <a:endParaRPr lang="en-US"/>
          </a:p>
        </p:txBody>
      </p:sp>
      <p:sp>
        <p:nvSpPr>
          <p:cNvPr id="4" name="Footer Placeholder 3"/>
          <p:cNvSpPr>
            <a:spLocks noGrp="1"/>
          </p:cNvSpPr>
          <p:nvPr>
            <p:ph type="ftr" sz="quarter" idx="11"/>
          </p:nvPr>
        </p:nvSpPr>
        <p:spPr/>
        <p:txBody>
          <a:bodyPr/>
          <a:lstStyle/>
          <a:p>
            <a:r>
              <a:rPr lang="en-US" dirty="0" smtClean="0"/>
              <a:t>Liquidity Risk, </a:t>
            </a:r>
            <a:r>
              <a:rPr lang="en-US" dirty="0" err="1" smtClean="0"/>
              <a:t>Nattanan</a:t>
            </a:r>
            <a:r>
              <a:rPr lang="en-US" dirty="0" smtClean="0"/>
              <a:t> </a:t>
            </a:r>
            <a:r>
              <a:rPr lang="en-US" dirty="0" err="1" smtClean="0"/>
              <a:t>Bovornsantisuth</a:t>
            </a:r>
            <a:endParaRPr lang="en-US" dirty="0"/>
          </a:p>
        </p:txBody>
      </p:sp>
      <p:sp>
        <p:nvSpPr>
          <p:cNvPr id="5" name="Slide Number Placeholder 4"/>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CC3AF4F1-9FF2-4488-8574-EF2279120D95}" type="datetime1">
              <a:rPr lang="en-US" smtClean="0"/>
              <a:t>9/12/2019</a:t>
            </a:fld>
            <a:endParaRPr lang="en-US"/>
          </a:p>
        </p:txBody>
      </p:sp>
      <p:sp>
        <p:nvSpPr>
          <p:cNvPr id="3" name="Footer Placeholder 2"/>
          <p:cNvSpPr>
            <a:spLocks noGrp="1"/>
          </p:cNvSpPr>
          <p:nvPr>
            <p:ph type="ftr" sz="quarter" idx="11"/>
          </p:nvPr>
        </p:nvSpPr>
        <p:spPr/>
        <p:txBody>
          <a:bodyPr/>
          <a:lstStyle/>
          <a:p>
            <a:r>
              <a:rPr lang="en-US" dirty="0" smtClean="0"/>
              <a:t>Liquidity Risk, </a:t>
            </a:r>
            <a:r>
              <a:rPr lang="en-US" dirty="0" err="1" smtClean="0"/>
              <a:t>Nattanan</a:t>
            </a:r>
            <a:r>
              <a:rPr lang="en-US" dirty="0" smtClean="0"/>
              <a:t> </a:t>
            </a:r>
            <a:r>
              <a:rPr lang="en-US" dirty="0" err="1" smtClean="0"/>
              <a:t>Bovornsantisuth</a:t>
            </a:r>
            <a:endParaRPr lang="en-US" dirty="0"/>
          </a:p>
        </p:txBody>
      </p:sp>
      <p:sp>
        <p:nvSpPr>
          <p:cNvPr id="4" name="Slide Number Placeholder 3"/>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5931D3-9BBB-481F-A227-B9A3DC977718}" type="datetime1">
              <a:rPr lang="en-US" smtClean="0"/>
              <a:t>9/12/2019</a:t>
            </a:fld>
            <a:endParaRPr lang="en-US"/>
          </a:p>
        </p:txBody>
      </p:sp>
      <p:sp>
        <p:nvSpPr>
          <p:cNvPr id="6" name="Footer Placeholder 5"/>
          <p:cNvSpPr>
            <a:spLocks noGrp="1"/>
          </p:cNvSpPr>
          <p:nvPr>
            <p:ph type="ftr" sz="quarter" idx="11"/>
          </p:nvPr>
        </p:nvSpPr>
        <p:spPr/>
        <p:txBody>
          <a:bodyPr/>
          <a:lstStyle/>
          <a:p>
            <a:r>
              <a:rPr lang="en-US" dirty="0" smtClean="0"/>
              <a:t>Liquidity Risk, </a:t>
            </a:r>
            <a:r>
              <a:rPr lang="en-US" dirty="0" err="1" smtClean="0"/>
              <a:t>Nattanan</a:t>
            </a:r>
            <a:r>
              <a:rPr lang="en-US" dirty="0" smtClean="0"/>
              <a:t> </a:t>
            </a:r>
            <a:r>
              <a:rPr lang="en-US" dirty="0" err="1" smtClean="0"/>
              <a:t>Bovornsantisuth</a:t>
            </a:r>
            <a:endParaRPr lang="en-US" dirty="0"/>
          </a:p>
        </p:txBody>
      </p:sp>
      <p:sp>
        <p:nvSpPr>
          <p:cNvPr id="7" name="Slide Number Placeholder 6"/>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F4354B2E-1612-406C-A35F-C32DB19F5FD4}" type="datetime1">
              <a:rPr lang="en-US" smtClean="0"/>
              <a:t>9/12/2019</a:t>
            </a:fld>
            <a:endParaRPr lang="en-US"/>
          </a:p>
        </p:txBody>
      </p:sp>
      <p:sp>
        <p:nvSpPr>
          <p:cNvPr id="6" name="Footer Placeholder 5"/>
          <p:cNvSpPr>
            <a:spLocks noGrp="1"/>
          </p:cNvSpPr>
          <p:nvPr>
            <p:ph type="ftr" sz="quarter" idx="11"/>
          </p:nvPr>
        </p:nvSpPr>
        <p:spPr>
          <a:xfrm>
            <a:off x="174812" y="6356350"/>
            <a:ext cx="3863788" cy="365125"/>
          </a:xfrm>
        </p:spPr>
        <p:txBody>
          <a:bodyPr/>
          <a:lstStyle/>
          <a:p>
            <a:r>
              <a:rPr lang="en-US" dirty="0" smtClean="0"/>
              <a:t>Liquidity Risk, </a:t>
            </a:r>
            <a:r>
              <a:rPr lang="en-US" dirty="0" err="1" smtClean="0"/>
              <a:t>Nattanan</a:t>
            </a:r>
            <a:r>
              <a:rPr lang="en-US" dirty="0" smtClean="0"/>
              <a:t> </a:t>
            </a:r>
            <a:r>
              <a:rPr lang="en-US" dirty="0" err="1" smtClean="0"/>
              <a:t>Bovornsantisuth</a:t>
            </a:r>
            <a:endParaRPr lang="en-US" dirty="0"/>
          </a:p>
        </p:txBody>
      </p:sp>
      <p:sp>
        <p:nvSpPr>
          <p:cNvPr id="7" name="Slide Number Placeholder 6"/>
          <p:cNvSpPr>
            <a:spLocks noGrp="1"/>
          </p:cNvSpPr>
          <p:nvPr>
            <p:ph type="sldNum" sz="quarter" idx="12"/>
          </p:nvPr>
        </p:nvSpPr>
        <p:spPr/>
        <p:txBody>
          <a:bodyPr/>
          <a:lstStyle/>
          <a:p>
            <a:fld id="{0BA16B03-8BC0-5548-AF3E-5E738E3AC4BB}" type="slidenum">
              <a:rPr lang="en-US" smtClean="0"/>
              <a:pPr/>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2852C6-3712-420D-A59D-AE828B11EC4C}" type="datetime1">
              <a:rPr lang="en-US" smtClean="0"/>
              <a:t>9/12/2019</a:t>
            </a:fld>
            <a:endParaRPr lang="en-US"/>
          </a:p>
        </p:txBody>
      </p:sp>
      <p:sp>
        <p:nvSpPr>
          <p:cNvPr id="6" name="Footer Placeholder 5"/>
          <p:cNvSpPr>
            <a:spLocks noGrp="1"/>
          </p:cNvSpPr>
          <p:nvPr>
            <p:ph type="ftr" sz="quarter" idx="11"/>
          </p:nvPr>
        </p:nvSpPr>
        <p:spPr/>
        <p:txBody>
          <a:bodyPr/>
          <a:lstStyle/>
          <a:p>
            <a:r>
              <a:rPr lang="en-US" dirty="0" smtClean="0"/>
              <a:t>Liquidity Risk, </a:t>
            </a:r>
            <a:r>
              <a:rPr lang="en-US" dirty="0" err="1" smtClean="0"/>
              <a:t>Nattanan</a:t>
            </a:r>
            <a:r>
              <a:rPr lang="en-US" dirty="0" smtClean="0"/>
              <a:t> </a:t>
            </a:r>
            <a:r>
              <a:rPr lang="en-US" dirty="0" err="1" smtClean="0"/>
              <a:t>Bovornsantisuth</a:t>
            </a:r>
            <a:endParaRPr lang="en-US" dirty="0"/>
          </a:p>
        </p:txBody>
      </p:sp>
      <p:sp>
        <p:nvSpPr>
          <p:cNvPr id="7" name="Slide Number Placeholder 6"/>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EAEA9A-CD0D-4534-8A58-B89D9B849BC5}" type="datetime1">
              <a:rPr lang="en-US" smtClean="0"/>
              <a:t>9/12/2019</a:t>
            </a:fld>
            <a:endParaRPr lang="en-US"/>
          </a:p>
        </p:txBody>
      </p:sp>
      <p:sp>
        <p:nvSpPr>
          <p:cNvPr id="6" name="Footer Placeholder 5"/>
          <p:cNvSpPr>
            <a:spLocks noGrp="1"/>
          </p:cNvSpPr>
          <p:nvPr>
            <p:ph type="ftr" sz="quarter" idx="11"/>
          </p:nvPr>
        </p:nvSpPr>
        <p:spPr/>
        <p:txBody>
          <a:bodyPr/>
          <a:lstStyle/>
          <a:p>
            <a:r>
              <a:rPr lang="en-US" dirty="0" smtClean="0"/>
              <a:t>Liquidity Risk, </a:t>
            </a:r>
            <a:r>
              <a:rPr lang="en-US" dirty="0" err="1" smtClean="0"/>
              <a:t>Nattanan</a:t>
            </a:r>
            <a:r>
              <a:rPr lang="en-US" dirty="0" smtClean="0"/>
              <a:t> </a:t>
            </a:r>
            <a:r>
              <a:rPr lang="en-US" dirty="0" err="1" smtClean="0"/>
              <a:t>Bovornsantisuth</a:t>
            </a:r>
            <a:endParaRPr lang="en-US" dirty="0"/>
          </a:p>
        </p:txBody>
      </p:sp>
      <p:sp>
        <p:nvSpPr>
          <p:cNvPr id="7" name="Slide Number Placeholder 6"/>
          <p:cNvSpPr>
            <a:spLocks noGrp="1"/>
          </p:cNvSpPr>
          <p:nvPr>
            <p:ph type="sldNum" sz="quarter" idx="12"/>
          </p:nvPr>
        </p:nvSpPr>
        <p:spPr/>
        <p:txBody>
          <a:bodyPr/>
          <a:lstStyle/>
          <a:p>
            <a:fld id="{0BA16B03-8BC0-5548-AF3E-5E738E3AC4BB}" type="slidenum">
              <a:rPr lang="en-US" smtClean="0"/>
              <a:pPr/>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47D8055D-90D2-4F81-987C-F69B1A1AF35E}" type="datetime1">
              <a:rPr lang="en-US" smtClean="0"/>
              <a:t>9/12/2019</a:t>
            </a:fld>
            <a:endParaRPr lang="en-US"/>
          </a:p>
        </p:txBody>
      </p:sp>
      <p:sp>
        <p:nvSpPr>
          <p:cNvPr id="5" name="Footer Placeholder 4"/>
          <p:cNvSpPr>
            <a:spLocks noGrp="1"/>
          </p:cNvSpPr>
          <p:nvPr>
            <p:ph type="ftr" sz="quarter" idx="11"/>
          </p:nvPr>
        </p:nvSpPr>
        <p:spPr/>
        <p:txBody>
          <a:bodyPr/>
          <a:lstStyle/>
          <a:p>
            <a:r>
              <a:rPr lang="en-US" dirty="0" smtClean="0"/>
              <a:t>Liquidity Risk, </a:t>
            </a:r>
            <a:r>
              <a:rPr lang="en-US" dirty="0" err="1" smtClean="0"/>
              <a:t>Nattanan</a:t>
            </a:r>
            <a:r>
              <a:rPr lang="en-US" dirty="0" smtClean="0"/>
              <a:t> </a:t>
            </a:r>
            <a:r>
              <a:rPr lang="en-US" dirty="0" err="1" smtClean="0"/>
              <a:t>Bovornsantisuth</a:t>
            </a:r>
            <a:endParaRPr lang="en-US" dirty="0"/>
          </a:p>
        </p:txBody>
      </p:sp>
      <p:sp>
        <p:nvSpPr>
          <p:cNvPr id="6" name="Slide Number Placeholder 5"/>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2C1B1785-887B-4EF7-9DE1-5A3887B90DA4}" type="datetime1">
              <a:rPr lang="en-US" smtClean="0"/>
              <a:t>9/12/2019</a:t>
            </a:fld>
            <a:endParaRPr lang="en-US"/>
          </a:p>
        </p:txBody>
      </p:sp>
      <p:sp>
        <p:nvSpPr>
          <p:cNvPr id="5" name="Footer Placeholder 4"/>
          <p:cNvSpPr>
            <a:spLocks noGrp="1"/>
          </p:cNvSpPr>
          <p:nvPr>
            <p:ph type="ftr" sz="quarter" idx="11"/>
          </p:nvPr>
        </p:nvSpPr>
        <p:spPr/>
        <p:txBody>
          <a:bodyPr/>
          <a:lstStyle/>
          <a:p>
            <a:r>
              <a:rPr lang="en-US" dirty="0" smtClean="0"/>
              <a:t>Liquidity Risk, </a:t>
            </a:r>
            <a:r>
              <a:rPr lang="en-US" dirty="0" err="1" smtClean="0"/>
              <a:t>Nattanan</a:t>
            </a:r>
            <a:r>
              <a:rPr lang="en-US" dirty="0" smtClean="0"/>
              <a:t> </a:t>
            </a:r>
            <a:r>
              <a:rPr lang="en-US" dirty="0" err="1" smtClean="0"/>
              <a:t>Bovornsantisuth</a:t>
            </a:r>
            <a:endParaRPr lang="en-US" dirty="0"/>
          </a:p>
        </p:txBody>
      </p:sp>
      <p:sp>
        <p:nvSpPr>
          <p:cNvPr id="6" name="Slide Number Placeholder 5"/>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E1B69B97-18C5-4580-9721-969262B0A4E6}" type="datetime1">
              <a:rPr lang="en-US" smtClean="0"/>
              <a:t>9/12/2019</a:t>
            </a:fld>
            <a:endParaRPr lang="en-US"/>
          </a:p>
        </p:txBody>
      </p:sp>
      <p:sp>
        <p:nvSpPr>
          <p:cNvPr id="5" name="Footer Placeholder 4"/>
          <p:cNvSpPr>
            <a:spLocks noGrp="1"/>
          </p:cNvSpPr>
          <p:nvPr>
            <p:ph type="ftr" sz="quarter" idx="11"/>
          </p:nvPr>
        </p:nvSpPr>
        <p:spPr/>
        <p:txBody>
          <a:bodyPr/>
          <a:lstStyle/>
          <a:p>
            <a:r>
              <a:rPr lang="en-US" dirty="0" smtClean="0"/>
              <a:t>Liquidity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6" name="Slide Number Placeholder 5"/>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US"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CA670C1D-69DF-47A7-94D3-95726371A42D}" type="datetime1">
              <a:rPr lang="en-US" smtClean="0"/>
              <a:t>9/12/2019</a:t>
            </a:fld>
            <a:endParaRPr lang="en-US"/>
          </a:p>
        </p:txBody>
      </p:sp>
      <p:sp>
        <p:nvSpPr>
          <p:cNvPr id="5" name="Footer Placeholder 4"/>
          <p:cNvSpPr>
            <a:spLocks noGrp="1"/>
          </p:cNvSpPr>
          <p:nvPr>
            <p:ph type="ftr" sz="quarter" idx="11"/>
          </p:nvPr>
        </p:nvSpPr>
        <p:spPr>
          <a:xfrm>
            <a:off x="3213847" y="6356350"/>
            <a:ext cx="4734112" cy="365125"/>
          </a:xfrm>
        </p:spPr>
        <p:txBody>
          <a:bodyPr/>
          <a:lstStyle/>
          <a:p>
            <a:r>
              <a:rPr lang="en-US" dirty="0" smtClean="0"/>
              <a:t>Liquidity Risk, </a:t>
            </a:r>
            <a:r>
              <a:rPr lang="en-US" dirty="0" err="1" smtClean="0"/>
              <a:t>Nattanan</a:t>
            </a:r>
            <a:r>
              <a:rPr lang="en-US" dirty="0" smtClean="0"/>
              <a:t> </a:t>
            </a:r>
            <a:r>
              <a:rPr lang="en-US" dirty="0" err="1" smtClean="0"/>
              <a:t>Bovornsantisuth</a:t>
            </a:r>
            <a:endParaRPr lang="en-US" dirty="0"/>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0BA16B03-8BC0-5548-AF3E-5E738E3AC4BB}" type="slidenum">
              <a:rPr lang="en-US" smtClean="0"/>
              <a:pPr/>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US" smtClean="0"/>
              <a:t>Drag picture to placeholder or click icon to add</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US"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EF803473-7122-4ADD-B377-682CE16D8774}" type="datetime1">
              <a:rPr lang="en-US" smtClean="0"/>
              <a:t>9/12/2019</a:t>
            </a:fld>
            <a:endParaRPr lang="en-US"/>
          </a:p>
        </p:txBody>
      </p:sp>
      <p:sp>
        <p:nvSpPr>
          <p:cNvPr id="5" name="Footer Placeholder 4"/>
          <p:cNvSpPr>
            <a:spLocks noGrp="1"/>
          </p:cNvSpPr>
          <p:nvPr>
            <p:ph type="ftr" sz="quarter" idx="11"/>
          </p:nvPr>
        </p:nvSpPr>
        <p:spPr>
          <a:xfrm>
            <a:off x="2178423" y="6356350"/>
            <a:ext cx="4926852" cy="365125"/>
          </a:xfrm>
        </p:spPr>
        <p:txBody>
          <a:bodyPr/>
          <a:lstStyle/>
          <a:p>
            <a:r>
              <a:rPr lang="en-US" dirty="0" smtClean="0"/>
              <a:t>Liquidity Risk, </a:t>
            </a:r>
            <a:r>
              <a:rPr lang="en-US" dirty="0" err="1" smtClean="0"/>
              <a:t>Nattanan</a:t>
            </a:r>
            <a:r>
              <a:rPr lang="en-US" dirty="0" smtClean="0"/>
              <a:t> </a:t>
            </a:r>
            <a:r>
              <a:rPr lang="en-US" dirty="0" err="1" smtClean="0"/>
              <a:t>Bovornsantisuth</a:t>
            </a:r>
            <a:endParaRPr lang="en-US" dirty="0"/>
          </a:p>
        </p:txBody>
      </p:sp>
      <p:sp>
        <p:nvSpPr>
          <p:cNvPr id="6" name="Slide Number Placeholder 5"/>
          <p:cNvSpPr>
            <a:spLocks noGrp="1"/>
          </p:cNvSpPr>
          <p:nvPr>
            <p:ph type="sldNum" sz="quarter" idx="12"/>
          </p:nvPr>
        </p:nvSpPr>
        <p:spPr>
          <a:xfrm>
            <a:off x="331694" y="361016"/>
            <a:ext cx="506506" cy="365125"/>
          </a:xfrm>
        </p:spPr>
        <p:txBody>
          <a:bodyPr/>
          <a:lstStyle/>
          <a:p>
            <a:fld id="{0BA16B03-8BC0-5548-AF3E-5E738E3AC4BB}" type="slidenum">
              <a:rPr lang="en-US" smtClean="0"/>
              <a:pPr/>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89E9138A-9CE4-4992-8CDD-D34B8AEEB199}" type="datetime1">
              <a:rPr lang="en-US" smtClean="0"/>
              <a:t>9/12/2019</a:t>
            </a:fld>
            <a:endParaRPr lang="en-US"/>
          </a:p>
        </p:txBody>
      </p:sp>
      <p:sp>
        <p:nvSpPr>
          <p:cNvPr id="5" name="Footer Placeholder 4"/>
          <p:cNvSpPr>
            <a:spLocks noGrp="1"/>
          </p:cNvSpPr>
          <p:nvPr>
            <p:ph type="ftr" sz="quarter" idx="11"/>
          </p:nvPr>
        </p:nvSpPr>
        <p:spPr>
          <a:xfrm>
            <a:off x="174812" y="6356350"/>
            <a:ext cx="5311588" cy="365125"/>
          </a:xfrm>
        </p:spPr>
        <p:txBody>
          <a:bodyPr/>
          <a:lstStyle/>
          <a:p>
            <a:r>
              <a:rPr lang="en-US" dirty="0" smtClean="0"/>
              <a:t>Liquidity Risk, </a:t>
            </a:r>
            <a:r>
              <a:rPr lang="en-US" dirty="0" err="1" smtClean="0"/>
              <a:t>Nattanan</a:t>
            </a:r>
            <a:r>
              <a:rPr lang="en-US" dirty="0" smtClean="0"/>
              <a:t> </a:t>
            </a:r>
            <a:r>
              <a:rPr lang="en-US" dirty="0" err="1" smtClean="0"/>
              <a:t>Bovornsantisuth</a:t>
            </a:r>
            <a:endParaRPr lang="en-US" dirty="0"/>
          </a:p>
        </p:txBody>
      </p:sp>
      <p:sp>
        <p:nvSpPr>
          <p:cNvPr id="6" name="Slide Number Placeholder 5"/>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0BA16B03-8BC0-5548-AF3E-5E738E3AC4BB}" type="slidenum">
              <a:rPr lang="en-US" smtClean="0"/>
              <a:pPr/>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CC1D9406-FD9B-40DD-A82F-BA1C8A26DD81}" type="datetime1">
              <a:rPr lang="en-US" smtClean="0"/>
              <a:t>9/12/2019</a:t>
            </a:fld>
            <a:endParaRPr lang="en-US"/>
          </a:p>
        </p:txBody>
      </p:sp>
      <p:sp>
        <p:nvSpPr>
          <p:cNvPr id="6" name="Footer Placeholder 5"/>
          <p:cNvSpPr>
            <a:spLocks noGrp="1"/>
          </p:cNvSpPr>
          <p:nvPr>
            <p:ph type="ftr" sz="quarter" idx="11"/>
          </p:nvPr>
        </p:nvSpPr>
        <p:spPr/>
        <p:txBody>
          <a:bodyPr/>
          <a:lstStyle/>
          <a:p>
            <a:r>
              <a:rPr lang="en-US" dirty="0" smtClean="0"/>
              <a:t>Liquidity Risk, </a:t>
            </a:r>
            <a:r>
              <a:rPr lang="en-US" dirty="0" err="1" smtClean="0"/>
              <a:t>Nattanan</a:t>
            </a:r>
            <a:r>
              <a:rPr lang="en-US" dirty="0" smtClean="0"/>
              <a:t> </a:t>
            </a:r>
            <a:r>
              <a:rPr lang="en-US" dirty="0" err="1" smtClean="0"/>
              <a:t>Bovornsantisuth</a:t>
            </a:r>
            <a:endParaRPr lang="en-US" dirty="0"/>
          </a:p>
        </p:txBody>
      </p:sp>
      <p:sp>
        <p:nvSpPr>
          <p:cNvPr id="7" name="Slide Number Placeholder 6"/>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9F91A884-BD0C-4673-BEAA-A7C3F812C81B}" type="datetime1">
              <a:rPr lang="en-US" smtClean="0"/>
              <a:t>9/12/2019</a:t>
            </a:fld>
            <a:endParaRPr lang="en-US"/>
          </a:p>
        </p:txBody>
      </p:sp>
      <p:sp>
        <p:nvSpPr>
          <p:cNvPr id="8" name="Footer Placeholder 7"/>
          <p:cNvSpPr>
            <a:spLocks noGrp="1"/>
          </p:cNvSpPr>
          <p:nvPr>
            <p:ph type="ftr" sz="quarter" idx="11"/>
          </p:nvPr>
        </p:nvSpPr>
        <p:spPr/>
        <p:txBody>
          <a:bodyPr/>
          <a:lstStyle/>
          <a:p>
            <a:r>
              <a:rPr lang="en-US" dirty="0" smtClean="0"/>
              <a:t>Liquidity Risk, </a:t>
            </a:r>
            <a:r>
              <a:rPr lang="en-US" dirty="0" err="1" smtClean="0"/>
              <a:t>Nattanan</a:t>
            </a:r>
            <a:r>
              <a:rPr lang="en-US" dirty="0" smtClean="0"/>
              <a:t> </a:t>
            </a:r>
            <a:r>
              <a:rPr lang="en-US" dirty="0" err="1" smtClean="0"/>
              <a:t>Bovornsantisuth</a:t>
            </a:r>
            <a:endParaRPr lang="en-US" dirty="0"/>
          </a:p>
        </p:txBody>
      </p:sp>
      <p:sp>
        <p:nvSpPr>
          <p:cNvPr id="9" name="Slide Number Placeholder 8"/>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20DF719B-2B8A-4D75-93C4-E6A8DC19B6C7}" type="datetime1">
              <a:rPr lang="en-US" smtClean="0"/>
              <a:t>9/12/2019</a:t>
            </a:fld>
            <a:endParaRPr lang="en-US"/>
          </a:p>
        </p:txBody>
      </p:sp>
      <p:sp>
        <p:nvSpPr>
          <p:cNvPr id="6" name="Footer Placeholder 5"/>
          <p:cNvSpPr>
            <a:spLocks noGrp="1"/>
          </p:cNvSpPr>
          <p:nvPr>
            <p:ph type="ftr" sz="quarter" idx="11"/>
          </p:nvPr>
        </p:nvSpPr>
        <p:spPr/>
        <p:txBody>
          <a:bodyPr/>
          <a:lstStyle/>
          <a:p>
            <a:r>
              <a:rPr lang="en-US" dirty="0" smtClean="0"/>
              <a:t>Liquidity Risk, </a:t>
            </a:r>
            <a:r>
              <a:rPr lang="en-US" dirty="0" err="1" smtClean="0"/>
              <a:t>Nattanan</a:t>
            </a:r>
            <a:r>
              <a:rPr lang="en-US" dirty="0" smtClean="0"/>
              <a:t> </a:t>
            </a:r>
            <a:r>
              <a:rPr lang="en-US" dirty="0" err="1" smtClean="0"/>
              <a:t>Bovornsantisuth</a:t>
            </a:r>
            <a:endParaRPr lang="en-US" dirty="0"/>
          </a:p>
        </p:txBody>
      </p:sp>
      <p:sp>
        <p:nvSpPr>
          <p:cNvPr id="7" name="Slide Number Placeholder 6"/>
          <p:cNvSpPr>
            <a:spLocks noGrp="1"/>
          </p:cNvSpPr>
          <p:nvPr>
            <p:ph type="sldNum" sz="quarter" idx="12"/>
          </p:nvPr>
        </p:nvSpPr>
        <p:spPr/>
        <p:txBody>
          <a:bodyPr/>
          <a:lstStyle/>
          <a:p>
            <a:fld id="{0BA16B03-8BC0-5548-AF3E-5E738E3AC4BB}" type="slidenum">
              <a:rPr lang="en-US" smtClean="0"/>
              <a:pPr/>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BFB9FF28-DCDF-461F-8A07-6F9017BF51FD}" type="datetime1">
              <a:rPr lang="en-US" smtClean="0"/>
              <a:t>9/12/2019</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r>
              <a:rPr lang="en-US" dirty="0" smtClean="0"/>
              <a:t>Liquidity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0BA16B03-8BC0-5548-AF3E-5E738E3AC4B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 id="2147483691" r:id="rId19"/>
  </p:sldLayoutIdLst>
  <p:hf hdr="0" dt="0"/>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aaii.com/computerizedinvesting/article/liquidity-ratio-analysi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a:xfrm>
            <a:off x="782839" y="1461375"/>
            <a:ext cx="6393408" cy="1398494"/>
          </a:xfrm>
        </p:spPr>
        <p:txBody>
          <a:bodyPr>
            <a:normAutofit fontScale="90000"/>
          </a:bodyPr>
          <a:lstStyle/>
          <a:p>
            <a:pPr algn="ctr"/>
            <a:r>
              <a:rPr lang="en-US" dirty="0" smtClean="0"/>
              <a:t>FIN4811</a:t>
            </a:r>
            <a:br>
              <a:rPr lang="en-US" dirty="0" smtClean="0"/>
            </a:br>
            <a:r>
              <a:rPr lang="en-US" dirty="0" smtClean="0"/>
              <a:t>Risk Management</a:t>
            </a:r>
            <a:endParaRPr lang="th-TH" dirty="0"/>
          </a:p>
        </p:txBody>
      </p:sp>
      <p:sp>
        <p:nvSpPr>
          <p:cNvPr id="6" name="Title 1"/>
          <p:cNvSpPr txBox="1">
            <a:spLocks/>
          </p:cNvSpPr>
          <p:nvPr/>
        </p:nvSpPr>
        <p:spPr>
          <a:xfrm>
            <a:off x="313136" y="3369213"/>
            <a:ext cx="7393483" cy="1398494"/>
          </a:xfrm>
          <a:prstGeom prst="rect">
            <a:avLst/>
          </a:prstGeom>
        </p:spPr>
        <p:txBody>
          <a:bodyPr vert="horz" lIns="91440" tIns="45720" rIns="91440" bIns="45720" rtlCol="0" anchor="b" anchorCtr="0">
            <a:normAutofit fontScale="97500" lnSpcReduction="10000"/>
          </a:bodyPr>
          <a:lstStyle>
            <a:lvl1pPr algn="r" defTabSz="914400" rtl="0" eaLnBrk="1" latinLnBrk="0" hangingPunct="1">
              <a:spcBef>
                <a:spcPct val="0"/>
              </a:spcBef>
              <a:buNone/>
              <a:defRPr sz="4600" b="0" kern="1200" cap="none" baseline="0">
                <a:solidFill>
                  <a:schemeClr val="accent1"/>
                </a:solidFill>
                <a:latin typeface="+mj-lt"/>
                <a:ea typeface="+mj-ea"/>
                <a:cs typeface="+mj-cs"/>
              </a:defRPr>
            </a:lvl1pPr>
          </a:lstStyle>
          <a:p>
            <a:pPr algn="ctr"/>
            <a:r>
              <a:rPr lang="en-US">
                <a:solidFill>
                  <a:schemeClr val="accent6"/>
                </a:solidFill>
              </a:rPr>
              <a:t>Chapter </a:t>
            </a:r>
            <a:r>
              <a:rPr lang="en-US" smtClean="0">
                <a:solidFill>
                  <a:schemeClr val="accent6"/>
                </a:solidFill>
              </a:rPr>
              <a:t>Four</a:t>
            </a:r>
            <a:endParaRPr lang="en-US" dirty="0" smtClean="0">
              <a:solidFill>
                <a:schemeClr val="accent6"/>
              </a:solidFill>
            </a:endParaRPr>
          </a:p>
          <a:p>
            <a:pPr algn="ctr"/>
            <a:r>
              <a:rPr lang="en-US" dirty="0" smtClean="0">
                <a:solidFill>
                  <a:schemeClr val="accent6"/>
                </a:solidFill>
              </a:rPr>
              <a:t>Liquidity Risk</a:t>
            </a:r>
            <a:endParaRPr lang="en-US" dirty="0">
              <a:solidFill>
                <a:schemeClr val="accent6"/>
              </a:solidFill>
            </a:endParaRPr>
          </a:p>
        </p:txBody>
      </p:sp>
      <p:sp>
        <p:nvSpPr>
          <p:cNvPr id="3" name="TextBox 2"/>
          <p:cNvSpPr txBox="1"/>
          <p:nvPr/>
        </p:nvSpPr>
        <p:spPr>
          <a:xfrm>
            <a:off x="1117599" y="5740400"/>
            <a:ext cx="5926667" cy="584776"/>
          </a:xfrm>
          <a:prstGeom prst="rect">
            <a:avLst/>
          </a:prstGeom>
          <a:noFill/>
        </p:spPr>
        <p:txBody>
          <a:bodyPr wrap="square" rtlCol="0">
            <a:spAutoFit/>
          </a:bodyPr>
          <a:lstStyle/>
          <a:p>
            <a:pPr algn="ctr"/>
            <a:r>
              <a:rPr lang="en-US" sz="3200" dirty="0" err="1" smtClean="0"/>
              <a:t>Nattanan</a:t>
            </a:r>
            <a:r>
              <a:rPr lang="en-US" sz="3200" dirty="0" smtClean="0"/>
              <a:t> </a:t>
            </a:r>
            <a:r>
              <a:rPr lang="en-US" sz="3200" dirty="0" err="1" smtClean="0"/>
              <a:t>Bovornsantisuth</a:t>
            </a:r>
            <a:endParaRPr lang="en-US" sz="3200" dirty="0"/>
          </a:p>
        </p:txBody>
      </p:sp>
      <p:sp>
        <p:nvSpPr>
          <p:cNvPr id="4" name="Slide Number Placeholder 3"/>
          <p:cNvSpPr>
            <a:spLocks noGrp="1"/>
          </p:cNvSpPr>
          <p:nvPr>
            <p:ph type="sldNum" sz="quarter" idx="12"/>
          </p:nvPr>
        </p:nvSpPr>
        <p:spPr/>
        <p:txBody>
          <a:bodyPr/>
          <a:lstStyle/>
          <a:p>
            <a:fld id="{0BA16B03-8BC0-5548-AF3E-5E738E3AC4BB}" type="slidenum">
              <a:rPr lang="en-US" smtClean="0"/>
              <a:t>1</a:t>
            </a:fld>
            <a:endParaRPr lang="en-US"/>
          </a:p>
        </p:txBody>
      </p:sp>
      <p:sp>
        <p:nvSpPr>
          <p:cNvPr id="2" name="Footer Placeholder 1"/>
          <p:cNvSpPr>
            <a:spLocks noGrp="1"/>
          </p:cNvSpPr>
          <p:nvPr>
            <p:ph type="ftr" sz="quarter" idx="11"/>
          </p:nvPr>
        </p:nvSpPr>
        <p:spPr/>
        <p:txBody>
          <a:bodyPr/>
          <a:lstStyle/>
          <a:p>
            <a:r>
              <a:rPr lang="en-US" dirty="0" smtClean="0"/>
              <a:t>Liquidity Risk, </a:t>
            </a:r>
            <a:r>
              <a:rPr lang="en-US" dirty="0" err="1" smtClean="0"/>
              <a:t>Nattanan</a:t>
            </a:r>
            <a:r>
              <a:rPr lang="en-US" dirty="0" smtClean="0"/>
              <a:t> </a:t>
            </a:r>
            <a:r>
              <a:rPr lang="en-US" dirty="0" err="1" smtClean="0"/>
              <a:t>Bovornsantisuth</a:t>
            </a:r>
            <a:endParaRPr lang="en-US" dirty="0"/>
          </a:p>
        </p:txBody>
      </p:sp>
    </p:spTree>
    <p:extLst>
      <p:ext uri="{BB962C8B-B14F-4D97-AF65-F5344CB8AC3E}">
        <p14:creationId xmlns:p14="http://schemas.microsoft.com/office/powerpoint/2010/main" val="12730215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Liquidity Risk</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600" dirty="0" smtClean="0"/>
                  <a:t>One measure of the market liquidity of an asset is its bid–offer spread. This can be measured either as a dollar amount or as a proportion of the asset price. The dollar bid–offer spread </a:t>
                </a:r>
                <a:r>
                  <a:rPr lang="en-US" sz="1600" dirty="0" smtClean="0"/>
                  <a:t>is</a:t>
                </a:r>
              </a:p>
              <a:p>
                <a:pPr marL="0" indent="0">
                  <a:buNone/>
                </a:pPr>
                <a:r>
                  <a:rPr lang="en-US" sz="1600" dirty="0" smtClean="0"/>
                  <a:t>			P = </a:t>
                </a:r>
                <a:r>
                  <a:rPr lang="en-US" sz="1600" dirty="0"/>
                  <a:t>Offer Price </a:t>
                </a:r>
                <a:r>
                  <a:rPr lang="en-US" sz="1600" dirty="0" smtClean="0"/>
                  <a:t>- Bid Price </a:t>
                </a:r>
                <a:endParaRPr lang="en-US" sz="1600" dirty="0" smtClean="0"/>
              </a:p>
              <a:p>
                <a:r>
                  <a:rPr lang="en-US" sz="1600" dirty="0" smtClean="0"/>
                  <a:t>The </a:t>
                </a:r>
                <a:r>
                  <a:rPr lang="en-US" sz="1600" dirty="0"/>
                  <a:t>mid-market price can be regarded as the fair price. </a:t>
                </a:r>
                <a:r>
                  <a:rPr lang="en-US" sz="1600" dirty="0"/>
                  <a:t>In liquidating a position in an asset, a financial institution incurs a cost equal to </a:t>
                </a:r>
                <a14:m>
                  <m:oMath xmlns:m="http://schemas.openxmlformats.org/officeDocument/2006/math">
                    <m:f>
                      <m:fPr>
                        <m:ctrlPr>
                          <a:rPr lang="en-US" sz="1800" i="1">
                            <a:latin typeface="Cambria Math"/>
                            <a:ea typeface="Cambria Math" panose="02040503050406030204" pitchFamily="18" charset="0"/>
                          </a:rPr>
                        </m:ctrlPr>
                      </m:fPr>
                      <m:num>
                        <m:r>
                          <m:rPr>
                            <m:nor/>
                          </m:rPr>
                          <a:rPr lang="en-US" sz="1800">
                            <a:ea typeface="Cambria Math" panose="02040503050406030204" pitchFamily="18" charset="0"/>
                          </a:rPr>
                          <m:t>Pα</m:t>
                        </m:r>
                      </m:num>
                      <m:den>
                        <m:r>
                          <m:rPr>
                            <m:nor/>
                          </m:rPr>
                          <a:rPr lang="en-US" sz="1800">
                            <a:ea typeface="Cambria Math" panose="02040503050406030204" pitchFamily="18" charset="0"/>
                          </a:rPr>
                          <m:t>2</m:t>
                        </m:r>
                      </m:den>
                    </m:f>
                  </m:oMath>
                </a14:m>
                <a:r>
                  <a:rPr lang="en-US" sz="1600" dirty="0"/>
                  <a:t> where </a:t>
                </a:r>
                <a:r>
                  <a:rPr lang="en-US" sz="1600" dirty="0"/>
                  <a:t>α is the dollar </a:t>
                </a:r>
                <a:r>
                  <a:rPr lang="en-US" sz="1600" dirty="0" smtClean="0"/>
                  <a:t>value </a:t>
                </a:r>
                <a:r>
                  <a:rPr lang="en-US" sz="1600" dirty="0"/>
                  <a:t>of the position. </a:t>
                </a:r>
                <a:r>
                  <a:rPr lang="en-US" sz="1600" dirty="0"/>
                  <a:t>This reflects the fact that trades are not done at the mid-market price. </a:t>
                </a:r>
                <a:r>
                  <a:rPr lang="en-US" sz="1600" dirty="0"/>
                  <a:t>A buy trade is done at the offer price and a sell trade is done at the bid price</a:t>
                </a:r>
                <a:r>
                  <a:rPr lang="en-US" sz="1600" dirty="0" smtClean="0"/>
                  <a:t>. Then,</a:t>
                </a:r>
                <a:r>
                  <a:rPr lang="en-US" sz="1600" dirty="0"/>
                  <a:t>	</a:t>
                </a:r>
                <a:endParaRPr lang="en-US" sz="1600" dirty="0" smtClean="0"/>
              </a:p>
              <a:p>
                <a:pPr marL="0" indent="0">
                  <a:buNone/>
                </a:pPr>
                <a:r>
                  <a:rPr lang="en-US" sz="1600" dirty="0"/>
                  <a:t>	</a:t>
                </a:r>
                <a:r>
                  <a:rPr lang="en-US" sz="1600" dirty="0" smtClean="0"/>
                  <a:t>	</a:t>
                </a:r>
                <a:r>
                  <a:rPr lang="en-US" sz="1600" dirty="0"/>
                  <a:t> </a:t>
                </a:r>
                <a14:m>
                  <m:oMath xmlns:m="http://schemas.openxmlformats.org/officeDocument/2006/math">
                    <m:r>
                      <m:rPr>
                        <m:nor/>
                      </m:rPr>
                      <a:rPr lang="en-US" sz="1600"/>
                      <m:t>Cost</m:t>
                    </m:r>
                    <m:r>
                      <m:rPr>
                        <m:nor/>
                      </m:rPr>
                      <a:rPr lang="en-US" sz="1600"/>
                      <m:t> </m:t>
                    </m:r>
                    <m:r>
                      <m:rPr>
                        <m:nor/>
                      </m:rPr>
                      <a:rPr lang="en-US" sz="1600"/>
                      <m:t>of</m:t>
                    </m:r>
                    <m:r>
                      <m:rPr>
                        <m:nor/>
                      </m:rPr>
                      <a:rPr lang="en-US" sz="1600"/>
                      <m:t> </m:t>
                    </m:r>
                    <m:r>
                      <m:rPr>
                        <m:nor/>
                      </m:rPr>
                      <a:rPr lang="en-US" sz="1600"/>
                      <m:t>liquidation</m:t>
                    </m:r>
                    <m:r>
                      <m:rPr>
                        <m:nor/>
                      </m:rPr>
                      <a:rPr lang="en-US" sz="1600"/>
                      <m:t> (</m:t>
                    </m:r>
                    <m:r>
                      <m:rPr>
                        <m:nor/>
                      </m:rPr>
                      <a:rPr lang="en-US" sz="1600"/>
                      <m:t>normal</m:t>
                    </m:r>
                    <m:r>
                      <m:rPr>
                        <m:nor/>
                      </m:rPr>
                      <a:rPr lang="en-US" sz="1600"/>
                      <m:t> </m:t>
                    </m:r>
                    <m:r>
                      <m:rPr>
                        <m:nor/>
                      </m:rPr>
                      <a:rPr lang="en-US" sz="1600"/>
                      <m:t>market</m:t>
                    </m:r>
                    <m:r>
                      <m:rPr>
                        <m:nor/>
                      </m:rPr>
                      <a:rPr lang="en-US" sz="1600"/>
                      <m:t>) =</m:t>
                    </m:r>
                    <m:nary>
                      <m:naryPr>
                        <m:chr m:val="∑"/>
                        <m:ctrlPr>
                          <a:rPr lang="pt-BR" sz="1600" i="1">
                            <a:latin typeface="Cambria Math"/>
                          </a:rPr>
                        </m:ctrlPr>
                      </m:naryPr>
                      <m:sub>
                        <m:r>
                          <m:rPr>
                            <m:nor/>
                            <m:brk m:alnAt="23"/>
                          </m:rPr>
                          <a:rPr lang="en-US" sz="1600">
                            <a:latin typeface="Cambria Math" panose="02040503050406030204" pitchFamily="18" charset="0"/>
                          </a:rPr>
                          <m:t>i</m:t>
                        </m:r>
                        <m:r>
                          <m:rPr>
                            <m:nor/>
                          </m:rPr>
                          <a:rPr lang="en-US" sz="1600">
                            <a:latin typeface="Cambria Math" panose="02040503050406030204" pitchFamily="18" charset="0"/>
                          </a:rPr>
                          <m:t> </m:t>
                        </m:r>
                        <m:r>
                          <m:rPr>
                            <m:nor/>
                          </m:rPr>
                          <a:rPr lang="pt-BR" sz="1600">
                            <a:latin typeface="Cambria Math" panose="02040503050406030204" pitchFamily="18" charset="0"/>
                          </a:rPr>
                          <m:t>=1</m:t>
                        </m:r>
                      </m:sub>
                      <m:sup>
                        <m:r>
                          <m:rPr>
                            <m:nor/>
                          </m:rPr>
                          <a:rPr lang="en-US" sz="1600">
                            <a:latin typeface="Cambria Math" panose="02040503050406030204" pitchFamily="18" charset="0"/>
                          </a:rPr>
                          <m:t>N</m:t>
                        </m:r>
                      </m:sup>
                      <m:e>
                        <m:f>
                          <m:fPr>
                            <m:ctrlPr>
                              <a:rPr lang="pt-BR" sz="1600" i="1">
                                <a:latin typeface="Cambria Math"/>
                              </a:rPr>
                            </m:ctrlPr>
                          </m:fPr>
                          <m:num>
                            <m:r>
                              <m:rPr>
                                <m:nor/>
                              </m:rPr>
                              <a:rPr lang="en-US" sz="1600">
                                <a:ea typeface="Cambria Math" panose="02040503050406030204" pitchFamily="18" charset="0"/>
                              </a:rPr>
                              <m:t>Pα</m:t>
                            </m:r>
                          </m:num>
                          <m:den>
                            <m:r>
                              <m:rPr>
                                <m:nor/>
                              </m:rPr>
                              <a:rPr lang="en-US" sz="1600">
                                <a:latin typeface="Cambria Math" panose="02040503050406030204" pitchFamily="18" charset="0"/>
                              </a:rPr>
                              <m:t>2</m:t>
                            </m:r>
                          </m:den>
                        </m:f>
                      </m:e>
                    </m:nary>
                    <m:r>
                      <a:rPr lang="en-US" sz="1600" i="1">
                        <a:latin typeface="Cambria Math"/>
                      </a:rPr>
                      <m:t> </m:t>
                    </m:r>
                  </m:oMath>
                </a14:m>
                <a:r>
                  <a:rPr lang="en-US" sz="1600" dirty="0" smtClean="0"/>
                  <a:t>	</a:t>
                </a: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smtClean="0"/>
                  <a:t/>
                </a:r>
                <a:br>
                  <a:rPr lang="en-US" sz="800" dirty="0" smtClean="0"/>
                </a:br>
                <a:r>
                  <a:rPr lang="en-US" sz="800" dirty="0"/>
                  <a:t/>
                </a:r>
                <a:br>
                  <a:rPr lang="en-US" sz="800" dirty="0"/>
                </a:br>
                <a:r>
                  <a:rPr lang="en-US" sz="600" dirty="0" smtClean="0"/>
                  <a:t/>
                </a:r>
                <a:br>
                  <a:rPr lang="en-US" sz="600" dirty="0" smtClean="0"/>
                </a:br>
                <a:r>
                  <a:rPr lang="en-US" sz="600" dirty="0" smtClean="0"/>
                  <a:t/>
                </a:r>
                <a:br>
                  <a:rPr lang="en-US" sz="600" dirty="0" smtClean="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endParaRPr lang="en-US" sz="6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57199" y="2127912"/>
                <a:ext cx="8305801" cy="4354775"/>
              </a:xfrm>
              <a:blipFill rotWithShape="1">
                <a:blip r:embed="rId3"/>
                <a:stretch>
                  <a:fillRect t="-139" r="-292"/>
                </a:stretch>
              </a:blipFill>
              <a:ln w="28575" cmpd="sng">
                <a:solidFill>
                  <a:srgbClr val="800000"/>
                </a:solidFill>
              </a:ln>
            </p:spPr>
            <p:txBody>
              <a:bodyPr/>
              <a:lstStyle/>
              <a:p>
                <a:r>
                  <a:rPr lang="th-TH">
                    <a:noFill/>
                  </a:rPr>
                  <a:t> </a:t>
                </a:r>
              </a:p>
            </p:txBody>
          </p:sp>
        </mc:Fallback>
      </mc:AlternateContent>
      <p:sp>
        <p:nvSpPr>
          <p:cNvPr id="4" name="Footer Placeholder 3"/>
          <p:cNvSpPr>
            <a:spLocks noGrp="1"/>
          </p:cNvSpPr>
          <p:nvPr>
            <p:ph type="ftr" sz="quarter" idx="11"/>
          </p:nvPr>
        </p:nvSpPr>
        <p:spPr>
          <a:xfrm>
            <a:off x="174812" y="6438238"/>
            <a:ext cx="6007100" cy="365125"/>
          </a:xfrm>
        </p:spPr>
        <p:txBody>
          <a:bodyPr/>
          <a:lstStyle/>
          <a:p>
            <a:r>
              <a:rPr lang="en-US" dirty="0" smtClean="0"/>
              <a:t>Liquidity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10</a:t>
            </a:fld>
            <a:endParaRPr lang="en-US"/>
          </a:p>
        </p:txBody>
      </p:sp>
      <p:sp>
        <p:nvSpPr>
          <p:cNvPr id="6" name="TextBox 4"/>
          <p:cNvSpPr txBox="1">
            <a:spLocks noChangeArrowheads="1"/>
          </p:cNvSpPr>
          <p:nvPr/>
        </p:nvSpPr>
        <p:spPr bwMode="auto">
          <a:xfrm>
            <a:off x="620059" y="1668553"/>
            <a:ext cx="4150495"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Measuring Market Liquidity</a:t>
            </a:r>
            <a:endParaRPr lang="en-US" sz="2400" dirty="0">
              <a:solidFill>
                <a:schemeClr val="bg1"/>
              </a:solidFill>
              <a:latin typeface="+mn-lt"/>
            </a:endParaRPr>
          </a:p>
        </p:txBody>
      </p:sp>
    </p:spTree>
    <p:extLst>
      <p:ext uri="{BB962C8B-B14F-4D97-AF65-F5344CB8AC3E}">
        <p14:creationId xmlns:p14="http://schemas.microsoft.com/office/powerpoint/2010/main" val="12692653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Liquidity Risk</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600" dirty="0" smtClean="0"/>
              <a:t>Note that although diversification reduces market risk, it does not necessarily reduce liquidity trading risk. However, as explained earlier, s increases with the size of position </a:t>
            </a:r>
            <a:r>
              <a:rPr lang="en-US" sz="1600" dirty="0" err="1" smtClean="0"/>
              <a:t>i</a:t>
            </a:r>
            <a:r>
              <a:rPr lang="en-US" sz="1600" dirty="0" smtClean="0"/>
              <a:t>. Holding many small positions rather than a few large positions therefore tends to entail less liquidity risk. Setting limits to the size of any one position can therefore be one way of reducing liquidity trading risk.</a:t>
            </a:r>
            <a:endParaRPr lang="th-TH" sz="1600" dirty="0" smtClean="0"/>
          </a:p>
          <a:p>
            <a:r>
              <a:rPr lang="en-US" sz="1600" dirty="0"/>
              <a:t>Ex. Suppose that a financial </a:t>
            </a:r>
            <a:r>
              <a:rPr lang="en-US" sz="1600" dirty="0" smtClean="0"/>
              <a:t>firm has </a:t>
            </a:r>
            <a:r>
              <a:rPr lang="en-US" sz="1600" dirty="0"/>
              <a:t>bought 10 million shares of one company and 50 </a:t>
            </a:r>
            <a:r>
              <a:rPr lang="en-US" sz="1600" dirty="0" smtClean="0"/>
              <a:t>mil. </a:t>
            </a:r>
            <a:r>
              <a:rPr lang="en-US" sz="1600" dirty="0"/>
              <a:t>ounces of a commodity. The shares are bid $89.5, offer $90.5. The commodity is bid $15, offer $15.1. </a:t>
            </a:r>
            <a:r>
              <a:rPr lang="en-US" sz="1600" dirty="0" smtClean="0"/>
              <a:t>The </a:t>
            </a:r>
            <a:r>
              <a:rPr lang="en-US" sz="1600" dirty="0"/>
              <a:t>cost of liquidation in a normal market </a:t>
            </a:r>
            <a:r>
              <a:rPr lang="en-US" sz="1600" dirty="0" smtClean="0"/>
              <a:t>is</a:t>
            </a:r>
          </a:p>
          <a:p>
            <a:pPr marL="0" indent="0">
              <a:buNone/>
            </a:pPr>
            <a:r>
              <a:rPr lang="en-US" sz="1600" dirty="0" smtClean="0"/>
              <a:t> </a:t>
            </a:r>
            <a:endParaRPr lang="th-TH" sz="1600" dirty="0"/>
          </a:p>
          <a:p>
            <a:pPr marL="0" indent="0">
              <a:buNone/>
            </a:pPr>
            <a:r>
              <a:rPr lang="th-TH" sz="1600" dirty="0" smtClean="0"/>
              <a:t>	</a:t>
            </a:r>
            <a:r>
              <a:rPr lang="en-US" sz="1800" dirty="0" smtClean="0"/>
              <a:t>(</a:t>
            </a:r>
            <a:r>
              <a:rPr lang="en-US" sz="1600" dirty="0" smtClean="0"/>
              <a:t>90.5-89.5) ∕ 2 </a:t>
            </a:r>
            <a:r>
              <a:rPr lang="en-US" sz="1600" dirty="0" smtClean="0"/>
              <a:t>× 10m </a:t>
            </a:r>
            <a:r>
              <a:rPr lang="en-US" sz="1600" dirty="0" smtClean="0"/>
              <a:t>+ (15.1-15) / 2 × 50 m= </a:t>
            </a:r>
            <a:r>
              <a:rPr lang="en-US" sz="1600" dirty="0"/>
              <a:t>7.5 or $7.5 million</a:t>
            </a:r>
            <a:endParaRPr lang="en-US" sz="1600" dirty="0" smtClean="0"/>
          </a:p>
          <a:p>
            <a:endParaRPr lang="en-US" sz="1600" dirty="0" smtClean="0"/>
          </a:p>
          <a:p>
            <a:pPr marL="0" indent="0">
              <a:buNone/>
            </a:pPr>
            <a:r>
              <a:rPr lang="en-US" sz="1600" dirty="0"/>
              <a:t>	</a:t>
            </a:r>
            <a:r>
              <a:rPr lang="en-US" sz="1600" dirty="0" smtClean="0"/>
              <a:t>		</a:t>
            </a: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smtClean="0"/>
              <a:t/>
            </a:r>
            <a:br>
              <a:rPr lang="en-US" sz="800" dirty="0" smtClean="0"/>
            </a:br>
            <a:r>
              <a:rPr lang="en-US" sz="800" dirty="0"/>
              <a:t/>
            </a:r>
            <a:br>
              <a:rPr lang="en-US" sz="800" dirty="0"/>
            </a:br>
            <a:r>
              <a:rPr lang="en-US" sz="600" dirty="0" smtClean="0"/>
              <a:t/>
            </a:r>
            <a:br>
              <a:rPr lang="en-US" sz="600" dirty="0" smtClean="0"/>
            </a:br>
            <a:r>
              <a:rPr lang="en-US" sz="600" dirty="0" smtClean="0"/>
              <a:t/>
            </a:r>
            <a:br>
              <a:rPr lang="en-US" sz="600" dirty="0" smtClean="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endParaRPr lang="en-US" sz="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Liquidity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11</a:t>
            </a:fld>
            <a:endParaRPr lang="en-US"/>
          </a:p>
        </p:txBody>
      </p:sp>
      <p:sp>
        <p:nvSpPr>
          <p:cNvPr id="6" name="TextBox 4"/>
          <p:cNvSpPr txBox="1">
            <a:spLocks noChangeArrowheads="1"/>
          </p:cNvSpPr>
          <p:nvPr/>
        </p:nvSpPr>
        <p:spPr bwMode="auto">
          <a:xfrm>
            <a:off x="620059" y="1668553"/>
            <a:ext cx="4150495"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Measuring Market Liquidity</a:t>
            </a:r>
            <a:endParaRPr lang="en-US" sz="2400" dirty="0">
              <a:solidFill>
                <a:schemeClr val="bg1"/>
              </a:solidFill>
              <a:latin typeface="+mn-lt"/>
            </a:endParaRPr>
          </a:p>
        </p:txBody>
      </p:sp>
      <p:sp>
        <p:nvSpPr>
          <p:cNvPr id="7" name="Rectangle 6"/>
          <p:cNvSpPr/>
          <p:nvPr/>
        </p:nvSpPr>
        <p:spPr>
          <a:xfrm>
            <a:off x="1352811" y="4985359"/>
            <a:ext cx="6025019" cy="488515"/>
          </a:xfrm>
          <a:prstGeom prst="rect">
            <a:avLst/>
          </a:prstGeom>
          <a:solidFill>
            <a:schemeClr val="lt1">
              <a:alpha val="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th-TH"/>
          </a:p>
        </p:txBody>
      </p:sp>
    </p:spTree>
    <p:extLst>
      <p:ext uri="{BB962C8B-B14F-4D97-AF65-F5344CB8AC3E}">
        <p14:creationId xmlns:p14="http://schemas.microsoft.com/office/powerpoint/2010/main" val="38722588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Liquidity Risk</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600" dirty="0" smtClean="0"/>
                  <a:t>Another measure of liquidity is the cost of liquidation in stressed market conditions within </a:t>
                </a:r>
                <a:r>
                  <a:rPr lang="en-US" sz="1600" dirty="0"/>
                  <a:t>a certain time period. Define </a:t>
                </a:r>
                <a:r>
                  <a:rPr lang="en-US" sz="1600" dirty="0" err="1"/>
                  <a:t>μ</a:t>
                </a:r>
                <a:r>
                  <a:rPr lang="en-US" sz="1600" i="1" baseline="-25000" dirty="0" err="1"/>
                  <a:t>i</a:t>
                </a:r>
                <a:r>
                  <a:rPr lang="en-US" sz="1600" i="1" dirty="0"/>
                  <a:t> </a:t>
                </a:r>
                <a:r>
                  <a:rPr lang="en-US" sz="1600" dirty="0"/>
                  <a:t>and </a:t>
                </a:r>
                <a:r>
                  <a:rPr lang="en-US" sz="1600" dirty="0" err="1"/>
                  <a:t>σ</a:t>
                </a:r>
                <a:r>
                  <a:rPr lang="en-US" sz="1600" i="1" baseline="-25000" dirty="0" err="1"/>
                  <a:t>i</a:t>
                </a:r>
                <a:r>
                  <a:rPr lang="en-US" sz="1600" i="1" dirty="0"/>
                  <a:t> </a:t>
                </a:r>
                <a:r>
                  <a:rPr lang="en-US" sz="1600" dirty="0"/>
                  <a:t>as the mean and standard </a:t>
                </a:r>
                <a:r>
                  <a:rPr lang="en-US" sz="1600" dirty="0" smtClean="0"/>
                  <a:t>deviation</a:t>
                </a:r>
              </a:p>
              <a:p>
                <a:pPr marL="0" indent="0">
                  <a:buNone/>
                </a:pPr>
                <a:endParaRPr lang="en-US" sz="1400" dirty="0" smtClean="0"/>
              </a:p>
              <a:p>
                <a:pPr marL="0" indent="0">
                  <a:buNone/>
                </a:pPr>
                <a14:m>
                  <m:oMathPara xmlns:m="http://schemas.openxmlformats.org/officeDocument/2006/math">
                    <m:oMathParaPr>
                      <m:jc m:val="centerGroup"/>
                    </m:oMathParaPr>
                    <m:oMath xmlns:m="http://schemas.openxmlformats.org/officeDocument/2006/math">
                      <m:r>
                        <m:rPr>
                          <m:nor/>
                        </m:rPr>
                        <a:rPr lang="en-US" sz="1400"/>
                        <m:t>Cost</m:t>
                      </m:r>
                      <m:r>
                        <m:rPr>
                          <m:nor/>
                        </m:rPr>
                        <a:rPr lang="en-US" sz="1400"/>
                        <m:t> </m:t>
                      </m:r>
                      <m:r>
                        <m:rPr>
                          <m:nor/>
                        </m:rPr>
                        <a:rPr lang="en-US" sz="1400"/>
                        <m:t>of</m:t>
                      </m:r>
                      <m:r>
                        <m:rPr>
                          <m:nor/>
                        </m:rPr>
                        <a:rPr lang="en-US" sz="1400"/>
                        <m:t> </m:t>
                      </m:r>
                      <m:r>
                        <m:rPr>
                          <m:nor/>
                        </m:rPr>
                        <a:rPr lang="en-US" sz="1400"/>
                        <m:t>liquidation</m:t>
                      </m:r>
                      <m:r>
                        <m:rPr>
                          <m:nor/>
                        </m:rPr>
                        <a:rPr lang="en-US" sz="1400"/>
                        <m:t> (</m:t>
                      </m:r>
                      <m:r>
                        <m:rPr>
                          <m:nor/>
                        </m:rPr>
                        <a:rPr lang="en-US" sz="1400"/>
                        <m:t>normal</m:t>
                      </m:r>
                      <m:r>
                        <m:rPr>
                          <m:nor/>
                        </m:rPr>
                        <a:rPr lang="en-US" sz="1400"/>
                        <m:t> </m:t>
                      </m:r>
                      <m:r>
                        <m:rPr>
                          <m:nor/>
                        </m:rPr>
                        <a:rPr lang="en-US" sz="1400"/>
                        <m:t>market</m:t>
                      </m:r>
                      <m:r>
                        <m:rPr>
                          <m:nor/>
                        </m:rPr>
                        <a:rPr lang="en-US" sz="1400"/>
                        <m:t>) =</m:t>
                      </m:r>
                      <m:nary>
                        <m:naryPr>
                          <m:chr m:val="∑"/>
                          <m:ctrlPr>
                            <a:rPr lang="pt-BR" sz="1400" i="1">
                              <a:latin typeface="Cambria Math"/>
                            </a:rPr>
                          </m:ctrlPr>
                        </m:naryPr>
                        <m:sub>
                          <m:r>
                            <m:rPr>
                              <m:nor/>
                              <m:brk m:alnAt="23"/>
                            </m:rPr>
                            <a:rPr lang="en-US" sz="1400">
                              <a:latin typeface="Cambria Math" panose="02040503050406030204" pitchFamily="18" charset="0"/>
                            </a:rPr>
                            <m:t>i</m:t>
                          </m:r>
                          <m:r>
                            <m:rPr>
                              <m:nor/>
                            </m:rPr>
                            <a:rPr lang="en-US" sz="1400">
                              <a:latin typeface="Cambria Math" panose="02040503050406030204" pitchFamily="18" charset="0"/>
                            </a:rPr>
                            <m:t> </m:t>
                          </m:r>
                          <m:r>
                            <m:rPr>
                              <m:nor/>
                            </m:rPr>
                            <a:rPr lang="pt-BR" sz="1400">
                              <a:latin typeface="Cambria Math" panose="02040503050406030204" pitchFamily="18" charset="0"/>
                            </a:rPr>
                            <m:t>=1</m:t>
                          </m:r>
                        </m:sub>
                        <m:sup>
                          <m:r>
                            <m:rPr>
                              <m:nor/>
                            </m:rPr>
                            <a:rPr lang="en-US" sz="1400">
                              <a:latin typeface="Cambria Math" panose="02040503050406030204" pitchFamily="18" charset="0"/>
                            </a:rPr>
                            <m:t>N</m:t>
                          </m:r>
                        </m:sup>
                        <m:e>
                          <m:f>
                            <m:fPr>
                              <m:ctrlPr>
                                <a:rPr lang="pt-BR" sz="1400" i="1">
                                  <a:latin typeface="Cambria Math"/>
                                </a:rPr>
                              </m:ctrlPr>
                            </m:fPr>
                            <m:num>
                              <m:r>
                                <a:rPr lang="en-US" sz="1400" b="0" i="1" smtClean="0">
                                  <a:latin typeface="Cambria Math"/>
                                </a:rPr>
                                <m:t>(µ</m:t>
                              </m:r>
                              <m:r>
                                <a:rPr lang="en-US" sz="1400" b="0" i="1" baseline="-25000" smtClean="0">
                                  <a:latin typeface="Cambria Math"/>
                                </a:rPr>
                                <m:t>𝑖</m:t>
                              </m:r>
                              <m:r>
                                <a:rPr lang="en-US" sz="1400" b="0" i="1" smtClean="0">
                                  <a:latin typeface="Cambria Math"/>
                                </a:rPr>
                                <m:t>+</m:t>
                              </m:r>
                              <m:r>
                                <m:rPr>
                                  <m:sty m:val="p"/>
                                </m:rPr>
                                <a:rPr lang="el-GR" sz="1400" b="0" i="1" smtClean="0">
                                  <a:latin typeface="Cambria Math"/>
                                </a:rPr>
                                <m:t>λσ</m:t>
                              </m:r>
                              <m:r>
                                <a:rPr lang="en-US" sz="1400" b="0" i="1" baseline="-25000" smtClean="0">
                                  <a:latin typeface="Cambria Math"/>
                                </a:rPr>
                                <m:t>𝑖</m:t>
                              </m:r>
                              <m:r>
                                <a:rPr lang="en-US" sz="1400" b="0" i="1" smtClean="0">
                                  <a:latin typeface="Cambria Math"/>
                                </a:rPr>
                                <m:t>)</m:t>
                              </m:r>
                              <m:r>
                                <m:rPr>
                                  <m:nor/>
                                </m:rPr>
                                <a:rPr lang="en-US" sz="1800">
                                  <a:ea typeface="Cambria Math" panose="02040503050406030204" pitchFamily="18" charset="0"/>
                                </a:rPr>
                                <m:t>α</m:t>
                              </m:r>
                            </m:num>
                            <m:den>
                              <m:r>
                                <m:rPr>
                                  <m:nor/>
                                </m:rPr>
                                <a:rPr lang="en-US" sz="1400"/>
                                <m:t>2</m:t>
                              </m:r>
                            </m:den>
                          </m:f>
                        </m:e>
                      </m:nary>
                    </m:oMath>
                  </m:oMathPara>
                </a14:m>
                <a:endParaRPr lang="en-US" sz="1600" dirty="0" smtClean="0"/>
              </a:p>
              <a:p>
                <a:pPr marL="0" indent="0">
                  <a:buNone/>
                </a:pPr>
                <a:endParaRPr lang="en-US" sz="1600" dirty="0" smtClean="0"/>
              </a:p>
              <a:p>
                <a:r>
                  <a:rPr lang="en-US" sz="1600" dirty="0"/>
                  <a:t>The parameter λ gives the required confidence level for the spread. If, for </a:t>
                </a:r>
                <a:r>
                  <a:rPr lang="en-US" sz="1600" dirty="0" smtClean="0"/>
                  <a:t>example, we </a:t>
                </a:r>
                <a:r>
                  <a:rPr lang="en-US" sz="1600" dirty="0"/>
                  <a:t>are interested in considering “worst case” spreads that are exceeded only 1% </a:t>
                </a:r>
                <a:r>
                  <a:rPr lang="en-US" sz="1600" dirty="0" smtClean="0"/>
                  <a:t>of the </a:t>
                </a:r>
                <a:r>
                  <a:rPr lang="en-US" sz="1600" dirty="0"/>
                  <a:t>time, and if it is assumed that spreads are normally distributed, then λ = 2</a:t>
                </a:r>
                <a:r>
                  <a:rPr lang="en-US" sz="1600" i="1" dirty="0"/>
                  <a:t>.</a:t>
                </a:r>
                <a:r>
                  <a:rPr lang="en-US" sz="1600" dirty="0"/>
                  <a:t>326.</a:t>
                </a:r>
                <a:endParaRPr lang="en-US" sz="1600" dirty="0" smtClean="0"/>
              </a:p>
              <a:p>
                <a:endParaRPr lang="en-US" sz="1600" dirty="0"/>
              </a:p>
              <a:p>
                <a:endParaRPr lang="en-US" sz="1600" dirty="0"/>
              </a:p>
              <a:p>
                <a:pPr marL="0" indent="0">
                  <a:buNone/>
                </a:pPr>
                <a:r>
                  <a:rPr lang="th-TH" sz="1600" dirty="0" smtClean="0"/>
                  <a:t>		</a:t>
                </a:r>
                <a:endParaRPr lang="en-US" sz="1600" dirty="0" smtClean="0"/>
              </a:p>
              <a:p>
                <a:pPr marL="0" indent="0">
                  <a:buNone/>
                </a:pPr>
                <a:r>
                  <a:rPr lang="en-US" sz="1600" dirty="0"/>
                  <a:t>	</a:t>
                </a:r>
                <a:r>
                  <a:rPr lang="en-US" sz="1600" dirty="0" smtClean="0"/>
                  <a:t>		</a:t>
                </a: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smtClean="0"/>
                  <a:t/>
                </a:r>
                <a:br>
                  <a:rPr lang="en-US" sz="800" dirty="0" smtClean="0"/>
                </a:br>
                <a:r>
                  <a:rPr lang="en-US" sz="800" dirty="0"/>
                  <a:t/>
                </a:r>
                <a:br>
                  <a:rPr lang="en-US" sz="800" dirty="0"/>
                </a:br>
                <a:r>
                  <a:rPr lang="en-US" sz="600" dirty="0" smtClean="0"/>
                  <a:t/>
                </a:r>
                <a:br>
                  <a:rPr lang="en-US" sz="600" dirty="0" smtClean="0"/>
                </a:br>
                <a:r>
                  <a:rPr lang="en-US" sz="600" dirty="0" smtClean="0"/>
                  <a:t/>
                </a:r>
                <a:br>
                  <a:rPr lang="en-US" sz="600" dirty="0" smtClean="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endParaRPr lang="en-US" sz="6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57199" y="2127912"/>
                <a:ext cx="8305801" cy="4354775"/>
              </a:xfrm>
              <a:blipFill rotWithShape="1">
                <a:blip r:embed="rId3"/>
                <a:stretch>
                  <a:fillRect t="-139"/>
                </a:stretch>
              </a:blipFill>
              <a:ln w="28575" cmpd="sng">
                <a:solidFill>
                  <a:srgbClr val="800000"/>
                </a:solidFill>
              </a:ln>
            </p:spPr>
            <p:txBody>
              <a:bodyPr/>
              <a:lstStyle/>
              <a:p>
                <a:r>
                  <a:rPr lang="th-TH">
                    <a:noFill/>
                  </a:rPr>
                  <a:t> </a:t>
                </a:r>
              </a:p>
            </p:txBody>
          </p:sp>
        </mc:Fallback>
      </mc:AlternateContent>
      <p:sp>
        <p:nvSpPr>
          <p:cNvPr id="4" name="Footer Placeholder 3"/>
          <p:cNvSpPr>
            <a:spLocks noGrp="1"/>
          </p:cNvSpPr>
          <p:nvPr>
            <p:ph type="ftr" sz="quarter" idx="11"/>
          </p:nvPr>
        </p:nvSpPr>
        <p:spPr>
          <a:xfrm>
            <a:off x="174812" y="6438238"/>
            <a:ext cx="6007100" cy="365125"/>
          </a:xfrm>
        </p:spPr>
        <p:txBody>
          <a:bodyPr/>
          <a:lstStyle/>
          <a:p>
            <a:r>
              <a:rPr lang="en-US" dirty="0" smtClean="0"/>
              <a:t>Liquidity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12</a:t>
            </a:fld>
            <a:endParaRPr lang="en-US"/>
          </a:p>
        </p:txBody>
      </p:sp>
      <p:sp>
        <p:nvSpPr>
          <p:cNvPr id="6" name="TextBox 4"/>
          <p:cNvSpPr txBox="1">
            <a:spLocks noChangeArrowheads="1"/>
          </p:cNvSpPr>
          <p:nvPr/>
        </p:nvSpPr>
        <p:spPr bwMode="auto">
          <a:xfrm>
            <a:off x="620059" y="1668553"/>
            <a:ext cx="4150495"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Measuring Market Liquidity</a:t>
            </a:r>
            <a:endParaRPr lang="en-US" sz="2400" dirty="0">
              <a:solidFill>
                <a:schemeClr val="bg1"/>
              </a:solidFill>
              <a:latin typeface="+mn-lt"/>
            </a:endParaRPr>
          </a:p>
        </p:txBody>
      </p:sp>
    </p:spTree>
    <p:extLst>
      <p:ext uri="{BB962C8B-B14F-4D97-AF65-F5344CB8AC3E}">
        <p14:creationId xmlns:p14="http://schemas.microsoft.com/office/powerpoint/2010/main" val="645023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Liquidity Risk</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600" dirty="0"/>
              <a:t>Suppose that in Example 24.1 the mean and standard deviation for the </a:t>
            </a:r>
            <a:r>
              <a:rPr lang="en-US" sz="1600" dirty="0" smtClean="0"/>
              <a:t>bid–offer spread </a:t>
            </a:r>
            <a:r>
              <a:rPr lang="en-US" sz="1600" dirty="0"/>
              <a:t>for the shares are $1.0 and $2.0, respectively. Suppose further that </a:t>
            </a:r>
            <a:r>
              <a:rPr lang="en-US" sz="1600" dirty="0" smtClean="0"/>
              <a:t>the mean </a:t>
            </a:r>
            <a:r>
              <a:rPr lang="en-US" sz="1600" dirty="0"/>
              <a:t>and standard deviation for the bid–offer spread for the commodity </a:t>
            </a:r>
            <a:r>
              <a:rPr lang="en-US" sz="1600" dirty="0" smtClean="0"/>
              <a:t>are both </a:t>
            </a:r>
            <a:r>
              <a:rPr lang="en-US" sz="1600" dirty="0"/>
              <a:t>$0.1. </a:t>
            </a:r>
            <a:r>
              <a:rPr lang="en-US" sz="1600" dirty="0" smtClean="0"/>
              <a:t>Assuming </a:t>
            </a:r>
            <a:r>
              <a:rPr lang="en-US" sz="1600" dirty="0"/>
              <a:t>the spreads are normally distributed, the cost of </a:t>
            </a:r>
            <a:r>
              <a:rPr lang="en-US" sz="1600" dirty="0" smtClean="0"/>
              <a:t>liquidation that </a:t>
            </a:r>
            <a:r>
              <a:rPr lang="en-US" sz="1600" dirty="0"/>
              <a:t>we are 99% confident will not be exceeded </a:t>
            </a:r>
            <a:r>
              <a:rPr lang="en-US" sz="1600" dirty="0" smtClean="0"/>
              <a:t>is</a:t>
            </a:r>
          </a:p>
          <a:p>
            <a:endParaRPr lang="en-US" sz="1600" dirty="0" smtClean="0"/>
          </a:p>
          <a:p>
            <a:pPr marL="0" indent="0">
              <a:buNone/>
            </a:pPr>
            <a:r>
              <a:rPr lang="en-US" sz="1600" dirty="0" smtClean="0"/>
              <a:t>  </a:t>
            </a:r>
            <a:r>
              <a:rPr lang="en-US" sz="1600" dirty="0"/>
              <a:t>	</a:t>
            </a:r>
            <a:r>
              <a:rPr lang="en-US" sz="1600" dirty="0" smtClean="0"/>
              <a:t>   0</a:t>
            </a:r>
            <a:r>
              <a:rPr lang="en-US" sz="1600" i="1" dirty="0" smtClean="0"/>
              <a:t>.</a:t>
            </a:r>
            <a:r>
              <a:rPr lang="en-US" sz="1600" dirty="0"/>
              <a:t>5</a:t>
            </a:r>
            <a:r>
              <a:rPr lang="en-US" sz="1600" dirty="0" smtClean="0"/>
              <a:t>× 10 </a:t>
            </a:r>
            <a:r>
              <a:rPr lang="en-US" sz="1600" dirty="0" smtClean="0"/>
              <a:t>×(1 + 2</a:t>
            </a:r>
            <a:r>
              <a:rPr lang="en-US" sz="1600" i="1" dirty="0" smtClean="0"/>
              <a:t>.</a:t>
            </a:r>
            <a:r>
              <a:rPr lang="en-US" sz="1600" dirty="0" smtClean="0"/>
              <a:t>326 × 2 )+0</a:t>
            </a:r>
            <a:r>
              <a:rPr lang="en-US" sz="1600" i="1" dirty="0" smtClean="0"/>
              <a:t>.</a:t>
            </a:r>
            <a:r>
              <a:rPr lang="en-US" sz="1600" dirty="0" smtClean="0"/>
              <a:t>5× 50 ×(0.1 + 2</a:t>
            </a:r>
            <a:r>
              <a:rPr lang="en-US" sz="1600" i="1" dirty="0" smtClean="0"/>
              <a:t>.</a:t>
            </a:r>
            <a:r>
              <a:rPr lang="en-US" sz="1600" dirty="0" smtClean="0"/>
              <a:t>326 × 0.1) </a:t>
            </a:r>
            <a:r>
              <a:rPr lang="en-US" sz="1600" dirty="0"/>
              <a:t>= </a:t>
            </a:r>
            <a:r>
              <a:rPr lang="en-US" sz="1600" dirty="0" smtClean="0"/>
              <a:t>36</a:t>
            </a:r>
            <a:r>
              <a:rPr lang="en-US" sz="1600" i="1" dirty="0" smtClean="0"/>
              <a:t>.</a:t>
            </a:r>
            <a:r>
              <a:rPr lang="en-US" sz="1600" dirty="0" smtClean="0"/>
              <a:t>58</a:t>
            </a:r>
          </a:p>
          <a:p>
            <a:pPr marL="0" indent="0">
              <a:buNone/>
            </a:pPr>
            <a:endParaRPr lang="en-US" sz="1600" dirty="0" smtClean="0"/>
          </a:p>
          <a:p>
            <a:r>
              <a:rPr lang="en-US" sz="1600" dirty="0"/>
              <a:t>or $36.58 million. This is almost five times the cost of liquidation in normal </a:t>
            </a:r>
            <a:r>
              <a:rPr lang="en-US" sz="1600" dirty="0" smtClean="0"/>
              <a:t>market conditions</a:t>
            </a:r>
            <a:r>
              <a:rPr lang="en-US" sz="1600" dirty="0"/>
              <a:t>.</a:t>
            </a:r>
            <a:r>
              <a:rPr lang="en-US" sz="1600" dirty="0" smtClean="0"/>
              <a:t>     </a:t>
            </a:r>
          </a:p>
          <a:p>
            <a:pPr marL="0" indent="0">
              <a:buNone/>
            </a:pPr>
            <a:r>
              <a:rPr lang="en-US" sz="1600" dirty="0"/>
              <a:t> </a:t>
            </a:r>
            <a:r>
              <a:rPr lang="en-US" sz="1600" dirty="0" smtClean="0"/>
              <a:t>    </a:t>
            </a:r>
            <a:endParaRPr lang="en-US" sz="1600" dirty="0"/>
          </a:p>
          <a:p>
            <a:endParaRPr lang="en-US" sz="1600" dirty="0"/>
          </a:p>
          <a:p>
            <a:pPr marL="0" indent="0">
              <a:buNone/>
            </a:pPr>
            <a:r>
              <a:rPr lang="th-TH" sz="1600" dirty="0" smtClean="0"/>
              <a:t>		</a:t>
            </a:r>
            <a:endParaRPr lang="en-US" sz="1600" dirty="0" smtClean="0"/>
          </a:p>
          <a:p>
            <a:pPr marL="0" indent="0">
              <a:buNone/>
            </a:pPr>
            <a:r>
              <a:rPr lang="en-US" sz="1600" dirty="0"/>
              <a:t>	</a:t>
            </a:r>
            <a:r>
              <a:rPr lang="en-US" sz="1600" dirty="0" smtClean="0"/>
              <a:t>		</a:t>
            </a: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smtClean="0"/>
              <a:t/>
            </a:r>
            <a:br>
              <a:rPr lang="en-US" sz="800" dirty="0" smtClean="0"/>
            </a:br>
            <a:r>
              <a:rPr lang="en-US" sz="800" dirty="0"/>
              <a:t/>
            </a:r>
            <a:br>
              <a:rPr lang="en-US" sz="800" dirty="0"/>
            </a:br>
            <a:r>
              <a:rPr lang="en-US" sz="600" dirty="0" smtClean="0"/>
              <a:t/>
            </a:r>
            <a:br>
              <a:rPr lang="en-US" sz="600" dirty="0" smtClean="0"/>
            </a:br>
            <a:r>
              <a:rPr lang="en-US" sz="600" dirty="0" smtClean="0"/>
              <a:t/>
            </a:r>
            <a:br>
              <a:rPr lang="en-US" sz="600" dirty="0" smtClean="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endParaRPr lang="en-US" sz="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Liquidity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13</a:t>
            </a:fld>
            <a:endParaRPr lang="en-US"/>
          </a:p>
        </p:txBody>
      </p:sp>
      <p:sp>
        <p:nvSpPr>
          <p:cNvPr id="6" name="TextBox 4"/>
          <p:cNvSpPr txBox="1">
            <a:spLocks noChangeArrowheads="1"/>
          </p:cNvSpPr>
          <p:nvPr/>
        </p:nvSpPr>
        <p:spPr bwMode="auto">
          <a:xfrm>
            <a:off x="620059" y="1668553"/>
            <a:ext cx="4150495"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Measuring Market Liquidity</a:t>
            </a:r>
            <a:endParaRPr lang="en-US" sz="2400" dirty="0">
              <a:solidFill>
                <a:schemeClr val="bg1"/>
              </a:solidFill>
              <a:latin typeface="+mn-lt"/>
            </a:endParaRPr>
          </a:p>
        </p:txBody>
      </p:sp>
      <p:sp>
        <p:nvSpPr>
          <p:cNvPr id="7" name="Rectangle 6"/>
          <p:cNvSpPr/>
          <p:nvPr/>
        </p:nvSpPr>
        <p:spPr>
          <a:xfrm>
            <a:off x="1503123" y="4039643"/>
            <a:ext cx="6025019" cy="488515"/>
          </a:xfrm>
          <a:prstGeom prst="rect">
            <a:avLst/>
          </a:prstGeom>
          <a:solidFill>
            <a:schemeClr val="lt1">
              <a:alpha val="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th-TH"/>
          </a:p>
        </p:txBody>
      </p:sp>
    </p:spTree>
    <p:extLst>
      <p:ext uri="{BB962C8B-B14F-4D97-AF65-F5344CB8AC3E}">
        <p14:creationId xmlns:p14="http://schemas.microsoft.com/office/powerpoint/2010/main" val="6519743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Liquidity Risk</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600" dirty="0"/>
                  <a:t>Market value at risk, which we discussed in Chapters 12 to 14, is designed to </a:t>
                </a:r>
                <a:r>
                  <a:rPr lang="en-US" sz="1600" dirty="0" smtClean="0"/>
                  <a:t>calculate an </a:t>
                </a:r>
                <a:r>
                  <a:rPr lang="en-US" sz="1600" dirty="0"/>
                  <a:t>estimate of a “worst case” change in the mark-to-market valuation of </a:t>
                </a:r>
                <a:r>
                  <a:rPr lang="en-US" sz="1600" dirty="0" smtClean="0"/>
                  <a:t>the trading </a:t>
                </a:r>
                <a:r>
                  <a:rPr lang="en-US" sz="1600" dirty="0"/>
                  <a:t>book.</a:t>
                </a:r>
                <a:r>
                  <a:rPr lang="en-US" sz="1600" dirty="0" smtClean="0"/>
                  <a:t>     </a:t>
                </a:r>
              </a:p>
              <a:p>
                <a:r>
                  <a:rPr lang="en-US" sz="1600" dirty="0"/>
                  <a:t>Although </a:t>
                </a:r>
                <a:r>
                  <a:rPr lang="en-US" sz="1600" dirty="0" err="1" smtClean="0"/>
                  <a:t>VaR</a:t>
                </a:r>
                <a:r>
                  <a:rPr lang="en-US" sz="1600" dirty="0"/>
                  <a:t> </a:t>
                </a:r>
                <a:r>
                  <a:rPr lang="en-US" sz="1600" dirty="0" smtClean="0"/>
                  <a:t>and </a:t>
                </a:r>
                <a:r>
                  <a:rPr lang="en-US" sz="1600" dirty="0"/>
                  <a:t>liquidity risk measures deal with different types of risks, some researchers </a:t>
                </a:r>
                <a:r>
                  <a:rPr lang="en-US" sz="1600" dirty="0" smtClean="0"/>
                  <a:t>have suggested </a:t>
                </a:r>
                <a:r>
                  <a:rPr lang="en-US" sz="1600" dirty="0"/>
                  <a:t>combining them into a </a:t>
                </a:r>
                <a:r>
                  <a:rPr lang="en-US" sz="1600" i="1" dirty="0"/>
                  <a:t>liquidity-adjusted </a:t>
                </a:r>
                <a:r>
                  <a:rPr lang="en-US" sz="1600" i="1" dirty="0" err="1"/>
                  <a:t>VaR</a:t>
                </a:r>
                <a:r>
                  <a:rPr lang="en-US" sz="1600" i="1" dirty="0"/>
                  <a:t> </a:t>
                </a:r>
                <a:r>
                  <a:rPr lang="en-US" sz="1600" dirty="0"/>
                  <a:t>measure</a:t>
                </a:r>
                <a:r>
                  <a:rPr lang="en-US" sz="1600" dirty="0" smtClean="0"/>
                  <a:t>. </a:t>
                </a:r>
                <a:r>
                  <a:rPr lang="en-US" sz="1600" dirty="0"/>
                  <a:t>One definition </a:t>
                </a:r>
                <a:r>
                  <a:rPr lang="en-US" sz="1600" dirty="0" smtClean="0"/>
                  <a:t>of liquidity-adjusted </a:t>
                </a:r>
                <a:r>
                  <a:rPr lang="en-US" sz="1600" dirty="0" err="1"/>
                  <a:t>VaR</a:t>
                </a:r>
                <a:r>
                  <a:rPr lang="en-US" sz="1600" dirty="0"/>
                  <a:t> is regular </a:t>
                </a:r>
                <a:r>
                  <a:rPr lang="en-US" sz="1600" dirty="0" err="1"/>
                  <a:t>VaR</a:t>
                </a:r>
                <a:r>
                  <a:rPr lang="en-US" sz="1600" dirty="0"/>
                  <a:t> plus the cost of unwinding positions in a </a:t>
                </a:r>
                <a:r>
                  <a:rPr lang="en-US" sz="1600" dirty="0" smtClean="0"/>
                  <a:t>normal market.</a:t>
                </a:r>
              </a:p>
              <a:p>
                <a:pPr marL="0" indent="0">
                  <a:buNone/>
                </a:pPr>
                <a:r>
                  <a:rPr lang="en-US" sz="1600" dirty="0"/>
                  <a:t>	</a:t>
                </a:r>
                <a:r>
                  <a:rPr lang="en-US" sz="1600" dirty="0" smtClean="0"/>
                  <a:t>	</a:t>
                </a:r>
                <a:r>
                  <a:rPr lang="en-US" sz="1600" dirty="0"/>
                  <a:t>Liquidity-Adjusted </a:t>
                </a:r>
                <a:r>
                  <a:rPr lang="en-US" sz="1600" dirty="0" err="1"/>
                  <a:t>VaR</a:t>
                </a:r>
                <a:r>
                  <a:rPr lang="en-US" sz="1600" dirty="0"/>
                  <a:t> = </a:t>
                </a:r>
                <a:r>
                  <a:rPr lang="en-US" sz="1600" dirty="0" err="1"/>
                  <a:t>VaR</a:t>
                </a:r>
                <a:r>
                  <a:rPr lang="en-US" sz="1600" dirty="0"/>
                  <a:t> </a:t>
                </a:r>
                <a:r>
                  <a:rPr lang="en-US" sz="1600" dirty="0" smtClean="0"/>
                  <a:t>+ </a:t>
                </a:r>
                <a14:m>
                  <m:oMath xmlns:m="http://schemas.openxmlformats.org/officeDocument/2006/math">
                    <m:nary>
                      <m:naryPr>
                        <m:chr m:val="∑"/>
                        <m:ctrlPr>
                          <a:rPr lang="pt-BR" sz="1600">
                            <a:ea typeface="Cambria Math" panose="02040503050406030204" pitchFamily="18" charset="0"/>
                          </a:rPr>
                        </m:ctrlPr>
                      </m:naryPr>
                      <m:sub>
                        <m:r>
                          <m:rPr>
                            <m:nor/>
                            <m:brk m:alnAt="23"/>
                          </m:rPr>
                          <a:rPr lang="en-US" sz="1600">
                            <a:ea typeface="Cambria Math" panose="02040503050406030204" pitchFamily="18" charset="0"/>
                          </a:rPr>
                          <m:t>i</m:t>
                        </m:r>
                        <m:r>
                          <m:rPr>
                            <m:nor/>
                          </m:rPr>
                          <a:rPr lang="en-US" sz="1600">
                            <a:ea typeface="Cambria Math" panose="02040503050406030204" pitchFamily="18" charset="0"/>
                          </a:rPr>
                          <m:t> </m:t>
                        </m:r>
                        <m:r>
                          <m:rPr>
                            <m:nor/>
                          </m:rPr>
                          <a:rPr lang="pt-BR" sz="1600">
                            <a:ea typeface="Cambria Math" panose="02040503050406030204" pitchFamily="18" charset="0"/>
                          </a:rPr>
                          <m:t>=1</m:t>
                        </m:r>
                      </m:sub>
                      <m:sup>
                        <m:r>
                          <m:rPr>
                            <m:nor/>
                          </m:rPr>
                          <a:rPr lang="en-US" sz="1600">
                            <a:ea typeface="Cambria Math" panose="02040503050406030204" pitchFamily="18" charset="0"/>
                          </a:rPr>
                          <m:t>N</m:t>
                        </m:r>
                      </m:sup>
                      <m:e>
                        <m:f>
                          <m:fPr>
                            <m:ctrlPr>
                              <a:rPr lang="pt-BR" sz="1600">
                                <a:ea typeface="Cambria Math" panose="02040503050406030204" pitchFamily="18" charset="0"/>
                              </a:rPr>
                            </m:ctrlPr>
                          </m:fPr>
                          <m:num>
                            <m:r>
                              <m:rPr>
                                <m:nor/>
                              </m:rPr>
                              <a:rPr lang="en-US" sz="1600">
                                <a:ea typeface="Cambria Math" panose="02040503050406030204" pitchFamily="18" charset="0"/>
                              </a:rPr>
                              <m:t>P</m:t>
                            </m:r>
                            <m:r>
                              <m:rPr>
                                <m:nor/>
                              </m:rPr>
                              <a:rPr lang="en-US" sz="1600">
                                <a:ea typeface="Cambria Math" panose="02040503050406030204" pitchFamily="18" charset="0"/>
                              </a:rPr>
                              <m:t>α</m:t>
                            </m:r>
                          </m:num>
                          <m:den>
                            <m:r>
                              <m:rPr>
                                <m:nor/>
                              </m:rPr>
                              <a:rPr lang="en-US" sz="1600">
                                <a:ea typeface="Cambria Math" panose="02040503050406030204" pitchFamily="18" charset="0"/>
                              </a:rPr>
                              <m:t>2</m:t>
                            </m:r>
                          </m:den>
                        </m:f>
                      </m:e>
                    </m:nary>
                  </m:oMath>
                </a14:m>
                <a:endParaRPr lang="en-US" sz="1600" dirty="0">
                  <a:ea typeface="Cambria Math" panose="02040503050406030204" pitchFamily="18" charset="0"/>
                </a:endParaRPr>
              </a:p>
              <a:p>
                <a:r>
                  <a:rPr lang="en-US" sz="1600" dirty="0"/>
                  <a:t>Alternatively it can be defined as regular </a:t>
                </a:r>
                <a:r>
                  <a:rPr lang="en-US" sz="1600" dirty="0" err="1"/>
                  <a:t>VaR</a:t>
                </a:r>
                <a:r>
                  <a:rPr lang="en-US" sz="1600" dirty="0"/>
                  <a:t> plus the cost of unwinding </a:t>
                </a:r>
                <a:r>
                  <a:rPr lang="en-US" sz="1600" dirty="0" smtClean="0"/>
                  <a:t>positions in </a:t>
                </a:r>
                <a:r>
                  <a:rPr lang="en-US" sz="1600" dirty="0"/>
                  <a:t>a stressed market</a:t>
                </a:r>
                <a:r>
                  <a:rPr lang="en-US" sz="1600" dirty="0" smtClean="0"/>
                  <a:t>.</a:t>
                </a:r>
              </a:p>
              <a:p>
                <a:pPr marL="0" indent="0">
                  <a:buNone/>
                </a:pPr>
                <a:r>
                  <a:rPr lang="en-US" sz="1600" dirty="0"/>
                  <a:t>	</a:t>
                </a:r>
                <a:r>
                  <a:rPr lang="en-US" sz="1600" dirty="0" smtClean="0"/>
                  <a:t>              Liquidity-Adjusted </a:t>
                </a:r>
                <a:r>
                  <a:rPr lang="en-US" sz="1600" dirty="0" err="1"/>
                  <a:t>VaR</a:t>
                </a:r>
                <a:r>
                  <a:rPr lang="en-US" sz="1600" dirty="0"/>
                  <a:t> = </a:t>
                </a:r>
                <a:r>
                  <a:rPr lang="en-US" sz="1600" dirty="0" err="1"/>
                  <a:t>VaR</a:t>
                </a:r>
                <a:r>
                  <a:rPr lang="en-US" sz="1600" dirty="0"/>
                  <a:t> </a:t>
                </a:r>
                <a:r>
                  <a:rPr lang="en-US" sz="1600" dirty="0" smtClean="0"/>
                  <a:t>+ </a:t>
                </a:r>
                <a14:m>
                  <m:oMath xmlns:m="http://schemas.openxmlformats.org/officeDocument/2006/math">
                    <m:nary>
                      <m:naryPr>
                        <m:chr m:val="∑"/>
                        <m:ctrlPr>
                          <a:rPr lang="pt-BR" sz="1600" i="1">
                            <a:latin typeface="Cambria Math"/>
                          </a:rPr>
                        </m:ctrlPr>
                      </m:naryPr>
                      <m:sub>
                        <m:r>
                          <m:rPr>
                            <m:nor/>
                            <m:brk m:alnAt="23"/>
                          </m:rPr>
                          <a:rPr lang="en-US" sz="1600">
                            <a:latin typeface="Cambria Math" panose="02040503050406030204" pitchFamily="18" charset="0"/>
                          </a:rPr>
                          <m:t>i</m:t>
                        </m:r>
                        <m:r>
                          <m:rPr>
                            <m:nor/>
                          </m:rPr>
                          <a:rPr lang="en-US" sz="1600">
                            <a:latin typeface="Cambria Math" panose="02040503050406030204" pitchFamily="18" charset="0"/>
                          </a:rPr>
                          <m:t> </m:t>
                        </m:r>
                        <m:r>
                          <m:rPr>
                            <m:nor/>
                          </m:rPr>
                          <a:rPr lang="pt-BR" sz="1600">
                            <a:latin typeface="Cambria Math" panose="02040503050406030204" pitchFamily="18" charset="0"/>
                          </a:rPr>
                          <m:t>=1</m:t>
                        </m:r>
                      </m:sub>
                      <m:sup>
                        <m:r>
                          <m:rPr>
                            <m:nor/>
                          </m:rPr>
                          <a:rPr lang="en-US" sz="1600">
                            <a:latin typeface="Cambria Math" panose="02040503050406030204" pitchFamily="18" charset="0"/>
                          </a:rPr>
                          <m:t>N</m:t>
                        </m:r>
                      </m:sup>
                      <m:e>
                        <m:f>
                          <m:fPr>
                            <m:ctrlPr>
                              <a:rPr lang="pt-BR" sz="1600" i="1">
                                <a:latin typeface="Cambria Math"/>
                              </a:rPr>
                            </m:ctrlPr>
                          </m:fPr>
                          <m:num>
                            <m:r>
                              <a:rPr lang="en-US" sz="1600" i="1">
                                <a:latin typeface="Cambria Math"/>
                              </a:rPr>
                              <m:t>(µ</m:t>
                            </m:r>
                            <m:r>
                              <a:rPr lang="en-US" sz="1600" i="1" baseline="-25000">
                                <a:latin typeface="Cambria Math"/>
                              </a:rPr>
                              <m:t>𝑖</m:t>
                            </m:r>
                            <m:r>
                              <a:rPr lang="en-US" sz="1600" i="1">
                                <a:latin typeface="Cambria Math"/>
                              </a:rPr>
                              <m:t>+</m:t>
                            </m:r>
                            <m:r>
                              <m:rPr>
                                <m:sty m:val="p"/>
                              </m:rPr>
                              <a:rPr lang="el-GR" sz="1600" i="1">
                                <a:latin typeface="Cambria Math"/>
                              </a:rPr>
                              <m:t>λσ</m:t>
                            </m:r>
                            <m:r>
                              <a:rPr lang="en-US" sz="1600" i="1" baseline="-25000">
                                <a:latin typeface="Cambria Math"/>
                              </a:rPr>
                              <m:t>𝑖</m:t>
                            </m:r>
                            <m:r>
                              <a:rPr lang="en-US" sz="1600" i="1">
                                <a:latin typeface="Cambria Math"/>
                              </a:rPr>
                              <m:t>)</m:t>
                            </m:r>
                            <m:r>
                              <m:rPr>
                                <m:nor/>
                              </m:rPr>
                              <a:rPr lang="en-US" sz="1600">
                                <a:ea typeface="Cambria Math" panose="02040503050406030204" pitchFamily="18" charset="0"/>
                              </a:rPr>
                              <m:t>α</m:t>
                            </m:r>
                          </m:num>
                          <m:den>
                            <m:r>
                              <m:rPr>
                                <m:nor/>
                              </m:rPr>
                              <a:rPr lang="en-US" sz="1600"/>
                              <m:t>2</m:t>
                            </m:r>
                          </m:den>
                        </m:f>
                      </m:e>
                    </m:nary>
                  </m:oMath>
                </a14:m>
                <a:endParaRPr lang="en-US" sz="1600" dirty="0" smtClean="0"/>
              </a:p>
              <a:p>
                <a:pPr marL="0" indent="0">
                  <a:buNone/>
                </a:pPr>
                <a:r>
                  <a:rPr lang="en-US" sz="1600" dirty="0" smtClean="0"/>
                  <a:t>     </a:t>
                </a:r>
                <a:endParaRPr lang="en-US" sz="1600" dirty="0"/>
              </a:p>
              <a:p>
                <a:endParaRPr lang="en-US" sz="1600" dirty="0"/>
              </a:p>
              <a:p>
                <a:pPr marL="0" indent="0">
                  <a:buNone/>
                </a:pPr>
                <a:r>
                  <a:rPr lang="th-TH" sz="1600" dirty="0" smtClean="0"/>
                  <a:t>		</a:t>
                </a:r>
                <a:endParaRPr lang="en-US" sz="1600" dirty="0" smtClean="0"/>
              </a:p>
              <a:p>
                <a:pPr marL="0" indent="0">
                  <a:buNone/>
                </a:pPr>
                <a:r>
                  <a:rPr lang="en-US" sz="1600" dirty="0"/>
                  <a:t>	</a:t>
                </a:r>
                <a:r>
                  <a:rPr lang="en-US" sz="1600" dirty="0" smtClean="0"/>
                  <a:t>		</a:t>
                </a: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smtClean="0"/>
                  <a:t/>
                </a:r>
                <a:br>
                  <a:rPr lang="en-US" sz="800" dirty="0" smtClean="0"/>
                </a:br>
                <a:r>
                  <a:rPr lang="en-US" sz="800" dirty="0"/>
                  <a:t/>
                </a:r>
                <a:br>
                  <a:rPr lang="en-US" sz="800" dirty="0"/>
                </a:br>
                <a:r>
                  <a:rPr lang="en-US" sz="600" dirty="0" smtClean="0"/>
                  <a:t/>
                </a:r>
                <a:br>
                  <a:rPr lang="en-US" sz="600" dirty="0" smtClean="0"/>
                </a:br>
                <a:r>
                  <a:rPr lang="en-US" sz="600" dirty="0" smtClean="0"/>
                  <a:t/>
                </a:r>
                <a:br>
                  <a:rPr lang="en-US" sz="600" dirty="0" smtClean="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endParaRPr lang="en-US" sz="6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57199" y="2127912"/>
                <a:ext cx="8305801" cy="4354775"/>
              </a:xfrm>
              <a:blipFill rotWithShape="1">
                <a:blip r:embed="rId3"/>
                <a:stretch>
                  <a:fillRect t="-139" b="-2921"/>
                </a:stretch>
              </a:blipFill>
              <a:ln w="28575" cmpd="sng">
                <a:solidFill>
                  <a:srgbClr val="800000"/>
                </a:solidFill>
              </a:ln>
            </p:spPr>
            <p:txBody>
              <a:bodyPr/>
              <a:lstStyle/>
              <a:p>
                <a:r>
                  <a:rPr lang="th-TH">
                    <a:noFill/>
                  </a:rPr>
                  <a:t> </a:t>
                </a:r>
              </a:p>
            </p:txBody>
          </p:sp>
        </mc:Fallback>
      </mc:AlternateContent>
      <p:sp>
        <p:nvSpPr>
          <p:cNvPr id="4" name="Footer Placeholder 3"/>
          <p:cNvSpPr>
            <a:spLocks noGrp="1"/>
          </p:cNvSpPr>
          <p:nvPr>
            <p:ph type="ftr" sz="quarter" idx="11"/>
          </p:nvPr>
        </p:nvSpPr>
        <p:spPr>
          <a:xfrm>
            <a:off x="174812" y="6438238"/>
            <a:ext cx="6007100" cy="365125"/>
          </a:xfrm>
        </p:spPr>
        <p:txBody>
          <a:bodyPr/>
          <a:lstStyle/>
          <a:p>
            <a:r>
              <a:rPr lang="en-US" dirty="0" smtClean="0"/>
              <a:t>Liquidity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14</a:t>
            </a:fld>
            <a:endParaRPr lang="en-US"/>
          </a:p>
        </p:txBody>
      </p:sp>
      <p:sp>
        <p:nvSpPr>
          <p:cNvPr id="6" name="TextBox 4"/>
          <p:cNvSpPr txBox="1">
            <a:spLocks noChangeArrowheads="1"/>
          </p:cNvSpPr>
          <p:nvPr/>
        </p:nvSpPr>
        <p:spPr bwMode="auto">
          <a:xfrm>
            <a:off x="620059" y="1668553"/>
            <a:ext cx="3515706"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a:solidFill>
                  <a:schemeClr val="bg1"/>
                </a:solidFill>
                <a:latin typeface="+mn-lt"/>
              </a:rPr>
              <a:t>Liquidity-Adjusted </a:t>
            </a:r>
            <a:r>
              <a:rPr lang="en-US" sz="2400" dirty="0" err="1">
                <a:solidFill>
                  <a:schemeClr val="bg1"/>
                </a:solidFill>
                <a:latin typeface="+mn-lt"/>
              </a:rPr>
              <a:t>VaR</a:t>
            </a:r>
            <a:endParaRPr lang="en-US" sz="2400" dirty="0">
              <a:solidFill>
                <a:schemeClr val="bg1"/>
              </a:solidFill>
              <a:latin typeface="+mn-lt"/>
            </a:endParaRPr>
          </a:p>
        </p:txBody>
      </p:sp>
    </p:spTree>
    <p:extLst>
      <p:ext uri="{BB962C8B-B14F-4D97-AF65-F5344CB8AC3E}">
        <p14:creationId xmlns:p14="http://schemas.microsoft.com/office/powerpoint/2010/main" val="6811744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Liquidity Risk</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600" dirty="0" smtClean="0"/>
                  <a:t>Many other </a:t>
                </a:r>
                <a:r>
                  <a:rPr lang="en-US" sz="1600" dirty="0"/>
                  <a:t>measures have been proposed. The volume of trading per day (i.e., the </a:t>
                </a:r>
                <a:r>
                  <a:rPr lang="en-US" sz="1600" dirty="0" smtClean="0"/>
                  <a:t>number of </a:t>
                </a:r>
                <a:r>
                  <a:rPr lang="en-US" sz="1600" dirty="0"/>
                  <a:t>times the asset trades in a day) is an important measure. When an asset is </a:t>
                </a:r>
                <a:r>
                  <a:rPr lang="en-US" sz="1600" dirty="0" smtClean="0"/>
                  <a:t>highly illiquid</a:t>
                </a:r>
                <a:r>
                  <a:rPr lang="en-US" sz="1600" dirty="0"/>
                  <a:t>, the volume of trading in a day is often zero. The price impact of a trade </a:t>
                </a:r>
                <a:r>
                  <a:rPr lang="en-US" sz="1600" dirty="0" smtClean="0"/>
                  <a:t>of certain </a:t>
                </a:r>
                <a:r>
                  <a:rPr lang="en-US" sz="1600" dirty="0"/>
                  <a:t>size is another measure. A measure somewhat similar to this, but more </a:t>
                </a:r>
                <a:r>
                  <a:rPr lang="en-US" sz="1600" dirty="0" smtClean="0"/>
                  <a:t>easily calculated</a:t>
                </a:r>
                <a:r>
                  <a:rPr lang="en-US" sz="1600" dirty="0"/>
                  <a:t>, was proposed by </a:t>
                </a:r>
                <a:r>
                  <a:rPr lang="en-US" sz="1600" dirty="0" err="1"/>
                  <a:t>Amihud</a:t>
                </a:r>
                <a:r>
                  <a:rPr lang="en-US" sz="1600" dirty="0"/>
                  <a:t> (2002).3 It is the average </a:t>
                </a:r>
                <a:r>
                  <a:rPr lang="en-US" sz="1600" dirty="0" smtClean="0"/>
                  <a:t>of</a:t>
                </a:r>
              </a:p>
              <a:p>
                <a:pPr marL="0" indent="0">
                  <a:buNone/>
                </a:pPr>
                <a:endParaRPr lang="en-US" sz="1600" dirty="0" smtClean="0"/>
              </a:p>
              <a:p>
                <a:pPr marL="0" indent="0">
                  <a:buNone/>
                </a:pPr>
                <a14:m>
                  <m:oMathPara xmlns:m="http://schemas.openxmlformats.org/officeDocument/2006/math">
                    <m:oMathParaPr>
                      <m:jc m:val="centerGroup"/>
                    </m:oMathParaPr>
                    <m:oMath xmlns:m="http://schemas.openxmlformats.org/officeDocument/2006/math">
                      <m:f>
                        <m:fPr>
                          <m:ctrlPr>
                            <a:rPr lang="en-US" sz="1600" i="1" smtClean="0">
                              <a:latin typeface="Cambria Math"/>
                            </a:rPr>
                          </m:ctrlPr>
                        </m:fPr>
                        <m:num>
                          <m:r>
                            <m:rPr>
                              <m:nor/>
                            </m:rPr>
                            <a:rPr lang="en-US" sz="1600"/>
                            <m:t>Absolute</m:t>
                          </m:r>
                          <m:r>
                            <m:rPr>
                              <m:nor/>
                            </m:rPr>
                            <a:rPr lang="en-US" sz="1600"/>
                            <m:t> </m:t>
                          </m:r>
                          <m:r>
                            <m:rPr>
                              <m:nor/>
                            </m:rPr>
                            <a:rPr lang="en-US" sz="1600"/>
                            <m:t>value</m:t>
                          </m:r>
                          <m:r>
                            <m:rPr>
                              <m:nor/>
                            </m:rPr>
                            <a:rPr lang="en-US" sz="1600"/>
                            <m:t> </m:t>
                          </m:r>
                          <m:r>
                            <m:rPr>
                              <m:nor/>
                            </m:rPr>
                            <a:rPr lang="en-US" sz="1600"/>
                            <m:t>of</m:t>
                          </m:r>
                          <m:r>
                            <m:rPr>
                              <m:nor/>
                            </m:rPr>
                            <a:rPr lang="en-US" sz="1600"/>
                            <m:t> </m:t>
                          </m:r>
                          <m:r>
                            <m:rPr>
                              <m:nor/>
                            </m:rPr>
                            <a:rPr lang="en-US" sz="1600"/>
                            <m:t>daily</m:t>
                          </m:r>
                          <m:r>
                            <m:rPr>
                              <m:nor/>
                            </m:rPr>
                            <a:rPr lang="en-US" sz="1600"/>
                            <m:t> </m:t>
                          </m:r>
                          <m:r>
                            <m:rPr>
                              <m:nor/>
                            </m:rPr>
                            <a:rPr lang="en-US" sz="1600"/>
                            <m:t>return</m:t>
                          </m:r>
                        </m:num>
                        <m:den>
                          <m:r>
                            <m:rPr>
                              <m:nor/>
                            </m:rPr>
                            <a:rPr lang="en-US" sz="1600"/>
                            <m:t>Daily</m:t>
                          </m:r>
                          <m:r>
                            <m:rPr>
                              <m:nor/>
                            </m:rPr>
                            <a:rPr lang="en-US" sz="1600"/>
                            <m:t> </m:t>
                          </m:r>
                          <m:r>
                            <m:rPr>
                              <m:nor/>
                            </m:rPr>
                            <a:rPr lang="en-US" sz="1600"/>
                            <m:t>dollar</m:t>
                          </m:r>
                          <m:r>
                            <m:rPr>
                              <m:nor/>
                            </m:rPr>
                            <a:rPr lang="en-US" sz="1600"/>
                            <m:t> </m:t>
                          </m:r>
                          <m:r>
                            <m:rPr>
                              <m:nor/>
                            </m:rPr>
                            <a:rPr lang="en-US" sz="1600"/>
                            <m:t>volume</m:t>
                          </m:r>
                        </m:den>
                      </m:f>
                    </m:oMath>
                  </m:oMathPara>
                </a14:m>
                <a:endParaRPr lang="en-US" sz="1600" dirty="0" smtClean="0"/>
              </a:p>
              <a:p>
                <a:pPr marL="0" indent="0">
                  <a:buNone/>
                </a:pPr>
                <a:r>
                  <a:rPr lang="en-US" sz="1600" dirty="0" smtClean="0"/>
                  <a:t> 	</a:t>
                </a:r>
              </a:p>
              <a:p>
                <a:r>
                  <a:rPr lang="en-US" sz="1600" dirty="0"/>
                  <a:t>over all days in the period considered. This measure is widely used by </a:t>
                </a:r>
                <a:r>
                  <a:rPr lang="en-US" sz="1600" dirty="0" smtClean="0"/>
                  <a:t>researchers. </a:t>
                </a:r>
                <a:r>
                  <a:rPr lang="en-US" sz="1600" dirty="0" err="1" smtClean="0"/>
                  <a:t>Amihud</a:t>
                </a:r>
                <a:r>
                  <a:rPr lang="en-US" sz="1600" dirty="0" smtClean="0"/>
                  <a:t> </a:t>
                </a:r>
                <a:r>
                  <a:rPr lang="en-US" sz="1600" dirty="0"/>
                  <a:t>shows that an asset’s expected return increases as its liquidity decreases. </a:t>
                </a:r>
                <a:r>
                  <a:rPr lang="en-US" sz="1600" dirty="0" smtClean="0"/>
                  <a:t>In other </a:t>
                </a:r>
                <a:r>
                  <a:rPr lang="en-US" sz="1600" dirty="0"/>
                  <a:t>words, investors do get compensated for illiquidity.</a:t>
                </a:r>
                <a:r>
                  <a:rPr lang="en-US" sz="1600" dirty="0" smtClean="0"/>
                  <a:t>     </a:t>
                </a:r>
                <a:endParaRPr lang="en-US" sz="1600" dirty="0"/>
              </a:p>
              <a:p>
                <a:endParaRPr lang="en-US" sz="1600" dirty="0"/>
              </a:p>
              <a:p>
                <a:pPr marL="0" indent="0">
                  <a:buNone/>
                </a:pPr>
                <a:r>
                  <a:rPr lang="th-TH" sz="1600" dirty="0" smtClean="0"/>
                  <a:t>		</a:t>
                </a:r>
                <a:endParaRPr lang="en-US" sz="1600" dirty="0" smtClean="0"/>
              </a:p>
              <a:p>
                <a:pPr marL="0" indent="0">
                  <a:buNone/>
                </a:pPr>
                <a:r>
                  <a:rPr lang="en-US" sz="1600" dirty="0"/>
                  <a:t>	</a:t>
                </a:r>
                <a:r>
                  <a:rPr lang="en-US" sz="1600" dirty="0" smtClean="0"/>
                  <a:t>		</a:t>
                </a: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smtClean="0"/>
                  <a:t/>
                </a:r>
                <a:br>
                  <a:rPr lang="en-US" sz="800" dirty="0" smtClean="0"/>
                </a:br>
                <a:r>
                  <a:rPr lang="en-US" sz="800" dirty="0"/>
                  <a:t/>
                </a:r>
                <a:br>
                  <a:rPr lang="en-US" sz="800" dirty="0"/>
                </a:br>
                <a:r>
                  <a:rPr lang="en-US" sz="600" dirty="0" smtClean="0"/>
                  <a:t/>
                </a:r>
                <a:br>
                  <a:rPr lang="en-US" sz="600" dirty="0" smtClean="0"/>
                </a:br>
                <a:r>
                  <a:rPr lang="en-US" sz="600" dirty="0" smtClean="0"/>
                  <a:t/>
                </a:r>
                <a:br>
                  <a:rPr lang="en-US" sz="600" dirty="0" smtClean="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endParaRPr lang="en-US" sz="6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199" y="2127912"/>
                <a:ext cx="8305801" cy="4354775"/>
              </a:xfrm>
              <a:blipFill rotWithShape="1">
                <a:blip r:embed="rId3"/>
                <a:stretch>
                  <a:fillRect t="-139" r="-146"/>
                </a:stretch>
              </a:blipFill>
              <a:ln w="28575" cmpd="sng">
                <a:solidFill>
                  <a:srgbClr val="800000"/>
                </a:solidFill>
              </a:ln>
            </p:spPr>
            <p:txBody>
              <a:bodyPr/>
              <a:lstStyle/>
              <a:p>
                <a:r>
                  <a:rPr lang="en-US">
                    <a:noFill/>
                  </a:rPr>
                  <a:t> </a:t>
                </a:r>
              </a:p>
            </p:txBody>
          </p:sp>
        </mc:Fallback>
      </mc:AlternateContent>
      <p:sp>
        <p:nvSpPr>
          <p:cNvPr id="4" name="Footer Placeholder 3"/>
          <p:cNvSpPr>
            <a:spLocks noGrp="1"/>
          </p:cNvSpPr>
          <p:nvPr>
            <p:ph type="ftr" sz="quarter" idx="11"/>
          </p:nvPr>
        </p:nvSpPr>
        <p:spPr>
          <a:xfrm>
            <a:off x="174812" y="6438238"/>
            <a:ext cx="6007100" cy="365125"/>
          </a:xfrm>
        </p:spPr>
        <p:txBody>
          <a:bodyPr/>
          <a:lstStyle/>
          <a:p>
            <a:r>
              <a:rPr lang="en-US" dirty="0" smtClean="0"/>
              <a:t>Liquidity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15</a:t>
            </a:fld>
            <a:endParaRPr lang="en-US"/>
          </a:p>
        </p:txBody>
      </p:sp>
      <p:sp>
        <p:nvSpPr>
          <p:cNvPr id="6" name="TextBox 4"/>
          <p:cNvSpPr txBox="1">
            <a:spLocks noChangeArrowheads="1"/>
          </p:cNvSpPr>
          <p:nvPr/>
        </p:nvSpPr>
        <p:spPr bwMode="auto">
          <a:xfrm>
            <a:off x="620059" y="1668553"/>
            <a:ext cx="3515706"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a:solidFill>
                  <a:schemeClr val="bg1"/>
                </a:solidFill>
                <a:latin typeface="+mn-lt"/>
              </a:rPr>
              <a:t>Liquidity-Adjusted </a:t>
            </a:r>
            <a:r>
              <a:rPr lang="en-US" sz="2400" dirty="0" err="1">
                <a:solidFill>
                  <a:schemeClr val="bg1"/>
                </a:solidFill>
                <a:latin typeface="+mn-lt"/>
              </a:rPr>
              <a:t>VaR</a:t>
            </a:r>
            <a:endParaRPr lang="en-US" sz="2400" dirty="0">
              <a:solidFill>
                <a:schemeClr val="bg1"/>
              </a:solidFill>
              <a:latin typeface="+mn-lt"/>
            </a:endParaRPr>
          </a:p>
        </p:txBody>
      </p:sp>
    </p:spTree>
    <p:extLst>
      <p:ext uri="{BB962C8B-B14F-4D97-AF65-F5344CB8AC3E}">
        <p14:creationId xmlns:p14="http://schemas.microsoft.com/office/powerpoint/2010/main" val="3288131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Liquidity Risk</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600" b="1" dirty="0"/>
              <a:t>LIQUIDITY risk </a:t>
            </a:r>
            <a:r>
              <a:rPr lang="en-US" sz="1600" dirty="0"/>
              <a:t>is that bank has </a:t>
            </a:r>
            <a:r>
              <a:rPr lang="en-US" sz="1600" dirty="0" smtClean="0"/>
              <a:t>insufficient </a:t>
            </a:r>
            <a:r>
              <a:rPr lang="en-US" sz="1600" dirty="0"/>
              <a:t>funding to met commitments as they arise. Meaning: </a:t>
            </a:r>
          </a:p>
          <a:p>
            <a:pPr lvl="1"/>
            <a:r>
              <a:rPr lang="en-US" sz="1400" dirty="0" smtClean="0"/>
              <a:t>The </a:t>
            </a:r>
            <a:r>
              <a:rPr lang="en-US" sz="1400" dirty="0"/>
              <a:t>bank is not able to attract additional funding </a:t>
            </a:r>
          </a:p>
          <a:p>
            <a:pPr lvl="1"/>
            <a:r>
              <a:rPr lang="en-US" sz="1400" dirty="0" smtClean="0"/>
              <a:t> </a:t>
            </a:r>
            <a:r>
              <a:rPr lang="en-US" sz="1400" dirty="0"/>
              <a:t>The bank does not have sufficient liquid assets </a:t>
            </a:r>
          </a:p>
          <a:p>
            <a:pPr lvl="1"/>
            <a:r>
              <a:rPr lang="en-US" sz="1400" dirty="0" smtClean="0"/>
              <a:t>The </a:t>
            </a:r>
            <a:r>
              <a:rPr lang="en-US" sz="1400" dirty="0"/>
              <a:t>bank is not able to get liquidity quickly and if yes for a very high price </a:t>
            </a:r>
            <a:endParaRPr lang="th-TH" sz="1400" dirty="0"/>
          </a:p>
          <a:p>
            <a:r>
              <a:rPr lang="en-US" sz="1600" b="1" dirty="0"/>
              <a:t>Banking book </a:t>
            </a:r>
            <a:r>
              <a:rPr lang="en-US" sz="1600" dirty="0"/>
              <a:t>– assets and liabilities of the banks resulted from customer and bank´s activities. Managed by Assets and Liabilities department (ALM). Liquidity is managed by ALM for the whole bank</a:t>
            </a:r>
            <a:r>
              <a:rPr lang="en-US" sz="1600" dirty="0" smtClean="0"/>
              <a:t>.</a:t>
            </a:r>
          </a:p>
          <a:p>
            <a:r>
              <a:rPr lang="en-US" sz="1600" b="1" dirty="0" smtClean="0"/>
              <a:t>Trading </a:t>
            </a:r>
            <a:r>
              <a:rPr lang="en-US" sz="1600" b="1" dirty="0"/>
              <a:t>book</a:t>
            </a:r>
            <a:r>
              <a:rPr lang="en-US" sz="1600" dirty="0"/>
              <a:t> –Financial instruments in a trading book are purchased or sold to facilitate trading for the institution's customers or on banks account, to profit from trading spreads between the bid and ask prices, or to hedge against various types of risk. Managed by dealing rooms – valuated daily into P/L. </a:t>
            </a:r>
          </a:p>
          <a:p>
            <a:endParaRPr lang="en-US" sz="1600" dirty="0"/>
          </a:p>
          <a:p>
            <a:pPr marL="0" indent="0">
              <a:buNone/>
            </a:pPr>
            <a:endParaRPr lang="en-US" sz="1600" dirty="0"/>
          </a:p>
          <a:p>
            <a:pPr marL="0" indent="0">
              <a:buNone/>
            </a:pPr>
            <a:r>
              <a:rPr lang="th-TH" sz="1600" dirty="0" smtClean="0"/>
              <a:t>		</a:t>
            </a:r>
            <a:endParaRPr lang="en-US" sz="1600" dirty="0" smtClean="0"/>
          </a:p>
          <a:p>
            <a:pPr marL="0" indent="0">
              <a:buNone/>
            </a:pPr>
            <a:r>
              <a:rPr lang="en-US" sz="1600" dirty="0"/>
              <a:t>	</a:t>
            </a:r>
            <a:r>
              <a:rPr lang="en-US" sz="1600" dirty="0" smtClean="0"/>
              <a:t>		</a:t>
            </a: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smtClean="0"/>
              <a:t/>
            </a:r>
            <a:br>
              <a:rPr lang="en-US" sz="800" dirty="0" smtClean="0"/>
            </a:br>
            <a:r>
              <a:rPr lang="en-US" sz="800" dirty="0"/>
              <a:t/>
            </a:r>
            <a:br>
              <a:rPr lang="en-US" sz="800" dirty="0"/>
            </a:br>
            <a:r>
              <a:rPr lang="en-US" sz="600" dirty="0" smtClean="0"/>
              <a:t/>
            </a:r>
            <a:br>
              <a:rPr lang="en-US" sz="600" dirty="0" smtClean="0"/>
            </a:br>
            <a:r>
              <a:rPr lang="en-US" sz="600" dirty="0" smtClean="0"/>
              <a:t/>
            </a:r>
            <a:br>
              <a:rPr lang="en-US" sz="600" dirty="0" smtClean="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endParaRPr lang="en-US" sz="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Liquidity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16</a:t>
            </a:fld>
            <a:endParaRPr lang="en-US"/>
          </a:p>
        </p:txBody>
      </p:sp>
      <p:sp>
        <p:nvSpPr>
          <p:cNvPr id="6" name="TextBox 4"/>
          <p:cNvSpPr txBox="1">
            <a:spLocks noChangeArrowheads="1"/>
          </p:cNvSpPr>
          <p:nvPr/>
        </p:nvSpPr>
        <p:spPr bwMode="auto">
          <a:xfrm>
            <a:off x="620059" y="1668553"/>
            <a:ext cx="3841116"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a:solidFill>
                  <a:schemeClr val="bg1"/>
                </a:solidFill>
                <a:latin typeface="+mn-lt"/>
              </a:rPr>
              <a:t>LIQUIDITY </a:t>
            </a:r>
            <a:r>
              <a:rPr lang="en-US" sz="2400" dirty="0" smtClean="0">
                <a:solidFill>
                  <a:schemeClr val="bg1"/>
                </a:solidFill>
                <a:latin typeface="+mn-lt"/>
              </a:rPr>
              <a:t>Risk in Banking </a:t>
            </a:r>
            <a:endParaRPr lang="en-US" sz="2400" dirty="0">
              <a:solidFill>
                <a:schemeClr val="bg1"/>
              </a:solidFill>
              <a:latin typeface="+mn-lt"/>
            </a:endParaRPr>
          </a:p>
        </p:txBody>
      </p:sp>
    </p:spTree>
    <p:extLst>
      <p:ext uri="{BB962C8B-B14F-4D97-AF65-F5344CB8AC3E}">
        <p14:creationId xmlns:p14="http://schemas.microsoft.com/office/powerpoint/2010/main" val="19304615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Liquidity Risk</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pPr marL="0" indent="0">
              <a:buNone/>
            </a:pPr>
            <a:endParaRPr lang="en-US" sz="1600" dirty="0"/>
          </a:p>
          <a:p>
            <a:pPr marL="0" indent="0">
              <a:buNone/>
            </a:pPr>
            <a:endParaRPr lang="en-US" sz="1600" dirty="0"/>
          </a:p>
          <a:p>
            <a:pPr marL="0" indent="0">
              <a:buNone/>
            </a:pPr>
            <a:r>
              <a:rPr lang="th-TH" sz="1600" dirty="0" smtClean="0"/>
              <a:t>		</a:t>
            </a:r>
            <a:endParaRPr lang="en-US" sz="1600" dirty="0" smtClean="0"/>
          </a:p>
          <a:p>
            <a:pPr marL="0" indent="0">
              <a:buNone/>
            </a:pPr>
            <a:r>
              <a:rPr lang="en-US" sz="1600" dirty="0"/>
              <a:t>	</a:t>
            </a:r>
            <a:r>
              <a:rPr lang="en-US" sz="1600" dirty="0" smtClean="0"/>
              <a:t>		</a:t>
            </a: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smtClean="0"/>
              <a:t/>
            </a:r>
            <a:br>
              <a:rPr lang="en-US" sz="800" dirty="0" smtClean="0"/>
            </a:br>
            <a:r>
              <a:rPr lang="en-US" sz="800" dirty="0"/>
              <a:t/>
            </a:r>
            <a:br>
              <a:rPr lang="en-US" sz="800" dirty="0"/>
            </a:br>
            <a:r>
              <a:rPr lang="en-US" sz="600" dirty="0" smtClean="0"/>
              <a:t/>
            </a:r>
            <a:br>
              <a:rPr lang="en-US" sz="600" dirty="0" smtClean="0"/>
            </a:br>
            <a:r>
              <a:rPr lang="en-US" sz="600" dirty="0" smtClean="0"/>
              <a:t/>
            </a:r>
            <a:br>
              <a:rPr lang="en-US" sz="600" dirty="0" smtClean="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endParaRPr lang="en-US" sz="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Liquidity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17</a:t>
            </a:fld>
            <a:endParaRPr lang="en-US"/>
          </a:p>
        </p:txBody>
      </p:sp>
      <p:sp>
        <p:nvSpPr>
          <p:cNvPr id="6" name="TextBox 4"/>
          <p:cNvSpPr txBox="1">
            <a:spLocks noChangeArrowheads="1"/>
          </p:cNvSpPr>
          <p:nvPr/>
        </p:nvSpPr>
        <p:spPr bwMode="auto">
          <a:xfrm>
            <a:off x="620059" y="1668553"/>
            <a:ext cx="3841116"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a:solidFill>
                  <a:schemeClr val="bg1"/>
                </a:solidFill>
                <a:latin typeface="+mn-lt"/>
              </a:rPr>
              <a:t>LIQUIDITY </a:t>
            </a:r>
            <a:r>
              <a:rPr lang="en-US" sz="2400" dirty="0" smtClean="0">
                <a:solidFill>
                  <a:schemeClr val="bg1"/>
                </a:solidFill>
                <a:latin typeface="+mn-lt"/>
              </a:rPr>
              <a:t>Risk in Banking </a:t>
            </a:r>
            <a:endParaRPr lang="en-US" sz="2400" dirty="0">
              <a:solidFill>
                <a:schemeClr val="bg1"/>
              </a:solidFill>
              <a:latin typeface="+mn-lt"/>
            </a:endParaRPr>
          </a:p>
        </p:txBody>
      </p:sp>
      <p:cxnSp>
        <p:nvCxnSpPr>
          <p:cNvPr id="8" name="Straight Connector 7"/>
          <p:cNvCxnSpPr/>
          <p:nvPr/>
        </p:nvCxnSpPr>
        <p:spPr>
          <a:xfrm>
            <a:off x="1590805" y="2805830"/>
            <a:ext cx="6050072"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4615841" y="2404997"/>
            <a:ext cx="0" cy="3883069"/>
          </a:xfrm>
          <a:prstGeom prst="line">
            <a:avLst/>
          </a:prstGeom>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2555659" y="2404997"/>
            <a:ext cx="764953" cy="369332"/>
          </a:xfrm>
          <a:prstGeom prst="rect">
            <a:avLst/>
          </a:prstGeom>
          <a:noFill/>
        </p:spPr>
        <p:txBody>
          <a:bodyPr wrap="none" rtlCol="0">
            <a:spAutoFit/>
          </a:bodyPr>
          <a:lstStyle/>
          <a:p>
            <a:r>
              <a:rPr lang="en-US" dirty="0" smtClean="0"/>
              <a:t>Asset</a:t>
            </a:r>
            <a:endParaRPr lang="th-TH" dirty="0"/>
          </a:p>
        </p:txBody>
      </p:sp>
      <p:sp>
        <p:nvSpPr>
          <p:cNvPr id="15" name="TextBox 14"/>
          <p:cNvSpPr txBox="1"/>
          <p:nvPr/>
        </p:nvSpPr>
        <p:spPr>
          <a:xfrm>
            <a:off x="5136229" y="2392471"/>
            <a:ext cx="1829347" cy="369332"/>
          </a:xfrm>
          <a:prstGeom prst="rect">
            <a:avLst/>
          </a:prstGeom>
          <a:noFill/>
        </p:spPr>
        <p:txBody>
          <a:bodyPr wrap="none" rtlCol="0">
            <a:spAutoFit/>
          </a:bodyPr>
          <a:lstStyle/>
          <a:p>
            <a:r>
              <a:rPr lang="en-US" dirty="0" smtClean="0"/>
              <a:t>Liability/ Equity</a:t>
            </a:r>
            <a:endParaRPr lang="th-TH" dirty="0"/>
          </a:p>
        </p:txBody>
      </p:sp>
      <p:sp>
        <p:nvSpPr>
          <p:cNvPr id="16" name="TextBox 15"/>
          <p:cNvSpPr txBox="1"/>
          <p:nvPr/>
        </p:nvSpPr>
        <p:spPr>
          <a:xfrm>
            <a:off x="1731716" y="2865607"/>
            <a:ext cx="2718148" cy="36933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dirty="0" smtClean="0"/>
              <a:t>Cash</a:t>
            </a:r>
            <a:endParaRPr lang="th-TH" dirty="0"/>
          </a:p>
        </p:txBody>
      </p:sp>
      <p:sp>
        <p:nvSpPr>
          <p:cNvPr id="17" name="TextBox 16"/>
          <p:cNvSpPr txBox="1"/>
          <p:nvPr/>
        </p:nvSpPr>
        <p:spPr>
          <a:xfrm>
            <a:off x="1731716" y="3469368"/>
            <a:ext cx="2718148" cy="877163"/>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dirty="0" smtClean="0"/>
              <a:t>Retail Loan</a:t>
            </a:r>
          </a:p>
          <a:p>
            <a:pPr marL="285750" indent="-285750">
              <a:buFont typeface="Arial" panose="020B0604020202020204" pitchFamily="34" charset="0"/>
              <a:buChar char="•"/>
            </a:pPr>
            <a:r>
              <a:rPr lang="en-US" sz="1050" dirty="0" smtClean="0"/>
              <a:t>Mortgage</a:t>
            </a:r>
          </a:p>
          <a:p>
            <a:pPr marL="285750" indent="-285750">
              <a:buFont typeface="Arial" panose="020B0604020202020204" pitchFamily="34" charset="0"/>
              <a:buChar char="•"/>
            </a:pPr>
            <a:r>
              <a:rPr lang="en-US" sz="1050" dirty="0" smtClean="0"/>
              <a:t>Consumer Finance</a:t>
            </a:r>
          </a:p>
          <a:p>
            <a:pPr marL="285750" indent="-285750">
              <a:buFont typeface="Arial" panose="020B0604020202020204" pitchFamily="34" charset="0"/>
              <a:buChar char="•"/>
            </a:pPr>
            <a:r>
              <a:rPr lang="en-US" sz="1050" dirty="0" smtClean="0"/>
              <a:t>Credit Card</a:t>
            </a:r>
            <a:endParaRPr lang="th-TH" sz="1050" dirty="0"/>
          </a:p>
        </p:txBody>
      </p:sp>
      <p:sp>
        <p:nvSpPr>
          <p:cNvPr id="19" name="TextBox 18"/>
          <p:cNvSpPr txBox="1"/>
          <p:nvPr/>
        </p:nvSpPr>
        <p:spPr>
          <a:xfrm>
            <a:off x="1731716" y="4475356"/>
            <a:ext cx="2718148" cy="692497"/>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dirty="0" smtClean="0"/>
              <a:t>Corporate Loan</a:t>
            </a:r>
          </a:p>
          <a:p>
            <a:pPr marL="285750" indent="-285750">
              <a:buFont typeface="Arial" panose="020B0604020202020204" pitchFamily="34" charset="0"/>
              <a:buChar char="•"/>
            </a:pPr>
            <a:r>
              <a:rPr lang="en-GB" sz="1050" dirty="0" smtClean="0"/>
              <a:t>Revolving</a:t>
            </a:r>
          </a:p>
          <a:p>
            <a:pPr marL="285750" indent="-285750">
              <a:buFont typeface="Arial" panose="020B0604020202020204" pitchFamily="34" charset="0"/>
              <a:buChar char="•"/>
            </a:pPr>
            <a:r>
              <a:rPr lang="en-GB" sz="1050" dirty="0" smtClean="0"/>
              <a:t>Investment </a:t>
            </a:r>
            <a:r>
              <a:rPr lang="en-GB" sz="1050" dirty="0"/>
              <a:t>Loans... </a:t>
            </a:r>
            <a:endParaRPr lang="th-TH" dirty="0"/>
          </a:p>
        </p:txBody>
      </p:sp>
      <p:sp>
        <p:nvSpPr>
          <p:cNvPr id="20" name="TextBox 19"/>
          <p:cNvSpPr txBox="1"/>
          <p:nvPr/>
        </p:nvSpPr>
        <p:spPr>
          <a:xfrm>
            <a:off x="1731716" y="5362014"/>
            <a:ext cx="2718148" cy="646331"/>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dirty="0" smtClean="0"/>
              <a:t>Government </a:t>
            </a:r>
            <a:r>
              <a:rPr lang="en-US" dirty="0"/>
              <a:t>bonds and other investments </a:t>
            </a:r>
          </a:p>
        </p:txBody>
      </p:sp>
      <p:sp>
        <p:nvSpPr>
          <p:cNvPr id="21" name="TextBox 20"/>
          <p:cNvSpPr txBox="1"/>
          <p:nvPr/>
        </p:nvSpPr>
        <p:spPr>
          <a:xfrm>
            <a:off x="4822838" y="2865607"/>
            <a:ext cx="2718148" cy="854080"/>
          </a:xfrm>
          <a:prstGeom prst="rect">
            <a:avLst/>
          </a:prstGeom>
          <a:ln>
            <a:solidFill>
              <a:schemeClr val="accent1">
                <a:lumMod val="75000"/>
              </a:schemeClr>
            </a:solidFill>
          </a:ln>
        </p:spPr>
        <p:style>
          <a:lnRef idx="3">
            <a:schemeClr val="lt1"/>
          </a:lnRef>
          <a:fillRef idx="1">
            <a:schemeClr val="accent1"/>
          </a:fillRef>
          <a:effectRef idx="1">
            <a:schemeClr val="accent1"/>
          </a:effectRef>
          <a:fontRef idx="minor">
            <a:schemeClr val="lt1"/>
          </a:fontRef>
        </p:style>
        <p:txBody>
          <a:bodyPr wrap="square" rtlCol="0">
            <a:spAutoFit/>
          </a:bodyPr>
          <a:lstStyle/>
          <a:p>
            <a:r>
              <a:rPr lang="en-GB" dirty="0"/>
              <a:t>Retail Client´s deposits </a:t>
            </a:r>
          </a:p>
          <a:p>
            <a:pPr marL="171450" indent="-171450">
              <a:buFont typeface="Arial" panose="020B0604020202020204" pitchFamily="34" charset="0"/>
              <a:buChar char="•"/>
            </a:pPr>
            <a:r>
              <a:rPr lang="en-GB" sz="1050" dirty="0" smtClean="0"/>
              <a:t>Current </a:t>
            </a:r>
            <a:r>
              <a:rPr lang="en-GB" sz="1050" dirty="0"/>
              <a:t>accounts </a:t>
            </a:r>
          </a:p>
          <a:p>
            <a:pPr marL="171450" indent="-171450">
              <a:buFont typeface="Arial" panose="020B0604020202020204" pitchFamily="34" charset="0"/>
              <a:buChar char="•"/>
            </a:pPr>
            <a:r>
              <a:rPr lang="en-GB" sz="1050" dirty="0" smtClean="0"/>
              <a:t>Saving </a:t>
            </a:r>
            <a:r>
              <a:rPr lang="en-GB" sz="1050" dirty="0"/>
              <a:t>accounts </a:t>
            </a:r>
          </a:p>
          <a:p>
            <a:pPr marL="171450" indent="-171450">
              <a:buFont typeface="Arial" panose="020B0604020202020204" pitchFamily="34" charset="0"/>
              <a:buChar char="•"/>
            </a:pPr>
            <a:r>
              <a:rPr lang="en-GB" sz="1050" dirty="0" smtClean="0"/>
              <a:t>Term </a:t>
            </a:r>
            <a:r>
              <a:rPr lang="en-GB" sz="1050" dirty="0"/>
              <a:t>accounts </a:t>
            </a:r>
          </a:p>
        </p:txBody>
      </p:sp>
      <p:sp>
        <p:nvSpPr>
          <p:cNvPr id="22" name="TextBox 21"/>
          <p:cNvSpPr txBox="1"/>
          <p:nvPr/>
        </p:nvSpPr>
        <p:spPr>
          <a:xfrm>
            <a:off x="4822838" y="3796388"/>
            <a:ext cx="2718148" cy="969496"/>
          </a:xfrm>
          <a:prstGeom prst="rect">
            <a:avLst/>
          </a:prstGeom>
          <a:ln>
            <a:solidFill>
              <a:schemeClr val="accent1">
                <a:lumMod val="75000"/>
              </a:schemeClr>
            </a:solidFill>
          </a:ln>
        </p:spPr>
        <p:style>
          <a:lnRef idx="3">
            <a:schemeClr val="lt1"/>
          </a:lnRef>
          <a:fillRef idx="1">
            <a:schemeClr val="accent1"/>
          </a:fillRef>
          <a:effectRef idx="1">
            <a:schemeClr val="accent1"/>
          </a:effectRef>
          <a:fontRef idx="minor">
            <a:schemeClr val="lt1"/>
          </a:fontRef>
        </p:style>
        <p:txBody>
          <a:bodyPr wrap="square" rtlCol="0">
            <a:spAutoFit/>
          </a:bodyPr>
          <a:lstStyle/>
          <a:p>
            <a:r>
              <a:rPr lang="en-GB" dirty="0"/>
              <a:t>Corporate clients, deposits </a:t>
            </a:r>
          </a:p>
          <a:p>
            <a:pPr marL="171450" indent="-171450">
              <a:buFont typeface="Arial" panose="020B0604020202020204" pitchFamily="34" charset="0"/>
              <a:buChar char="•"/>
            </a:pPr>
            <a:r>
              <a:rPr lang="en-GB" sz="1050" dirty="0" smtClean="0"/>
              <a:t>Current </a:t>
            </a:r>
            <a:r>
              <a:rPr lang="en-GB" sz="1050" dirty="0"/>
              <a:t>accounts </a:t>
            </a:r>
          </a:p>
          <a:p>
            <a:pPr marL="171450" indent="-171450">
              <a:buFont typeface="Arial" panose="020B0604020202020204" pitchFamily="34" charset="0"/>
              <a:buChar char="•"/>
            </a:pPr>
            <a:r>
              <a:rPr lang="en-GB" sz="1050" dirty="0" smtClean="0"/>
              <a:t>Term </a:t>
            </a:r>
            <a:r>
              <a:rPr lang="en-GB" sz="1050" dirty="0"/>
              <a:t>accounts </a:t>
            </a:r>
          </a:p>
        </p:txBody>
      </p:sp>
      <p:sp>
        <p:nvSpPr>
          <p:cNvPr id="23" name="TextBox 22"/>
          <p:cNvSpPr txBox="1"/>
          <p:nvPr/>
        </p:nvSpPr>
        <p:spPr>
          <a:xfrm>
            <a:off x="4822838" y="4868083"/>
            <a:ext cx="2743200" cy="692497"/>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GB" dirty="0"/>
              <a:t>Issued Bonds </a:t>
            </a:r>
          </a:p>
          <a:p>
            <a:pPr marL="171450" indent="-171450">
              <a:buFont typeface="Arial" panose="020B0604020202020204" pitchFamily="34" charset="0"/>
              <a:buChar char="•"/>
            </a:pPr>
            <a:r>
              <a:rPr lang="en-GB" sz="1050" dirty="0" smtClean="0"/>
              <a:t>Promissory </a:t>
            </a:r>
            <a:r>
              <a:rPr lang="en-GB" sz="1050" dirty="0"/>
              <a:t>notes </a:t>
            </a:r>
          </a:p>
          <a:p>
            <a:pPr marL="171450" indent="-171450">
              <a:buFont typeface="Arial" panose="020B0604020202020204" pitchFamily="34" charset="0"/>
              <a:buChar char="•"/>
            </a:pPr>
            <a:r>
              <a:rPr lang="en-GB" sz="1050" dirty="0" smtClean="0"/>
              <a:t>Issued </a:t>
            </a:r>
            <a:r>
              <a:rPr lang="en-GB" sz="1050" dirty="0"/>
              <a:t>mortgage bonds </a:t>
            </a:r>
          </a:p>
        </p:txBody>
      </p:sp>
      <p:sp>
        <p:nvSpPr>
          <p:cNvPr id="24" name="TextBox 23"/>
          <p:cNvSpPr txBox="1"/>
          <p:nvPr/>
        </p:nvSpPr>
        <p:spPr>
          <a:xfrm>
            <a:off x="4822838" y="5639013"/>
            <a:ext cx="2755726" cy="369332"/>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dirty="0" smtClean="0"/>
              <a:t>Capital</a:t>
            </a:r>
            <a:endParaRPr lang="th-TH" dirty="0"/>
          </a:p>
        </p:txBody>
      </p:sp>
    </p:spTree>
    <p:extLst>
      <p:ext uri="{BB962C8B-B14F-4D97-AF65-F5344CB8AC3E}">
        <p14:creationId xmlns:p14="http://schemas.microsoft.com/office/powerpoint/2010/main" val="1377980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2000"/>
                                        <p:tgtEl>
                                          <p:spTgt spid="8"/>
                                        </p:tgtEl>
                                      </p:cBhvr>
                                    </p:animEffect>
                                  </p:childTnLst>
                                </p:cTn>
                              </p:par>
                              <p:par>
                                <p:cTn id="8" presetID="21" presetClass="entr" presetSubtype="1"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wheel(1)">
                                      <p:cBhvr>
                                        <p:cTn id="10" dur="2000"/>
                                        <p:tgtEl>
                                          <p:spTgt spid="11"/>
                                        </p:tgtEl>
                                      </p:cBhvr>
                                    </p:animEffect>
                                  </p:childTnLst>
                                </p:cTn>
                              </p:par>
                              <p:par>
                                <p:cTn id="11" presetID="21" presetClass="entr" presetSubtype="1"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wheel(1)">
                                      <p:cBhvr>
                                        <p:cTn id="13" dur="2000"/>
                                        <p:tgtEl>
                                          <p:spTgt spid="14"/>
                                        </p:tgtEl>
                                      </p:cBhvr>
                                    </p:animEffect>
                                  </p:childTnLst>
                                </p:cTn>
                              </p:par>
                              <p:par>
                                <p:cTn id="14" presetID="21" presetClass="entr" presetSubtype="1"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wheel(1)">
                                      <p:cBhvr>
                                        <p:cTn id="16" dur="2000"/>
                                        <p:tgtEl>
                                          <p:spTgt spid="15"/>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circle(in)">
                                      <p:cBhvr>
                                        <p:cTn id="21" dur="2000"/>
                                        <p:tgtEl>
                                          <p:spTgt spid="16"/>
                                        </p:tgtEl>
                                      </p:cBhvr>
                                    </p:animEffect>
                                  </p:childTnLst>
                                </p:cTn>
                              </p:par>
                              <p:par>
                                <p:cTn id="22" presetID="6" presetClass="entr" presetSubtype="16" fill="hold" grpId="0" nodeType="with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circle(in)">
                                      <p:cBhvr>
                                        <p:cTn id="24" dur="2000"/>
                                        <p:tgtEl>
                                          <p:spTgt spid="17"/>
                                        </p:tgtEl>
                                      </p:cBhvr>
                                    </p:animEffect>
                                  </p:childTnLst>
                                </p:cTn>
                              </p:par>
                              <p:par>
                                <p:cTn id="25" presetID="6" presetClass="entr" presetSubtype="16" fill="hold" grpId="0" nodeType="with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circle(in)">
                                      <p:cBhvr>
                                        <p:cTn id="27" dur="2000"/>
                                        <p:tgtEl>
                                          <p:spTgt spid="19"/>
                                        </p:tgtEl>
                                      </p:cBhvr>
                                    </p:animEffect>
                                  </p:childTnLst>
                                </p:cTn>
                              </p:par>
                              <p:par>
                                <p:cTn id="28" presetID="6" presetClass="entr" presetSubtype="16" fill="hold" grpId="0" nodeType="with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circle(in)">
                                      <p:cBhvr>
                                        <p:cTn id="30" dur="2000"/>
                                        <p:tgtEl>
                                          <p:spTgt spid="20"/>
                                        </p:tgtEl>
                                      </p:cBhvr>
                                    </p:animEffect>
                                  </p:childTnLst>
                                </p:cTn>
                              </p:par>
                            </p:childTnLst>
                          </p:cTn>
                        </p:par>
                      </p:childTnLst>
                    </p:cTn>
                  </p:par>
                  <p:par>
                    <p:cTn id="31" fill="hold">
                      <p:stCondLst>
                        <p:cond delay="indefinite"/>
                      </p:stCondLst>
                      <p:childTnLst>
                        <p:par>
                          <p:cTn id="32" fill="hold">
                            <p:stCondLst>
                              <p:cond delay="0"/>
                            </p:stCondLst>
                            <p:childTnLst>
                              <p:par>
                                <p:cTn id="33" presetID="6" presetClass="entr" presetSubtype="16"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circle(in)">
                                      <p:cBhvr>
                                        <p:cTn id="35" dur="2000"/>
                                        <p:tgtEl>
                                          <p:spTgt spid="21"/>
                                        </p:tgtEl>
                                      </p:cBhvr>
                                    </p:animEffect>
                                  </p:childTnLst>
                                </p:cTn>
                              </p:par>
                              <p:par>
                                <p:cTn id="36" presetID="6" presetClass="entr" presetSubtype="16" fill="hold" grpId="0" nodeType="withEffect">
                                  <p:stCondLst>
                                    <p:cond delay="0"/>
                                  </p:stCondLst>
                                  <p:childTnLst>
                                    <p:set>
                                      <p:cBhvr>
                                        <p:cTn id="37" dur="1" fill="hold">
                                          <p:stCondLst>
                                            <p:cond delay="0"/>
                                          </p:stCondLst>
                                        </p:cTn>
                                        <p:tgtEl>
                                          <p:spTgt spid="22"/>
                                        </p:tgtEl>
                                        <p:attrNameLst>
                                          <p:attrName>style.visibility</p:attrName>
                                        </p:attrNameLst>
                                      </p:cBhvr>
                                      <p:to>
                                        <p:strVal val="visible"/>
                                      </p:to>
                                    </p:set>
                                    <p:animEffect transition="in" filter="circle(in)">
                                      <p:cBhvr>
                                        <p:cTn id="38" dur="2000"/>
                                        <p:tgtEl>
                                          <p:spTgt spid="22"/>
                                        </p:tgtEl>
                                      </p:cBhvr>
                                    </p:animEffect>
                                  </p:childTnLst>
                                </p:cTn>
                              </p:par>
                            </p:childTnLst>
                          </p:cTn>
                        </p:par>
                      </p:childTnLst>
                    </p:cTn>
                  </p:par>
                  <p:par>
                    <p:cTn id="39" fill="hold">
                      <p:stCondLst>
                        <p:cond delay="indefinite"/>
                      </p:stCondLst>
                      <p:childTnLst>
                        <p:par>
                          <p:cTn id="40" fill="hold">
                            <p:stCondLst>
                              <p:cond delay="0"/>
                            </p:stCondLst>
                            <p:childTnLst>
                              <p:par>
                                <p:cTn id="41" presetID="6" presetClass="entr" presetSubtype="16" fill="hold" grpId="0" nodeType="clickEffect">
                                  <p:stCondLst>
                                    <p:cond delay="0"/>
                                  </p:stCondLst>
                                  <p:childTnLst>
                                    <p:set>
                                      <p:cBhvr>
                                        <p:cTn id="42" dur="1" fill="hold">
                                          <p:stCondLst>
                                            <p:cond delay="0"/>
                                          </p:stCondLst>
                                        </p:cTn>
                                        <p:tgtEl>
                                          <p:spTgt spid="23"/>
                                        </p:tgtEl>
                                        <p:attrNameLst>
                                          <p:attrName>style.visibility</p:attrName>
                                        </p:attrNameLst>
                                      </p:cBhvr>
                                      <p:to>
                                        <p:strVal val="visible"/>
                                      </p:to>
                                    </p:set>
                                    <p:animEffect transition="in" filter="circle(in)">
                                      <p:cBhvr>
                                        <p:cTn id="43" dur="2000"/>
                                        <p:tgtEl>
                                          <p:spTgt spid="23"/>
                                        </p:tgtEl>
                                      </p:cBhvr>
                                    </p:animEffect>
                                  </p:childTnLst>
                                </p:cTn>
                              </p:par>
                              <p:par>
                                <p:cTn id="44" presetID="6" presetClass="entr" presetSubtype="16" fill="hold" grpId="0" nodeType="withEffect">
                                  <p:stCondLst>
                                    <p:cond delay="0"/>
                                  </p:stCondLst>
                                  <p:childTnLst>
                                    <p:set>
                                      <p:cBhvr>
                                        <p:cTn id="45" dur="1" fill="hold">
                                          <p:stCondLst>
                                            <p:cond delay="0"/>
                                          </p:stCondLst>
                                        </p:cTn>
                                        <p:tgtEl>
                                          <p:spTgt spid="24"/>
                                        </p:tgtEl>
                                        <p:attrNameLst>
                                          <p:attrName>style.visibility</p:attrName>
                                        </p:attrNameLst>
                                      </p:cBhvr>
                                      <p:to>
                                        <p:strVal val="visible"/>
                                      </p:to>
                                    </p:set>
                                    <p:animEffect transition="in" filter="circle(in)">
                                      <p:cBhvr>
                                        <p:cTn id="46" dur="2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animBg="1"/>
      <p:bldP spid="17" grpId="0" animBg="1"/>
      <p:bldP spid="19" grpId="0" animBg="1"/>
      <p:bldP spid="20" grpId="0" animBg="1"/>
      <p:bldP spid="21" grpId="0" animBg="1"/>
      <p:bldP spid="22" grpId="0" animBg="1"/>
      <p:bldP spid="23" grpId="0" animBg="1"/>
      <p:bldP spid="2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Liquidity Risk</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pPr marL="0" indent="0">
              <a:buNone/>
            </a:pPr>
            <a:endParaRPr lang="en-US" sz="1600" dirty="0"/>
          </a:p>
          <a:p>
            <a:pPr marL="0" indent="0">
              <a:buNone/>
            </a:pPr>
            <a:endParaRPr lang="en-US" sz="1600" dirty="0"/>
          </a:p>
          <a:p>
            <a:pPr marL="0" indent="0">
              <a:buNone/>
            </a:pPr>
            <a:endParaRPr lang="th-TH" sz="1600" dirty="0" smtClean="0"/>
          </a:p>
          <a:p>
            <a:pPr marL="0" indent="0">
              <a:buNone/>
            </a:pPr>
            <a:endParaRPr lang="th-TH" sz="1600" dirty="0"/>
          </a:p>
          <a:p>
            <a:pPr marL="0" indent="0">
              <a:buNone/>
            </a:pPr>
            <a:endParaRPr lang="th-TH" sz="1600" dirty="0" smtClean="0"/>
          </a:p>
          <a:p>
            <a:pPr marL="0" indent="0">
              <a:buNone/>
            </a:pPr>
            <a:endParaRPr lang="th-TH" sz="1600" dirty="0" smtClean="0"/>
          </a:p>
          <a:p>
            <a:pPr marL="0" indent="0">
              <a:buNone/>
            </a:pPr>
            <a:endParaRPr lang="en-US" sz="600" dirty="0" smtClean="0"/>
          </a:p>
          <a:p>
            <a:r>
              <a:rPr lang="en-US" sz="1800" b="1" dirty="0" smtClean="0"/>
              <a:t>Liquidity </a:t>
            </a:r>
            <a:r>
              <a:rPr lang="en-US" sz="1800" b="1" dirty="0"/>
              <a:t>gap/surplus </a:t>
            </a:r>
            <a:r>
              <a:rPr lang="en-US" sz="1800" dirty="0"/>
              <a:t>– mismatch between </a:t>
            </a:r>
            <a:r>
              <a:rPr lang="en-US" sz="1800" b="1" dirty="0"/>
              <a:t>assets and </a:t>
            </a:r>
            <a:r>
              <a:rPr lang="en-US" sz="1800" b="1" dirty="0" err="1"/>
              <a:t>liablities</a:t>
            </a:r>
            <a:r>
              <a:rPr lang="en-US" sz="1800" b="1" dirty="0"/>
              <a:t> </a:t>
            </a:r>
            <a:endParaRPr lang="en-US" sz="1800" dirty="0"/>
          </a:p>
          <a:p>
            <a:r>
              <a:rPr lang="en-US" sz="1800" b="1" dirty="0" smtClean="0"/>
              <a:t>Structural </a:t>
            </a:r>
            <a:r>
              <a:rPr lang="en-US" sz="1800" b="1" dirty="0"/>
              <a:t>liquidity gap – mismatch between term structure of assets and liabilities </a:t>
            </a:r>
            <a:r>
              <a:rPr lang="en-US" sz="800" dirty="0"/>
              <a:t/>
            </a:r>
            <a:br>
              <a:rPr lang="en-US" sz="800" dirty="0"/>
            </a:br>
            <a:r>
              <a:rPr lang="en-US" sz="800" dirty="0"/>
              <a:t/>
            </a:r>
            <a:br>
              <a:rPr lang="en-US" sz="800" dirty="0"/>
            </a:br>
            <a:r>
              <a:rPr lang="en-US" sz="800" dirty="0"/>
              <a:t/>
            </a:r>
            <a:br>
              <a:rPr lang="en-US" sz="800" dirty="0"/>
            </a:br>
            <a:r>
              <a:rPr lang="en-US" sz="800" dirty="0" smtClean="0"/>
              <a:t/>
            </a:r>
            <a:br>
              <a:rPr lang="en-US" sz="800" dirty="0" smtClean="0"/>
            </a:br>
            <a:r>
              <a:rPr lang="en-US" sz="800" dirty="0"/>
              <a:t/>
            </a:r>
            <a:br>
              <a:rPr lang="en-US" sz="800" dirty="0"/>
            </a:br>
            <a:r>
              <a:rPr lang="en-US" sz="600" dirty="0" smtClean="0"/>
              <a:t/>
            </a:r>
            <a:br>
              <a:rPr lang="en-US" sz="600" dirty="0" smtClean="0"/>
            </a:br>
            <a:r>
              <a:rPr lang="en-US" sz="600" dirty="0" smtClean="0"/>
              <a:t/>
            </a:r>
            <a:br>
              <a:rPr lang="en-US" sz="600" dirty="0" smtClean="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endParaRPr lang="en-US" sz="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Liquidity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18</a:t>
            </a:fld>
            <a:endParaRPr lang="en-US"/>
          </a:p>
        </p:txBody>
      </p:sp>
      <p:sp>
        <p:nvSpPr>
          <p:cNvPr id="6" name="TextBox 4"/>
          <p:cNvSpPr txBox="1">
            <a:spLocks noChangeArrowheads="1"/>
          </p:cNvSpPr>
          <p:nvPr/>
        </p:nvSpPr>
        <p:spPr bwMode="auto">
          <a:xfrm>
            <a:off x="620059" y="1668553"/>
            <a:ext cx="3841116"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a:solidFill>
                  <a:schemeClr val="bg1"/>
                </a:solidFill>
                <a:latin typeface="+mn-lt"/>
              </a:rPr>
              <a:t>LIQUIDITY </a:t>
            </a:r>
            <a:r>
              <a:rPr lang="en-US" sz="2400" dirty="0" smtClean="0">
                <a:solidFill>
                  <a:schemeClr val="bg1"/>
                </a:solidFill>
                <a:latin typeface="+mn-lt"/>
              </a:rPr>
              <a:t>Risk in Banking </a:t>
            </a:r>
            <a:endParaRPr lang="en-US" sz="2400" dirty="0">
              <a:solidFill>
                <a:schemeClr val="bg1"/>
              </a:solidFill>
              <a:latin typeface="+mn-lt"/>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3662" y="2322947"/>
            <a:ext cx="3152775" cy="2876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0971" y="2456297"/>
            <a:ext cx="3409950" cy="2743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169033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Liquidity Risk</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dirty="0"/>
              <a:t>Based on expiration of assets and liabilities Risk </a:t>
            </a:r>
            <a:r>
              <a:rPr lang="en-US" sz="1800" dirty="0" smtClean="0"/>
              <a:t>prepare liquidity </a:t>
            </a:r>
            <a:r>
              <a:rPr lang="en-US" sz="1800" dirty="0"/>
              <a:t>gaps by tenors. Liquidity gap is difference between </a:t>
            </a:r>
            <a:r>
              <a:rPr lang="en-US" sz="1800" dirty="0" smtClean="0"/>
              <a:t>assets </a:t>
            </a:r>
            <a:r>
              <a:rPr lang="en-US" sz="1800" dirty="0"/>
              <a:t>and liabilities in the relevant time buckets. </a:t>
            </a:r>
            <a:r>
              <a:rPr lang="en-US" sz="800" dirty="0"/>
              <a:t/>
            </a:r>
            <a:br>
              <a:rPr lang="en-US" sz="800" dirty="0"/>
            </a:br>
            <a:r>
              <a:rPr lang="en-US" sz="800" dirty="0"/>
              <a:t/>
            </a:r>
            <a:br>
              <a:rPr lang="en-US" sz="800" dirty="0"/>
            </a:br>
            <a:r>
              <a:rPr lang="en-US" sz="800" dirty="0" smtClean="0"/>
              <a:t/>
            </a:r>
            <a:br>
              <a:rPr lang="en-US" sz="800" dirty="0" smtClean="0"/>
            </a:br>
            <a:r>
              <a:rPr lang="en-US" sz="800" dirty="0"/>
              <a:t/>
            </a:r>
            <a:br>
              <a:rPr lang="en-US" sz="800" dirty="0"/>
            </a:br>
            <a:r>
              <a:rPr lang="en-US" sz="600" dirty="0" smtClean="0"/>
              <a:t/>
            </a:r>
            <a:br>
              <a:rPr lang="en-US" sz="600" dirty="0" smtClean="0"/>
            </a:br>
            <a:r>
              <a:rPr lang="en-US" sz="600" dirty="0" smtClean="0"/>
              <a:t/>
            </a:r>
            <a:br>
              <a:rPr lang="en-US" sz="600" dirty="0" smtClean="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endParaRPr lang="en-US" sz="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Liquidity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19</a:t>
            </a:fld>
            <a:endParaRPr lang="en-US"/>
          </a:p>
        </p:txBody>
      </p:sp>
      <p:sp>
        <p:nvSpPr>
          <p:cNvPr id="6" name="TextBox 4"/>
          <p:cNvSpPr txBox="1">
            <a:spLocks noChangeArrowheads="1"/>
          </p:cNvSpPr>
          <p:nvPr/>
        </p:nvSpPr>
        <p:spPr bwMode="auto">
          <a:xfrm>
            <a:off x="620059" y="1668553"/>
            <a:ext cx="3841116"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a:solidFill>
                  <a:schemeClr val="bg1"/>
                </a:solidFill>
                <a:latin typeface="+mn-lt"/>
              </a:rPr>
              <a:t>LIQUIDITY </a:t>
            </a:r>
            <a:r>
              <a:rPr lang="en-US" sz="2400" dirty="0" smtClean="0">
                <a:solidFill>
                  <a:schemeClr val="bg1"/>
                </a:solidFill>
                <a:latin typeface="+mn-lt"/>
              </a:rPr>
              <a:t>Risk in Banking </a:t>
            </a:r>
            <a:endParaRPr lang="en-US" sz="2400" dirty="0">
              <a:solidFill>
                <a:schemeClr val="bg1"/>
              </a:solidFill>
              <a:latin typeface="+mn-lt"/>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0201" y="3170229"/>
            <a:ext cx="7546606" cy="30096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445083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itle 1"/>
          <p:cNvSpPr>
            <a:spLocks noGrp="1"/>
          </p:cNvSpPr>
          <p:nvPr>
            <p:ph type="title"/>
          </p:nvPr>
        </p:nvSpPr>
        <p:spPr/>
        <p:txBody>
          <a:bodyPr/>
          <a:lstStyle/>
          <a:p>
            <a:r>
              <a:rPr lang="en-US" dirty="0" smtClean="0"/>
              <a:t>Agenda	</a:t>
            </a:r>
            <a:endParaRPr lang="th-TH" dirty="0"/>
          </a:p>
        </p:txBody>
      </p:sp>
      <p:sp>
        <p:nvSpPr>
          <p:cNvPr id="7170" name="Content Placeholder 2"/>
          <p:cNvSpPr>
            <a:spLocks noGrp="1"/>
          </p:cNvSpPr>
          <p:nvPr>
            <p:ph idx="1"/>
          </p:nvPr>
        </p:nvSpPr>
        <p:spPr>
          <a:xfrm>
            <a:off x="457199" y="2209800"/>
            <a:ext cx="8365068" cy="3916363"/>
          </a:xfrm>
        </p:spPr>
        <p:txBody>
          <a:bodyPr>
            <a:noAutofit/>
          </a:bodyPr>
          <a:lstStyle/>
          <a:p>
            <a:pPr lvl="1"/>
            <a:r>
              <a:rPr lang="en-US" sz="2000" dirty="0" smtClean="0"/>
              <a:t>Definition</a:t>
            </a:r>
          </a:p>
          <a:p>
            <a:pPr lvl="1"/>
            <a:r>
              <a:rPr lang="en-US" sz="2000" dirty="0" smtClean="0"/>
              <a:t>Liquidity Ratio</a:t>
            </a:r>
          </a:p>
          <a:p>
            <a:pPr lvl="1"/>
            <a:r>
              <a:rPr lang="en-US" sz="2000" dirty="0" smtClean="0"/>
              <a:t>Liquidity Risk in Trading</a:t>
            </a:r>
          </a:p>
          <a:p>
            <a:pPr lvl="1"/>
            <a:r>
              <a:rPr lang="en-US" sz="2000" dirty="0" smtClean="0"/>
              <a:t>Liquidity Risk in Banking </a:t>
            </a:r>
            <a:endParaRPr lang="en-US" sz="2000" dirty="0"/>
          </a:p>
          <a:p>
            <a:pPr lvl="1"/>
            <a:r>
              <a:rPr lang="en-US" sz="2000" dirty="0" smtClean="0"/>
              <a:t>Liquidity Funding</a:t>
            </a:r>
          </a:p>
          <a:p>
            <a:pPr marL="228600" lvl="1" indent="0">
              <a:buNone/>
            </a:pPr>
            <a:endParaRPr lang="en-US" sz="2000" dirty="0" smtClean="0"/>
          </a:p>
          <a:p>
            <a:pPr lvl="1"/>
            <a:endParaRPr lang="en-US" sz="2000" dirty="0" smtClean="0"/>
          </a:p>
          <a:p>
            <a:pPr marL="228600" lvl="1" indent="0">
              <a:buNone/>
            </a:pPr>
            <a:endParaRPr lang="en-US" sz="2000" dirty="0" smtClean="0"/>
          </a:p>
        </p:txBody>
      </p:sp>
      <p:sp>
        <p:nvSpPr>
          <p:cNvPr id="3" name="Slide Number Placeholder 2"/>
          <p:cNvSpPr>
            <a:spLocks noGrp="1"/>
          </p:cNvSpPr>
          <p:nvPr>
            <p:ph type="sldNum" sz="quarter" idx="12"/>
          </p:nvPr>
        </p:nvSpPr>
        <p:spPr/>
        <p:txBody>
          <a:bodyPr/>
          <a:lstStyle/>
          <a:p>
            <a:fld id="{0BA16B03-8BC0-5548-AF3E-5E738E3AC4BB}" type="slidenum">
              <a:rPr lang="en-US" smtClean="0"/>
              <a:t>2</a:t>
            </a:fld>
            <a:endParaRPr lang="en-US"/>
          </a:p>
        </p:txBody>
      </p:sp>
      <p:sp>
        <p:nvSpPr>
          <p:cNvPr id="4" name="Footer Placeholder 3"/>
          <p:cNvSpPr>
            <a:spLocks noGrp="1"/>
          </p:cNvSpPr>
          <p:nvPr>
            <p:ph type="ftr" sz="quarter" idx="11"/>
          </p:nvPr>
        </p:nvSpPr>
        <p:spPr/>
        <p:txBody>
          <a:bodyPr/>
          <a:lstStyle/>
          <a:p>
            <a:r>
              <a:rPr lang="en-US" dirty="0" smtClean="0"/>
              <a:t>Liquidity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Tree>
    <p:extLst>
      <p:ext uri="{BB962C8B-B14F-4D97-AF65-F5344CB8AC3E}">
        <p14:creationId xmlns:p14="http://schemas.microsoft.com/office/powerpoint/2010/main" val="15853825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Liquidity Risk</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600" dirty="0"/>
              <a:t>The main sources of liquidity for a financial institution are:</a:t>
            </a:r>
          </a:p>
          <a:p>
            <a:pPr marL="342900" indent="-342900">
              <a:buFont typeface="+mj-lt"/>
              <a:buAutoNum type="arabicPeriod"/>
            </a:pPr>
            <a:r>
              <a:rPr lang="en-US" sz="1600" dirty="0" smtClean="0"/>
              <a:t>Holdings </a:t>
            </a:r>
            <a:r>
              <a:rPr lang="en-US" sz="1600" dirty="0"/>
              <a:t>of cash and Treasury securities that can be readily convertible into cash</a:t>
            </a:r>
          </a:p>
          <a:p>
            <a:pPr marL="342900" indent="-342900">
              <a:buFont typeface="+mj-lt"/>
              <a:buAutoNum type="arabicPeriod"/>
            </a:pPr>
            <a:r>
              <a:rPr lang="en-US" sz="1600" dirty="0" smtClean="0"/>
              <a:t>The </a:t>
            </a:r>
            <a:r>
              <a:rPr lang="en-US" sz="1600" dirty="0"/>
              <a:t>ability to liquidate trading book positions</a:t>
            </a:r>
          </a:p>
          <a:p>
            <a:pPr marL="342900" indent="-342900">
              <a:buFont typeface="+mj-lt"/>
              <a:buAutoNum type="arabicPeriod"/>
            </a:pPr>
            <a:r>
              <a:rPr lang="en-US" sz="1600" dirty="0" smtClean="0"/>
              <a:t>The </a:t>
            </a:r>
            <a:r>
              <a:rPr lang="en-US" sz="1600" dirty="0"/>
              <a:t>ability to borrow money at short notice</a:t>
            </a:r>
          </a:p>
          <a:p>
            <a:pPr marL="342900" indent="-342900">
              <a:buFont typeface="+mj-lt"/>
              <a:buAutoNum type="arabicPeriod"/>
            </a:pPr>
            <a:r>
              <a:rPr lang="en-US" sz="1600" dirty="0" smtClean="0"/>
              <a:t>The </a:t>
            </a:r>
            <a:r>
              <a:rPr lang="en-US" sz="1600" dirty="0"/>
              <a:t>ability to offer favorable terms to attract retail and wholesale deposits </a:t>
            </a:r>
            <a:r>
              <a:rPr lang="en-US" sz="1600" dirty="0" smtClean="0"/>
              <a:t>at short </a:t>
            </a:r>
            <a:r>
              <a:rPr lang="en-US" sz="1600" dirty="0"/>
              <a:t>notice</a:t>
            </a:r>
          </a:p>
          <a:p>
            <a:pPr marL="342900" indent="-342900">
              <a:buFont typeface="+mj-lt"/>
              <a:buAutoNum type="arabicPeriod"/>
            </a:pPr>
            <a:r>
              <a:rPr lang="en-US" sz="1600" dirty="0" smtClean="0"/>
              <a:t>The </a:t>
            </a:r>
            <a:r>
              <a:rPr lang="en-US" sz="1600" dirty="0"/>
              <a:t>ability to securitize assets (such as loans) at short notice</a:t>
            </a:r>
          </a:p>
          <a:p>
            <a:pPr marL="342900" indent="-342900">
              <a:buFont typeface="+mj-lt"/>
              <a:buAutoNum type="arabicPeriod"/>
            </a:pPr>
            <a:r>
              <a:rPr lang="en-US" sz="1600" dirty="0" smtClean="0"/>
              <a:t>Borrowings </a:t>
            </a:r>
            <a:r>
              <a:rPr lang="en-US" sz="1600" dirty="0"/>
              <a:t>from the central bank </a:t>
            </a:r>
            <a:r>
              <a:rPr lang="th-TH" sz="1600" dirty="0" smtClean="0"/>
              <a:t>		</a:t>
            </a:r>
            <a:endParaRPr lang="en-US" sz="1600" dirty="0" smtClean="0"/>
          </a:p>
          <a:p>
            <a:pPr marL="0" indent="0">
              <a:buNone/>
            </a:pPr>
            <a:r>
              <a:rPr lang="en-US" sz="1600" dirty="0"/>
              <a:t>	</a:t>
            </a:r>
            <a:r>
              <a:rPr lang="en-US" sz="1600" dirty="0" smtClean="0"/>
              <a:t>		</a:t>
            </a: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smtClean="0"/>
              <a:t/>
            </a:r>
            <a:br>
              <a:rPr lang="en-US" sz="800" dirty="0" smtClean="0"/>
            </a:br>
            <a:r>
              <a:rPr lang="en-US" sz="800" dirty="0"/>
              <a:t/>
            </a:r>
            <a:br>
              <a:rPr lang="en-US" sz="800" dirty="0"/>
            </a:br>
            <a:r>
              <a:rPr lang="en-US" sz="600" dirty="0" smtClean="0"/>
              <a:t/>
            </a:r>
            <a:br>
              <a:rPr lang="en-US" sz="600" dirty="0" smtClean="0"/>
            </a:br>
            <a:r>
              <a:rPr lang="en-US" sz="600" dirty="0" smtClean="0"/>
              <a:t/>
            </a:r>
            <a:br>
              <a:rPr lang="en-US" sz="600" dirty="0" smtClean="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endParaRPr lang="en-US" sz="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Liquidity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20</a:t>
            </a:fld>
            <a:endParaRPr lang="en-US"/>
          </a:p>
        </p:txBody>
      </p:sp>
      <p:sp>
        <p:nvSpPr>
          <p:cNvPr id="6" name="TextBox 4"/>
          <p:cNvSpPr txBox="1">
            <a:spLocks noChangeArrowheads="1"/>
          </p:cNvSpPr>
          <p:nvPr/>
        </p:nvSpPr>
        <p:spPr bwMode="auto">
          <a:xfrm>
            <a:off x="620059" y="1668553"/>
            <a:ext cx="3004349"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a:solidFill>
                  <a:schemeClr val="bg1"/>
                </a:solidFill>
                <a:latin typeface="+mn-lt"/>
              </a:rPr>
              <a:t>LIQUIDITY </a:t>
            </a:r>
            <a:r>
              <a:rPr lang="en-US" sz="2400" dirty="0" smtClean="0">
                <a:solidFill>
                  <a:schemeClr val="bg1"/>
                </a:solidFill>
                <a:latin typeface="+mn-lt"/>
              </a:rPr>
              <a:t>FUNDING</a:t>
            </a:r>
            <a:endParaRPr lang="en-US" sz="2400" dirty="0">
              <a:solidFill>
                <a:schemeClr val="bg1"/>
              </a:solidFill>
              <a:latin typeface="+mn-lt"/>
            </a:endParaRPr>
          </a:p>
        </p:txBody>
      </p:sp>
    </p:spTree>
    <p:extLst>
      <p:ext uri="{BB962C8B-B14F-4D97-AF65-F5344CB8AC3E}">
        <p14:creationId xmlns:p14="http://schemas.microsoft.com/office/powerpoint/2010/main" val="9954610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Liquidity Risk</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600" dirty="0"/>
              <a:t>Cash and Treasury securities are excellent sources of liquidity. Cash is of course </a:t>
            </a:r>
            <a:r>
              <a:rPr lang="en-US" sz="1600" dirty="0" smtClean="0"/>
              <a:t>always available </a:t>
            </a:r>
            <a:r>
              <a:rPr lang="en-US" sz="1600" dirty="0"/>
              <a:t>to meet liquidity needs and Treasury securities issued by countries </a:t>
            </a:r>
            <a:r>
              <a:rPr lang="en-US" sz="1600" dirty="0" smtClean="0"/>
              <a:t> such </a:t>
            </a:r>
            <a:r>
              <a:rPr lang="en-US" sz="1600" dirty="0"/>
              <a:t>as the United States and the United Kingdom can generally be converted </a:t>
            </a:r>
            <a:r>
              <a:rPr lang="en-US" sz="1600" dirty="0" smtClean="0"/>
              <a:t>into cash </a:t>
            </a:r>
            <a:r>
              <a:rPr lang="en-US" sz="1600" dirty="0"/>
              <a:t>at short notice without any problem. </a:t>
            </a:r>
            <a:r>
              <a:rPr lang="th-TH" sz="1600" dirty="0" smtClean="0"/>
              <a:t>	</a:t>
            </a:r>
            <a:endParaRPr lang="en-US" sz="1600" dirty="0" smtClean="0"/>
          </a:p>
          <a:p>
            <a:r>
              <a:rPr lang="en-US" sz="1600" dirty="0"/>
              <a:t>However, cash and Treasury securities </a:t>
            </a:r>
            <a:r>
              <a:rPr lang="en-US" sz="1600" dirty="0" smtClean="0"/>
              <a:t>are relatively </a:t>
            </a:r>
            <a:r>
              <a:rPr lang="en-US" sz="1600" dirty="0"/>
              <a:t>expensive sources of liquidity. There is a trade off between the liquidity </a:t>
            </a:r>
            <a:r>
              <a:rPr lang="en-US" sz="1600" dirty="0" smtClean="0"/>
              <a:t>of an </a:t>
            </a:r>
            <a:r>
              <a:rPr lang="en-US" sz="1600" dirty="0"/>
              <a:t>asset and the return it provides. </a:t>
            </a:r>
            <a:endParaRPr lang="en-US" sz="1600" dirty="0" smtClean="0"/>
          </a:p>
          <a:p>
            <a:r>
              <a:rPr lang="en-US" sz="1600" dirty="0" smtClean="0"/>
              <a:t>In </a:t>
            </a:r>
            <a:r>
              <a:rPr lang="en-US" sz="1600" dirty="0"/>
              <a:t>order to be profitable, a financial </a:t>
            </a:r>
            <a:r>
              <a:rPr lang="en-US" sz="1600" dirty="0" smtClean="0"/>
              <a:t>institution needs </a:t>
            </a:r>
            <a:r>
              <a:rPr lang="en-US" sz="1600" dirty="0"/>
              <a:t>to invest in assets such as loans to corporations that provide a higher rate </a:t>
            </a:r>
            <a:r>
              <a:rPr lang="en-US" sz="1600" dirty="0" smtClean="0"/>
              <a:t>of return </a:t>
            </a:r>
            <a:r>
              <a:rPr lang="en-US" sz="1600" dirty="0"/>
              <a:t>than Treasury instruments. There is therefore a limit to the cash and </a:t>
            </a:r>
            <a:r>
              <a:rPr lang="en-US" sz="1600" dirty="0" smtClean="0"/>
              <a:t>Treasury securities </a:t>
            </a:r>
            <a:r>
              <a:rPr lang="en-US" sz="1600" dirty="0"/>
              <a:t>that can reasonably be held.</a:t>
            </a:r>
            <a:endParaRPr lang="en-US" sz="1600" dirty="0" smtClean="0"/>
          </a:p>
          <a:p>
            <a:pPr marL="0" indent="0">
              <a:buNone/>
            </a:pPr>
            <a:r>
              <a:rPr lang="en-US" sz="1600" dirty="0"/>
              <a:t>	</a:t>
            </a:r>
            <a:r>
              <a:rPr lang="en-US" sz="1600" dirty="0" smtClean="0"/>
              <a:t>		</a:t>
            </a: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smtClean="0"/>
              <a:t/>
            </a:r>
            <a:br>
              <a:rPr lang="en-US" sz="800" dirty="0" smtClean="0"/>
            </a:br>
            <a:r>
              <a:rPr lang="en-US" sz="800" dirty="0"/>
              <a:t/>
            </a:r>
            <a:br>
              <a:rPr lang="en-US" sz="800" dirty="0"/>
            </a:br>
            <a:r>
              <a:rPr lang="en-US" sz="600" dirty="0" smtClean="0"/>
              <a:t/>
            </a:r>
            <a:br>
              <a:rPr lang="en-US" sz="600" dirty="0" smtClean="0"/>
            </a:br>
            <a:r>
              <a:rPr lang="en-US" sz="600" dirty="0" smtClean="0"/>
              <a:t/>
            </a:r>
            <a:br>
              <a:rPr lang="en-US" sz="600" dirty="0" smtClean="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endParaRPr lang="en-US" sz="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Liquidity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21</a:t>
            </a:fld>
            <a:endParaRPr lang="en-US"/>
          </a:p>
        </p:txBody>
      </p:sp>
      <p:sp>
        <p:nvSpPr>
          <p:cNvPr id="6" name="TextBox 4"/>
          <p:cNvSpPr txBox="1">
            <a:spLocks noChangeArrowheads="1"/>
          </p:cNvSpPr>
          <p:nvPr/>
        </p:nvSpPr>
        <p:spPr bwMode="auto">
          <a:xfrm>
            <a:off x="620059" y="1668553"/>
            <a:ext cx="4397358"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a:solidFill>
                  <a:schemeClr val="bg1"/>
                </a:solidFill>
                <a:latin typeface="+mn-lt"/>
              </a:rPr>
              <a:t>Cash and Treasury Securities</a:t>
            </a:r>
          </a:p>
        </p:txBody>
      </p:sp>
    </p:spTree>
    <p:extLst>
      <p:ext uri="{BB962C8B-B14F-4D97-AF65-F5344CB8AC3E}">
        <p14:creationId xmlns:p14="http://schemas.microsoft.com/office/powerpoint/2010/main" val="12767334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Liquidity Risk</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600" dirty="0"/>
              <a:t>Liquidity funding risk is related to liquidity trading </a:t>
            </a:r>
            <a:r>
              <a:rPr lang="en-US" sz="1600" dirty="0" smtClean="0"/>
              <a:t>risk because </a:t>
            </a:r>
            <a:r>
              <a:rPr lang="en-US" sz="1600" dirty="0"/>
              <a:t>one way a financial institution can meet its funding requirements is by </a:t>
            </a:r>
            <a:r>
              <a:rPr lang="en-US" sz="1600" dirty="0" smtClean="0"/>
              <a:t>liquidating part </a:t>
            </a:r>
            <a:r>
              <a:rPr lang="en-US" sz="1600" dirty="0"/>
              <a:t>of its trading book. 	</a:t>
            </a:r>
            <a:r>
              <a:rPr lang="en-US" sz="1600" dirty="0" smtClean="0"/>
              <a:t>		</a:t>
            </a:r>
          </a:p>
          <a:p>
            <a:r>
              <a:rPr lang="en-US" sz="1600" dirty="0"/>
              <a:t>It is therefore important for a financial institution to quantify the liquidity of its trading book so that it knows how easy it would be to use the book to raise cash. </a:t>
            </a:r>
          </a:p>
          <a:p>
            <a:r>
              <a:rPr lang="en-US" sz="1600" dirty="0"/>
              <a:t>The financial institution wants to make sure that it will be able to survive stressed market conditions where there is a general shortage of liquidity. </a:t>
            </a:r>
          </a:p>
          <a:p>
            <a:r>
              <a:rPr lang="en-US" sz="1600" dirty="0"/>
              <a:t>The financial institution’s analysis should therefore be based on stressed market conditions, not normal market conditions</a:t>
            </a:r>
            <a:r>
              <a:rPr lang="en-US" sz="1400" dirty="0" smtClean="0"/>
              <a:t>.</a:t>
            </a:r>
          </a:p>
          <a:p>
            <a:r>
              <a:rPr lang="en-US" sz="1600" dirty="0"/>
              <a:t>This is the reason why the measures discussed in the previous section concerned with bid–offer spreads in stressed markets are important.</a:t>
            </a: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smtClean="0"/>
              <a:t/>
            </a:r>
            <a:br>
              <a:rPr lang="en-US" sz="800" dirty="0" smtClean="0"/>
            </a:br>
            <a:r>
              <a:rPr lang="en-US" sz="800" dirty="0"/>
              <a:t/>
            </a:r>
            <a:br>
              <a:rPr lang="en-US" sz="800" dirty="0"/>
            </a:br>
            <a:r>
              <a:rPr lang="en-US" sz="600" dirty="0" smtClean="0"/>
              <a:t/>
            </a:r>
            <a:br>
              <a:rPr lang="en-US" sz="600" dirty="0" smtClean="0"/>
            </a:br>
            <a:r>
              <a:rPr lang="en-US" sz="600" dirty="0" smtClean="0"/>
              <a:t/>
            </a:r>
            <a:br>
              <a:rPr lang="en-US" sz="600" dirty="0" smtClean="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endParaRPr lang="en-US" sz="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Liquidity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22</a:t>
            </a:fld>
            <a:endParaRPr lang="en-US"/>
          </a:p>
        </p:txBody>
      </p:sp>
      <p:sp>
        <p:nvSpPr>
          <p:cNvPr id="6" name="TextBox 4"/>
          <p:cNvSpPr txBox="1">
            <a:spLocks noChangeArrowheads="1"/>
          </p:cNvSpPr>
          <p:nvPr/>
        </p:nvSpPr>
        <p:spPr bwMode="auto">
          <a:xfrm>
            <a:off x="620059" y="1668553"/>
            <a:ext cx="5158785"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a:solidFill>
                  <a:schemeClr val="bg1"/>
                </a:solidFill>
                <a:latin typeface="+mn-lt"/>
              </a:rPr>
              <a:t>Liquidating Trading Book Positions</a:t>
            </a:r>
          </a:p>
        </p:txBody>
      </p:sp>
    </p:spTree>
    <p:extLst>
      <p:ext uri="{BB962C8B-B14F-4D97-AF65-F5344CB8AC3E}">
        <p14:creationId xmlns:p14="http://schemas.microsoft.com/office/powerpoint/2010/main" val="22422504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Liquidity Risk</a:t>
            </a:r>
          </a:p>
        </p:txBody>
      </p:sp>
      <p:sp>
        <p:nvSpPr>
          <p:cNvPr id="3" name="Content Placeholder 2"/>
          <p:cNvSpPr>
            <a:spLocks noGrp="1"/>
          </p:cNvSpPr>
          <p:nvPr>
            <p:ph idx="1"/>
          </p:nvPr>
        </p:nvSpPr>
        <p:spPr>
          <a:xfrm>
            <a:off x="457199" y="2110978"/>
            <a:ext cx="8305801" cy="4354775"/>
          </a:xfrm>
          <a:ln w="28575" cmpd="sng">
            <a:solidFill>
              <a:srgbClr val="800000"/>
            </a:solidFill>
          </a:ln>
        </p:spPr>
        <p:txBody>
          <a:bodyPr>
            <a:noAutofit/>
          </a:bodyPr>
          <a:lstStyle/>
          <a:p>
            <a:r>
              <a:rPr lang="en-US" sz="1600" dirty="0"/>
              <a:t>When markets are unstressed, a creditworthy bank usually has no problem in </a:t>
            </a:r>
            <a:r>
              <a:rPr lang="en-US" sz="1600" dirty="0" smtClean="0"/>
              <a:t>borrowing money</a:t>
            </a:r>
            <a:r>
              <a:rPr lang="en-US" sz="1600" dirty="0"/>
              <a:t>, but in stressed market conditions there is a heightened aversion </a:t>
            </a:r>
            <a:r>
              <a:rPr lang="en-US" sz="1600" dirty="0" smtClean="0"/>
              <a:t>to risk</a:t>
            </a:r>
            <a:r>
              <a:rPr lang="en-US" sz="1600" dirty="0"/>
              <a:t>. </a:t>
            </a:r>
            <a:endParaRPr lang="en-US" sz="1600" dirty="0" smtClean="0"/>
          </a:p>
          <a:p>
            <a:r>
              <a:rPr lang="en-US" sz="1600" dirty="0" smtClean="0"/>
              <a:t>This </a:t>
            </a:r>
            <a:r>
              <a:rPr lang="en-US" sz="1600" dirty="0"/>
              <a:t>leads to higher interest rates, shorter maturities for loans, and in </a:t>
            </a:r>
            <a:r>
              <a:rPr lang="en-US" sz="1600" dirty="0" smtClean="0"/>
              <a:t>some cases </a:t>
            </a:r>
            <a:r>
              <a:rPr lang="en-US" sz="1600" dirty="0"/>
              <a:t>a refusal to provide funds at all</a:t>
            </a:r>
            <a:r>
              <a:rPr lang="en-US" sz="1600" dirty="0" smtClean="0"/>
              <a:t>.</a:t>
            </a:r>
          </a:p>
          <a:p>
            <a:r>
              <a:rPr lang="en-US" sz="1600" dirty="0" smtClean="0"/>
              <a:t>Financial </a:t>
            </a:r>
            <a:r>
              <a:rPr lang="en-US" sz="1600" dirty="0"/>
              <a:t>institutions should monitor the </a:t>
            </a:r>
            <a:r>
              <a:rPr lang="en-US" sz="1600" dirty="0" smtClean="0"/>
              <a:t>assets that </a:t>
            </a:r>
            <a:r>
              <a:rPr lang="en-US" sz="1600" dirty="0"/>
              <a:t>can be pledged as collateral for loans at short notice. </a:t>
            </a:r>
            <a:endParaRPr lang="en-US" sz="1600" dirty="0" smtClean="0"/>
          </a:p>
          <a:p>
            <a:r>
              <a:rPr lang="en-US" sz="1600" dirty="0" smtClean="0"/>
              <a:t>A </a:t>
            </a:r>
            <a:r>
              <a:rPr lang="en-US" sz="1600" dirty="0"/>
              <a:t>financial </a:t>
            </a:r>
            <a:r>
              <a:rPr lang="en-US" sz="1600" dirty="0" smtClean="0"/>
              <a:t>institution can </a:t>
            </a:r>
            <a:r>
              <a:rPr lang="en-US" sz="1600" dirty="0"/>
              <a:t>(at a cost) mitigate its funding risks somewhat by arranging lines of credit</a:t>
            </a:r>
            <a:r>
              <a:rPr lang="en-US" sz="1600" dirty="0" smtClean="0"/>
              <a:t>.</a:t>
            </a:r>
          </a:p>
          <a:p>
            <a:r>
              <a:rPr lang="en-US" sz="1600" dirty="0"/>
              <a:t>For example, Countrywide, an originator of mortgages in the United States, had a syndicated loan facility of $11.5 billion, which it was able to use during the credit crisis of 2007. (This helped keep the company afloat, but it still experienced significant problems and was taken over by Bank of America in January 2008.)</a:t>
            </a: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smtClean="0"/>
              <a:t/>
            </a:r>
            <a:br>
              <a:rPr lang="en-US" sz="800" dirty="0" smtClean="0"/>
            </a:br>
            <a:r>
              <a:rPr lang="en-US" sz="800" dirty="0"/>
              <a:t/>
            </a:r>
            <a:br>
              <a:rPr lang="en-US" sz="800" dirty="0"/>
            </a:br>
            <a:r>
              <a:rPr lang="en-US" sz="600" dirty="0" smtClean="0"/>
              <a:t/>
            </a:r>
            <a:br>
              <a:rPr lang="en-US" sz="600" dirty="0" smtClean="0"/>
            </a:br>
            <a:r>
              <a:rPr lang="en-US" sz="600" dirty="0" smtClean="0"/>
              <a:t/>
            </a:r>
            <a:br>
              <a:rPr lang="en-US" sz="600" dirty="0" smtClean="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endParaRPr lang="en-US" sz="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Liquidity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23</a:t>
            </a:fld>
            <a:endParaRPr lang="en-US"/>
          </a:p>
        </p:txBody>
      </p:sp>
      <p:sp>
        <p:nvSpPr>
          <p:cNvPr id="6" name="TextBox 4"/>
          <p:cNvSpPr txBox="1">
            <a:spLocks noChangeArrowheads="1"/>
          </p:cNvSpPr>
          <p:nvPr/>
        </p:nvSpPr>
        <p:spPr bwMode="auto">
          <a:xfrm>
            <a:off x="620059" y="1668553"/>
            <a:ext cx="2573140"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a:solidFill>
                  <a:schemeClr val="bg1"/>
                </a:solidFill>
                <a:latin typeface="+mn-lt"/>
              </a:rPr>
              <a:t>Ability to Borrow</a:t>
            </a:r>
          </a:p>
        </p:txBody>
      </p:sp>
    </p:spTree>
    <p:extLst>
      <p:ext uri="{BB962C8B-B14F-4D97-AF65-F5344CB8AC3E}">
        <p14:creationId xmlns:p14="http://schemas.microsoft.com/office/powerpoint/2010/main" val="5360674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Liquidity Risk</a:t>
            </a:r>
          </a:p>
        </p:txBody>
      </p:sp>
      <p:sp>
        <p:nvSpPr>
          <p:cNvPr id="3" name="Content Placeholder 2"/>
          <p:cNvSpPr>
            <a:spLocks noGrp="1"/>
          </p:cNvSpPr>
          <p:nvPr>
            <p:ph idx="1"/>
          </p:nvPr>
        </p:nvSpPr>
        <p:spPr>
          <a:xfrm>
            <a:off x="457199" y="2110978"/>
            <a:ext cx="8305801" cy="4354775"/>
          </a:xfrm>
          <a:ln w="28575" cmpd="sng">
            <a:solidFill>
              <a:srgbClr val="800000"/>
            </a:solidFill>
          </a:ln>
        </p:spPr>
        <p:txBody>
          <a:bodyPr>
            <a:noAutofit/>
          </a:bodyPr>
          <a:lstStyle/>
          <a:p>
            <a:r>
              <a:rPr lang="en-US" sz="1600" dirty="0"/>
              <a:t>Rather than keep illiquid assets such as loans on their balance sheet, </a:t>
            </a:r>
            <a:r>
              <a:rPr lang="en-US" sz="1600" dirty="0" smtClean="0"/>
              <a:t>they have </a:t>
            </a:r>
            <a:r>
              <a:rPr lang="en-US" sz="1600" dirty="0"/>
              <a:t>securitized them. </a:t>
            </a:r>
            <a:endParaRPr lang="en-US" sz="1600" dirty="0" smtClean="0"/>
          </a:p>
          <a:p>
            <a:r>
              <a:rPr lang="en-US" sz="1600" dirty="0"/>
              <a:t>Securitization led to other liquidity problems in August 2007</a:t>
            </a:r>
            <a:r>
              <a:rPr lang="en-US" sz="1600" dirty="0" smtClean="0"/>
              <a:t>.</a:t>
            </a:r>
          </a:p>
          <a:p>
            <a:r>
              <a:rPr lang="en-US" sz="1600" dirty="0"/>
              <a:t>Banks had </a:t>
            </a:r>
            <a:r>
              <a:rPr lang="en-US" sz="1600" dirty="0" smtClean="0"/>
              <a:t>entered into </a:t>
            </a:r>
            <a:r>
              <a:rPr lang="en-US" sz="1600" dirty="0"/>
              <a:t>liquidity backstop arrangements on the asset-backed commercial </a:t>
            </a:r>
            <a:r>
              <a:rPr lang="en-US" sz="1600" dirty="0" smtClean="0"/>
              <a:t>paper (ABCP</a:t>
            </a:r>
            <a:r>
              <a:rPr lang="en-US" sz="1600" dirty="0"/>
              <a:t>) that was used to fund debt instruments, such as mortgages, prior to </a:t>
            </a:r>
            <a:r>
              <a:rPr lang="en-US" sz="1600" dirty="0" smtClean="0"/>
              <a:t>their securitization</a:t>
            </a:r>
            <a:r>
              <a:rPr lang="en-US" sz="1600" dirty="0"/>
              <a:t>. </a:t>
            </a:r>
            <a:endParaRPr lang="en-US" sz="1600" dirty="0" smtClean="0"/>
          </a:p>
          <a:p>
            <a:r>
              <a:rPr lang="en-US" sz="1600" dirty="0" smtClean="0"/>
              <a:t>When </a:t>
            </a:r>
            <a:r>
              <a:rPr lang="en-US" sz="1600" dirty="0"/>
              <a:t>buyers could not be found, they had to buy the </a:t>
            </a:r>
            <a:r>
              <a:rPr lang="en-US" sz="1600" dirty="0" smtClean="0"/>
              <a:t>instruments themselves</a:t>
            </a:r>
            <a:r>
              <a:rPr lang="en-US" sz="1600" dirty="0"/>
              <a:t>. In some cases, in order to avoid their reputations being adversely </a:t>
            </a:r>
            <a:r>
              <a:rPr lang="en-US" sz="1600" dirty="0" smtClean="0"/>
              <a:t>impacted, they </a:t>
            </a:r>
            <a:r>
              <a:rPr lang="en-US" sz="1600" dirty="0"/>
              <a:t>had to provide financial support to conduits and other </a:t>
            </a:r>
            <a:r>
              <a:rPr lang="en-US" sz="1600" dirty="0" smtClean="0"/>
              <a:t>off-balance sheet</a:t>
            </a:r>
            <a:r>
              <a:rPr lang="en-US" sz="1600" dirty="0"/>
              <a:t> </a:t>
            </a:r>
            <a:r>
              <a:rPr lang="en-US" sz="1600" dirty="0" smtClean="0"/>
              <a:t>vehicles </a:t>
            </a:r>
            <a:r>
              <a:rPr lang="en-US" sz="1600" dirty="0"/>
              <a:t>that were involved in securitization, even though not legally </a:t>
            </a:r>
            <a:r>
              <a:rPr lang="en-US" sz="1600" dirty="0" smtClean="0"/>
              <a:t>required to </a:t>
            </a:r>
            <a:r>
              <a:rPr lang="en-US" sz="1600" dirty="0"/>
              <a:t>do so.</a:t>
            </a:r>
            <a:br>
              <a:rPr lang="en-US" sz="1600" dirty="0"/>
            </a:br>
            <a:r>
              <a:rPr lang="en-US" sz="1600" dirty="0"/>
              <a:t/>
            </a:r>
            <a:br>
              <a:rPr lang="en-US" sz="16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smtClean="0"/>
              <a:t/>
            </a:r>
            <a:br>
              <a:rPr lang="en-US" sz="800" dirty="0" smtClean="0"/>
            </a:br>
            <a:r>
              <a:rPr lang="en-US" sz="800" dirty="0"/>
              <a:t/>
            </a:r>
            <a:br>
              <a:rPr lang="en-US" sz="800" dirty="0"/>
            </a:br>
            <a:r>
              <a:rPr lang="en-US" sz="600" dirty="0" smtClean="0"/>
              <a:t/>
            </a:r>
            <a:br>
              <a:rPr lang="en-US" sz="600" dirty="0" smtClean="0"/>
            </a:br>
            <a:r>
              <a:rPr lang="en-US" sz="600" dirty="0" smtClean="0"/>
              <a:t/>
            </a:r>
            <a:br>
              <a:rPr lang="en-US" sz="600" dirty="0" smtClean="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r>
              <a:rPr lang="en-US" sz="600" dirty="0"/>
              <a:t/>
            </a:r>
            <a:br>
              <a:rPr lang="en-US" sz="600" dirty="0"/>
            </a:br>
            <a:endParaRPr lang="en-US" sz="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Liquidity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24</a:t>
            </a:fld>
            <a:endParaRPr lang="en-US"/>
          </a:p>
        </p:txBody>
      </p:sp>
      <p:sp>
        <p:nvSpPr>
          <p:cNvPr id="6" name="TextBox 4"/>
          <p:cNvSpPr txBox="1">
            <a:spLocks noChangeArrowheads="1"/>
          </p:cNvSpPr>
          <p:nvPr/>
        </p:nvSpPr>
        <p:spPr bwMode="auto">
          <a:xfrm>
            <a:off x="620059" y="1668553"/>
            <a:ext cx="2140330"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a:solidFill>
                  <a:schemeClr val="bg1"/>
                </a:solidFill>
                <a:latin typeface="+mn-lt"/>
              </a:rPr>
              <a:t>Securitization</a:t>
            </a:r>
          </a:p>
        </p:txBody>
      </p:sp>
    </p:spTree>
    <p:extLst>
      <p:ext uri="{BB962C8B-B14F-4D97-AF65-F5344CB8AC3E}">
        <p14:creationId xmlns:p14="http://schemas.microsoft.com/office/powerpoint/2010/main" val="28141033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Liquidity Risk</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600" dirty="0">
                <a:hlinkClick r:id="rId2"/>
              </a:rPr>
              <a:t>http://</a:t>
            </a:r>
            <a:r>
              <a:rPr lang="en-US" sz="1600" dirty="0" smtClean="0">
                <a:hlinkClick r:id="rId2"/>
              </a:rPr>
              <a:t>www.aaii.com/computerizedinvesting/article/liquidity-ratio-analysis</a:t>
            </a:r>
            <a:endParaRPr lang="en-US" sz="1600" dirty="0" smtClean="0"/>
          </a:p>
          <a:p>
            <a:r>
              <a:rPr lang="en-US" sz="1600" dirty="0">
                <a:solidFill>
                  <a:srgbClr val="222222"/>
                </a:solidFill>
              </a:rPr>
              <a:t>Hull, J. (2012). Risk Management and Financial Institutions,+ Web Site (Vol. 733). John Wiley &amp; Sons</a:t>
            </a:r>
            <a:r>
              <a:rPr lang="en-US" sz="1600" dirty="0" smtClean="0">
                <a:solidFill>
                  <a:srgbClr val="222222"/>
                </a:solidFill>
              </a:rPr>
              <a:t>.</a:t>
            </a:r>
          </a:p>
          <a:p>
            <a:r>
              <a:rPr lang="en-US" sz="1600" dirty="0">
                <a:solidFill>
                  <a:srgbClr val="222222"/>
                </a:solidFill>
              </a:rPr>
              <a:t>Chapman, R. J. (2011). Simple tools and techniques for enterprise risk management. John Wiley &amp; Sons</a:t>
            </a:r>
            <a:r>
              <a:rPr lang="en-US" sz="1600" dirty="0" smtClean="0">
                <a:solidFill>
                  <a:srgbClr val="222222"/>
                </a:solidFill>
              </a:rPr>
              <a:t>.</a:t>
            </a:r>
          </a:p>
          <a:p>
            <a:endParaRPr lang="th-TH" sz="1600" dirty="0"/>
          </a:p>
          <a:p>
            <a:r>
              <a:rPr lang="en-GB" sz="1600" dirty="0"/>
              <a:t> Martina </a:t>
            </a:r>
            <a:r>
              <a:rPr lang="en-GB" sz="1600" dirty="0" err="1"/>
              <a:t>Hervayová</a:t>
            </a:r>
            <a:r>
              <a:rPr lang="en-GB" sz="1600" dirty="0"/>
              <a:t> </a:t>
            </a:r>
            <a:r>
              <a:rPr lang="en-GB" sz="1600" dirty="0" smtClean="0"/>
              <a:t>,</a:t>
            </a:r>
            <a:r>
              <a:rPr lang="en-GB" sz="1600" dirty="0" err="1" smtClean="0"/>
              <a:t>Vladimír</a:t>
            </a:r>
            <a:r>
              <a:rPr lang="en-GB" sz="1600" dirty="0" smtClean="0"/>
              <a:t> </a:t>
            </a:r>
            <a:r>
              <a:rPr lang="en-GB" sz="1600" dirty="0" err="1" smtClean="0"/>
              <a:t>Šošovička</a:t>
            </a:r>
            <a:r>
              <a:rPr lang="en-US" sz="1600" dirty="0" smtClean="0"/>
              <a:t> (</a:t>
            </a:r>
            <a:r>
              <a:rPr lang="en-US" sz="1600" dirty="0" err="1" smtClean="0"/>
              <a:t>n.d</a:t>
            </a:r>
            <a:r>
              <a:rPr lang="en-US" sz="1600" dirty="0" smtClean="0"/>
              <a:t>),  </a:t>
            </a:r>
            <a:r>
              <a:rPr lang="en-US" sz="1600" dirty="0"/>
              <a:t>Risk management in the banking and Insurance sector : CSOB case studies </a:t>
            </a:r>
            <a:r>
              <a:rPr lang="en-US" sz="1600" dirty="0">
                <a:solidFill>
                  <a:srgbClr val="222222"/>
                </a:solidFill>
              </a:rPr>
              <a:t/>
            </a:r>
            <a:br>
              <a:rPr lang="en-US" sz="1600" dirty="0">
                <a:solidFill>
                  <a:srgbClr val="222222"/>
                </a:solidFill>
              </a:rPr>
            </a:br>
            <a:r>
              <a:rPr lang="en-US" sz="1600" dirty="0">
                <a:solidFill>
                  <a:srgbClr val="222222"/>
                </a:solidFill>
              </a:rPr>
              <a:t/>
            </a:r>
            <a:br>
              <a:rPr lang="en-US" sz="1600" dirty="0">
                <a:solidFill>
                  <a:srgbClr val="222222"/>
                </a:solidFill>
              </a:rPr>
            </a:br>
            <a:r>
              <a:rPr lang="en-US" sz="1200" dirty="0"/>
              <a:t/>
            </a:r>
            <a:br>
              <a:rPr lang="en-US" sz="1200" dirty="0"/>
            </a:br>
            <a:r>
              <a:rPr lang="en-US" sz="1200" dirty="0"/>
              <a:t/>
            </a:r>
            <a:br>
              <a:rPr lang="en-US" sz="1200" dirty="0"/>
            </a:br>
            <a:r>
              <a:rPr lang="en-US" sz="1200" dirty="0"/>
              <a:t/>
            </a:r>
            <a:br>
              <a:rPr lang="en-US" sz="1200" dirty="0"/>
            </a:br>
            <a:r>
              <a:rPr lang="en-US" sz="1200" dirty="0"/>
              <a:t/>
            </a:r>
            <a:br>
              <a:rPr lang="en-US" sz="1200" dirty="0"/>
            </a:br>
            <a:r>
              <a:rPr lang="en-US" sz="1200" dirty="0"/>
              <a:t/>
            </a:r>
            <a:br>
              <a:rPr lang="en-US" sz="1200" dirty="0"/>
            </a:br>
            <a:r>
              <a:rPr lang="en-US" sz="1200" dirty="0"/>
              <a:t/>
            </a:r>
            <a:br>
              <a:rPr lang="en-US" sz="1200" dirty="0"/>
            </a:br>
            <a:r>
              <a:rPr lang="en-US" sz="1200" dirty="0"/>
              <a:t/>
            </a:r>
            <a:br>
              <a:rPr lang="en-US" sz="1200" dirty="0"/>
            </a:br>
            <a:r>
              <a:rPr lang="en-US" sz="1200" dirty="0"/>
              <a:t/>
            </a:r>
            <a:br>
              <a:rPr lang="en-US" sz="1200" dirty="0"/>
            </a:br>
            <a:r>
              <a:rPr lang="en-US" sz="1200" dirty="0"/>
              <a:t/>
            </a:r>
            <a:br>
              <a:rPr lang="en-US" sz="1200" dirty="0"/>
            </a:br>
            <a:r>
              <a:rPr lang="en-US" sz="1200" dirty="0"/>
              <a:t/>
            </a:r>
            <a:br>
              <a:rPr lang="en-US" sz="1200" dirty="0"/>
            </a:br>
            <a:r>
              <a:rPr lang="en-US" sz="1200" dirty="0"/>
              <a:t/>
            </a:r>
            <a:br>
              <a:rPr lang="en-US" sz="1200" dirty="0"/>
            </a:br>
            <a:r>
              <a:rPr lang="en-US" sz="1200" dirty="0"/>
              <a:t/>
            </a:r>
            <a:br>
              <a:rPr lang="en-US" sz="1200" dirty="0"/>
            </a:br>
            <a:r>
              <a:rPr lang="en-US" sz="1200" dirty="0"/>
              <a:t/>
            </a:r>
            <a:br>
              <a:rPr lang="en-US" sz="1200" dirty="0"/>
            </a:br>
            <a:r>
              <a:rPr lang="en-US" sz="1200" dirty="0" smtClean="0"/>
              <a:t/>
            </a:r>
            <a:br>
              <a:rPr lang="en-US" sz="1200" dirty="0" smtClean="0"/>
            </a:br>
            <a:r>
              <a:rPr lang="en-US" sz="1200" dirty="0"/>
              <a:t/>
            </a:r>
            <a:br>
              <a:rPr lang="en-US" sz="1200" dirty="0"/>
            </a:br>
            <a:r>
              <a:rPr lang="en-US" sz="1000" dirty="0" smtClean="0"/>
              <a:t/>
            </a:r>
            <a:br>
              <a:rPr lang="en-US" sz="1000" dirty="0" smtClean="0"/>
            </a:br>
            <a:r>
              <a:rPr lang="en-US" sz="1000" dirty="0" smtClean="0"/>
              <a:t/>
            </a:r>
            <a:br>
              <a:rPr lang="en-US" sz="1000" dirty="0" smtClean="0"/>
            </a:br>
            <a:r>
              <a:rPr lang="en-US" sz="1000" dirty="0"/>
              <a:t/>
            </a:r>
            <a:br>
              <a:rPr lang="en-US" sz="1000" dirty="0"/>
            </a:br>
            <a:r>
              <a:rPr lang="en-US" sz="1000" dirty="0"/>
              <a:t/>
            </a:r>
            <a:br>
              <a:rPr lang="en-US" sz="1000" dirty="0"/>
            </a:br>
            <a:r>
              <a:rPr lang="en-US" sz="1000" dirty="0"/>
              <a:t/>
            </a:r>
            <a:br>
              <a:rPr lang="en-US" sz="1000" dirty="0"/>
            </a:br>
            <a:r>
              <a:rPr lang="en-US" sz="1000" dirty="0"/>
              <a:t/>
            </a:r>
            <a:br>
              <a:rPr lang="en-US" sz="1000" dirty="0"/>
            </a:br>
            <a:r>
              <a:rPr lang="en-US" sz="1000" dirty="0"/>
              <a:t/>
            </a:r>
            <a:br>
              <a:rPr lang="en-US" sz="1000" dirty="0"/>
            </a:br>
            <a:r>
              <a:rPr lang="en-US" sz="1000" dirty="0"/>
              <a:t/>
            </a:r>
            <a:br>
              <a:rPr lang="en-US" sz="1000" dirty="0"/>
            </a:br>
            <a:endParaRPr lang="en-US" sz="10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Liquidity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25</a:t>
            </a:fld>
            <a:endParaRPr lang="en-US"/>
          </a:p>
        </p:txBody>
      </p:sp>
      <p:sp>
        <p:nvSpPr>
          <p:cNvPr id="6" name="TextBox 4"/>
          <p:cNvSpPr txBox="1">
            <a:spLocks noChangeArrowheads="1"/>
          </p:cNvSpPr>
          <p:nvPr/>
        </p:nvSpPr>
        <p:spPr bwMode="auto">
          <a:xfrm>
            <a:off x="620059" y="1668553"/>
            <a:ext cx="1749197"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Reference</a:t>
            </a:r>
            <a:endParaRPr lang="en-US" sz="2400" dirty="0">
              <a:solidFill>
                <a:schemeClr val="bg1"/>
              </a:solidFill>
              <a:latin typeface="+mn-lt"/>
            </a:endParaRPr>
          </a:p>
        </p:txBody>
      </p:sp>
    </p:spTree>
    <p:extLst>
      <p:ext uri="{BB962C8B-B14F-4D97-AF65-F5344CB8AC3E}">
        <p14:creationId xmlns:p14="http://schemas.microsoft.com/office/powerpoint/2010/main" val="1310381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Liquidity Risk</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dirty="0"/>
              <a:t>Liquidity risk is the risk that a business will be unable to obtain funds to meet its </a:t>
            </a:r>
            <a:r>
              <a:rPr lang="en-US" dirty="0" smtClean="0"/>
              <a:t>obligations as </a:t>
            </a:r>
            <a:r>
              <a:rPr lang="en-US" dirty="0"/>
              <a:t>they fall due either by increasing liabilities or by converting assets into money </a:t>
            </a:r>
            <a:r>
              <a:rPr lang="en-US" dirty="0" smtClean="0"/>
              <a:t>without loss </a:t>
            </a:r>
            <a:r>
              <a:rPr lang="en-US" dirty="0"/>
              <a:t>of value. </a:t>
            </a:r>
            <a:endParaRPr lang="en-US" dirty="0" smtClean="0"/>
          </a:p>
          <a:p>
            <a:r>
              <a:rPr lang="en-US" dirty="0"/>
              <a:t>The more liquid an asset, the more easily it can be converted into money. </a:t>
            </a:r>
            <a:r>
              <a:rPr lang="en-US" i="1" dirty="0" smtClean="0"/>
              <a:t>Near money </a:t>
            </a:r>
            <a:r>
              <a:rPr lang="en-US" dirty="0"/>
              <a:t>is an example of an asset that can be quickly converted into a medium of exchange </a:t>
            </a:r>
            <a:r>
              <a:rPr lang="en-US" dirty="0" smtClean="0"/>
              <a:t>at little </a:t>
            </a:r>
            <a:r>
              <a:rPr lang="en-US" dirty="0"/>
              <a:t>cost. </a:t>
            </a:r>
            <a:endParaRPr lang="en-US" dirty="0" smtClean="0"/>
          </a:p>
          <a:p>
            <a:r>
              <a:rPr lang="en-US" dirty="0"/>
              <a:t>All companies will only stay solvent by ensuring that all cash obligations</a:t>
            </a:r>
            <a:br>
              <a:rPr lang="en-US" dirty="0"/>
            </a:br>
            <a:r>
              <a:rPr lang="en-US" dirty="0"/>
              <a:t>(salaries, rents, tax, etc.) can be met by a combination of investment liquidity, funding </a:t>
            </a:r>
            <a:r>
              <a:rPr lang="en-US" dirty="0" smtClean="0"/>
              <a:t>sources and </a:t>
            </a:r>
            <a:r>
              <a:rPr lang="en-US" dirty="0"/>
              <a:t>contingent liabilities (liabilities that can be terminated quickly).</a:t>
            </a: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endParaRPr lang="en-US" sz="1800" dirty="0" smtClean="0"/>
          </a:p>
          <a:p>
            <a:pPr marL="228600" lvl="1" indent="0">
              <a:buNone/>
            </a:pPr>
            <a:r>
              <a:rPr lang="en-US" sz="1400" dirty="0"/>
              <a:t>	</a:t>
            </a:r>
            <a:r>
              <a:rPr lang="en-US" sz="1800" dirty="0"/>
              <a:t>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endParaRPr lang="en-US" sz="18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Liquidity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3</a:t>
            </a:fld>
            <a:endParaRPr lang="en-US"/>
          </a:p>
        </p:txBody>
      </p:sp>
      <p:sp>
        <p:nvSpPr>
          <p:cNvPr id="6" name="TextBox 4"/>
          <p:cNvSpPr txBox="1">
            <a:spLocks noChangeArrowheads="1"/>
          </p:cNvSpPr>
          <p:nvPr/>
        </p:nvSpPr>
        <p:spPr bwMode="auto">
          <a:xfrm>
            <a:off x="620059" y="1668553"/>
            <a:ext cx="1574470"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Definition</a:t>
            </a:r>
            <a:endParaRPr lang="en-US" sz="2400" dirty="0">
              <a:solidFill>
                <a:schemeClr val="bg1"/>
              </a:solidFill>
              <a:latin typeface="+mn-lt"/>
            </a:endParaRPr>
          </a:p>
        </p:txBody>
      </p:sp>
    </p:spTree>
    <p:extLst>
      <p:ext uri="{BB962C8B-B14F-4D97-AF65-F5344CB8AC3E}">
        <p14:creationId xmlns:p14="http://schemas.microsoft.com/office/powerpoint/2010/main" val="40077079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Liquidity Risk</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dirty="0"/>
              <a:t>Liquidity ratios are used to determine a company’s ability to meet its short-term debt obligations. Investors often take a close look at liquidity ratios when performing fundamental analysis on a firm. Since a </a:t>
            </a:r>
            <a:r>
              <a:rPr lang="en-US" dirty="0" smtClean="0"/>
              <a:t>company </a:t>
            </a:r>
            <a:r>
              <a:rPr lang="en-US" dirty="0"/>
              <a:t>that is consistently having trouble meeting its short-term debt is at a higher risk of bankruptcy, liquidity ratios are a good measure of whether a company will be able to comfortably continue as a going concern</a:t>
            </a:r>
            <a:r>
              <a:rPr lang="en-US" dirty="0" smtClean="0"/>
              <a:t>.</a:t>
            </a:r>
          </a:p>
          <a:p>
            <a:r>
              <a:rPr lang="en-US" u="sng" dirty="0" smtClean="0"/>
              <a:t>Ex</a:t>
            </a:r>
          </a:p>
          <a:p>
            <a:pPr lvl="1"/>
            <a:r>
              <a:rPr lang="en-US" dirty="0" smtClean="0"/>
              <a:t>Current Ratio</a:t>
            </a:r>
          </a:p>
          <a:p>
            <a:pPr lvl="1"/>
            <a:r>
              <a:rPr lang="en-US" dirty="0" smtClean="0"/>
              <a:t>Quick Ratio</a:t>
            </a:r>
          </a:p>
          <a:p>
            <a:pPr lvl="1"/>
            <a:r>
              <a:rPr lang="en-US" dirty="0" smtClean="0"/>
              <a:t>Cash Ratio</a:t>
            </a: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Liquidity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4</a:t>
            </a:fld>
            <a:endParaRPr lang="en-US"/>
          </a:p>
        </p:txBody>
      </p:sp>
      <p:sp>
        <p:nvSpPr>
          <p:cNvPr id="6" name="TextBox 4"/>
          <p:cNvSpPr txBox="1">
            <a:spLocks noChangeArrowheads="1"/>
          </p:cNvSpPr>
          <p:nvPr/>
        </p:nvSpPr>
        <p:spPr bwMode="auto">
          <a:xfrm>
            <a:off x="620059" y="1668553"/>
            <a:ext cx="2238113"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Liquidity Ratio</a:t>
            </a:r>
            <a:endParaRPr lang="en-US" sz="2400" dirty="0">
              <a:solidFill>
                <a:schemeClr val="bg1"/>
              </a:solidFill>
              <a:latin typeface="+mn-lt"/>
            </a:endParaRPr>
          </a:p>
        </p:txBody>
      </p:sp>
    </p:spTree>
    <p:extLst>
      <p:ext uri="{BB962C8B-B14F-4D97-AF65-F5344CB8AC3E}">
        <p14:creationId xmlns:p14="http://schemas.microsoft.com/office/powerpoint/2010/main" val="32403921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Liquidity Risk</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600" i="1" dirty="0"/>
              <a:t>Current assets </a:t>
            </a:r>
            <a:r>
              <a:rPr lang="en-US" sz="1600" dirty="0"/>
              <a:t>are those assets which are either in the form of cash or</a:t>
            </a:r>
            <a:br>
              <a:rPr lang="en-US" sz="1600" dirty="0"/>
            </a:br>
            <a:r>
              <a:rPr lang="en-US" sz="1600" dirty="0"/>
              <a:t>can reasonably be expected to be turned into cash within one year from the date of the </a:t>
            </a:r>
            <a:r>
              <a:rPr lang="en-US" sz="1600" dirty="0" smtClean="0"/>
              <a:t>balance </a:t>
            </a:r>
            <a:r>
              <a:rPr lang="en-US" sz="1600" dirty="0"/>
              <a:t>sheet. Current assets might consist of </a:t>
            </a:r>
            <a:endParaRPr lang="en-US" sz="1600" dirty="0" smtClean="0"/>
          </a:p>
          <a:p>
            <a:pPr lvl="1"/>
            <a:r>
              <a:rPr lang="en-US" sz="1400" dirty="0"/>
              <a:t>Cash and Bank balances</a:t>
            </a:r>
          </a:p>
          <a:p>
            <a:pPr lvl="1"/>
            <a:r>
              <a:rPr lang="en-US" sz="1400" dirty="0"/>
              <a:t>Account Receivable</a:t>
            </a:r>
          </a:p>
          <a:p>
            <a:pPr lvl="1"/>
            <a:r>
              <a:rPr lang="en-US" sz="1400" dirty="0"/>
              <a:t>Inventories.</a:t>
            </a:r>
            <a:endParaRPr lang="en-US" sz="1400" dirty="0" smtClean="0"/>
          </a:p>
          <a:p>
            <a:r>
              <a:rPr lang="en-US" sz="1600" i="1" dirty="0"/>
              <a:t>Current liabilities </a:t>
            </a:r>
            <a:r>
              <a:rPr lang="en-US" sz="1600" dirty="0"/>
              <a:t>are those liabilities which are </a:t>
            </a:r>
            <a:r>
              <a:rPr lang="en-US" sz="1600" dirty="0" smtClean="0"/>
              <a:t>expected </a:t>
            </a:r>
            <a:r>
              <a:rPr lang="en-US" sz="1600" dirty="0"/>
              <a:t>to have to be paid within one year from the date of the balance sheet. Liabilities commonly</a:t>
            </a:r>
            <a:br>
              <a:rPr lang="en-US" sz="1600" dirty="0"/>
            </a:br>
            <a:r>
              <a:rPr lang="en-US" sz="1600" dirty="0"/>
              <a:t>consist </a:t>
            </a:r>
            <a:r>
              <a:rPr lang="en-US" sz="1600" dirty="0" smtClean="0"/>
              <a:t>of</a:t>
            </a:r>
          </a:p>
          <a:p>
            <a:pPr lvl="1"/>
            <a:r>
              <a:rPr lang="en-US" sz="1400" dirty="0"/>
              <a:t>A</a:t>
            </a:r>
            <a:r>
              <a:rPr lang="en-US" sz="1400" dirty="0" smtClean="0"/>
              <a:t>ccounts payable</a:t>
            </a:r>
          </a:p>
          <a:p>
            <a:pPr lvl="1"/>
            <a:r>
              <a:rPr lang="en-US" sz="1400" dirty="0"/>
              <a:t>T</a:t>
            </a:r>
            <a:r>
              <a:rPr lang="en-US" sz="1400" dirty="0" smtClean="0"/>
              <a:t>axation owing</a:t>
            </a:r>
          </a:p>
          <a:p>
            <a:pPr lvl="1"/>
            <a:r>
              <a:rPr lang="en-US" sz="1400" dirty="0"/>
              <a:t>D</a:t>
            </a:r>
            <a:r>
              <a:rPr lang="en-US" sz="1400" dirty="0" smtClean="0"/>
              <a:t>ividends payable</a:t>
            </a:r>
          </a:p>
          <a:p>
            <a:pPr lvl="1"/>
            <a:r>
              <a:rPr lang="en-US" sz="1400" dirty="0"/>
              <a:t>short-term borrowing</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200" dirty="0" smtClean="0"/>
              <a:t/>
            </a:r>
            <a:br>
              <a:rPr lang="en-US" sz="1200" dirty="0" smtClean="0"/>
            </a:br>
            <a:r>
              <a:rPr lang="en-US" sz="1200" dirty="0" smtClean="0"/>
              <a:t/>
            </a:r>
            <a:br>
              <a:rPr lang="en-US" sz="1200" dirty="0" smtClean="0"/>
            </a:br>
            <a:r>
              <a:rPr lang="en-US" sz="1200" dirty="0"/>
              <a:t/>
            </a:r>
            <a:br>
              <a:rPr lang="en-US" sz="1200" dirty="0"/>
            </a:br>
            <a:r>
              <a:rPr lang="en-US" sz="1200" dirty="0"/>
              <a:t/>
            </a:r>
            <a:br>
              <a:rPr lang="en-US" sz="1200" dirty="0"/>
            </a:br>
            <a:r>
              <a:rPr lang="en-US" sz="1200" dirty="0"/>
              <a:t/>
            </a:r>
            <a:br>
              <a:rPr lang="en-US" sz="1200" dirty="0"/>
            </a:br>
            <a:r>
              <a:rPr lang="en-US" sz="1200" dirty="0"/>
              <a:t/>
            </a:r>
            <a:br>
              <a:rPr lang="en-US" sz="1200" dirty="0"/>
            </a:br>
            <a:r>
              <a:rPr lang="en-US" sz="1200" dirty="0"/>
              <a:t/>
            </a:r>
            <a:br>
              <a:rPr lang="en-US" sz="1200" dirty="0"/>
            </a:br>
            <a:r>
              <a:rPr lang="en-US" sz="1200" dirty="0"/>
              <a:t/>
            </a:r>
            <a:br>
              <a:rPr lang="en-US" sz="1200" dirty="0"/>
            </a:br>
            <a:endParaRPr lang="en-US" sz="12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Liquidity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5</a:t>
            </a:fld>
            <a:endParaRPr lang="en-US"/>
          </a:p>
        </p:txBody>
      </p:sp>
      <p:sp>
        <p:nvSpPr>
          <p:cNvPr id="6" name="TextBox 4"/>
          <p:cNvSpPr txBox="1">
            <a:spLocks noChangeArrowheads="1"/>
          </p:cNvSpPr>
          <p:nvPr/>
        </p:nvSpPr>
        <p:spPr bwMode="auto">
          <a:xfrm>
            <a:off x="620059" y="1668553"/>
            <a:ext cx="2149948"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a:solidFill>
                  <a:schemeClr val="bg1"/>
                </a:solidFill>
                <a:latin typeface="+mn-lt"/>
              </a:rPr>
              <a:t>Current Ratio</a:t>
            </a:r>
          </a:p>
        </p:txBody>
      </p:sp>
      <mc:AlternateContent xmlns:mc="http://schemas.openxmlformats.org/markup-compatibility/2006" xmlns:a14="http://schemas.microsoft.com/office/drawing/2010/main">
        <mc:Choice Requires="a14">
          <p:sp>
            <p:nvSpPr>
              <p:cNvPr id="7" name="TextBox 6"/>
              <p:cNvSpPr txBox="1"/>
              <p:nvPr/>
            </p:nvSpPr>
            <p:spPr>
              <a:xfrm>
                <a:off x="4899545" y="4721689"/>
                <a:ext cx="3616657" cy="135800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200" dirty="0" smtClean="0"/>
                  <a:t>The relation ship of Current Asset and Current Liability is called “Current Ratio” </a:t>
                </a:r>
              </a:p>
              <a:p>
                <a:endParaRPr lang="en-US" sz="1200" dirty="0"/>
              </a:p>
              <a:p>
                <a:endParaRPr lang="en-US" sz="1200" dirty="0" smtClean="0"/>
              </a:p>
              <a:p>
                <a:r>
                  <a:rPr lang="en-US" sz="1200" dirty="0"/>
                  <a:t> </a:t>
                </a:r>
                <a:r>
                  <a:rPr lang="en-US" sz="1200" dirty="0" smtClean="0"/>
                  <a:t>    Current Ratio = </a:t>
                </a:r>
                <a14:m>
                  <m:oMath xmlns:m="http://schemas.openxmlformats.org/officeDocument/2006/math">
                    <m:f>
                      <m:fPr>
                        <m:ctrlPr>
                          <a:rPr lang="en-US" sz="1200" i="1" smtClean="0">
                            <a:latin typeface="Cambria Math"/>
                          </a:rPr>
                        </m:ctrlPr>
                      </m:fPr>
                      <m:num>
                        <m:r>
                          <m:rPr>
                            <m:nor/>
                          </m:rPr>
                          <a:rPr lang="en-US" sz="1200" b="0" i="0" smtClean="0"/>
                          <m:t>Current</m:t>
                        </m:r>
                        <m:r>
                          <m:rPr>
                            <m:nor/>
                          </m:rPr>
                          <a:rPr lang="en-US" sz="1200" b="0" i="0" smtClean="0"/>
                          <m:t> </m:t>
                        </m:r>
                        <m:r>
                          <m:rPr>
                            <m:nor/>
                          </m:rPr>
                          <a:rPr lang="en-US" sz="1200" b="0" i="0" smtClean="0"/>
                          <m:t>Asset</m:t>
                        </m:r>
                      </m:num>
                      <m:den>
                        <m:r>
                          <m:rPr>
                            <m:nor/>
                          </m:rPr>
                          <a:rPr lang="en-US" sz="1200" b="0" i="0" smtClean="0"/>
                          <m:t>Current</m:t>
                        </m:r>
                        <m:r>
                          <m:rPr>
                            <m:nor/>
                          </m:rPr>
                          <a:rPr lang="en-US" sz="1200" b="0" i="0" smtClean="0"/>
                          <m:t> </m:t>
                        </m:r>
                        <m:r>
                          <m:rPr>
                            <m:nor/>
                          </m:rPr>
                          <a:rPr lang="en-US" sz="1200" b="0" i="0" smtClean="0"/>
                          <m:t>Liability</m:t>
                        </m:r>
                      </m:den>
                    </m:f>
                  </m:oMath>
                </a14:m>
                <a:endParaRPr lang="en-US" sz="1200" dirty="0"/>
              </a:p>
              <a:p>
                <a:endParaRPr lang="en-US" sz="1200" dirty="0"/>
              </a:p>
            </p:txBody>
          </p:sp>
        </mc:Choice>
        <mc:Fallback xmlns="">
          <p:sp>
            <p:nvSpPr>
              <p:cNvPr id="7" name="TextBox 6"/>
              <p:cNvSpPr txBox="1">
                <a:spLocks noRot="1" noChangeAspect="1" noMove="1" noResize="1" noEditPoints="1" noAdjustHandles="1" noChangeArrowheads="1" noChangeShapeType="1" noTextEdit="1"/>
              </p:cNvSpPr>
              <p:nvPr/>
            </p:nvSpPr>
            <p:spPr>
              <a:xfrm>
                <a:off x="4899545" y="4721689"/>
                <a:ext cx="3616657" cy="1358000"/>
              </a:xfrm>
              <a:prstGeom prst="rect">
                <a:avLst/>
              </a:prstGeom>
              <a:blipFill rotWithShape="0">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2639266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Liquidity Risk</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600" i="1" dirty="0" smtClean="0"/>
              <a:t>Current Ratio </a:t>
            </a:r>
            <a:r>
              <a:rPr lang="en-US" sz="1600" dirty="0"/>
              <a:t>fails to take into account the fact that different types of business require </a:t>
            </a:r>
            <a:r>
              <a:rPr lang="en-US" sz="1600" dirty="0" smtClean="0"/>
              <a:t>different current </a:t>
            </a:r>
            <a:r>
              <a:rPr lang="en-US" sz="1600" dirty="0"/>
              <a:t>ratios</a:t>
            </a:r>
            <a:r>
              <a:rPr lang="en-US" sz="1600" dirty="0" smtClean="0"/>
              <a:t>. </a:t>
            </a:r>
            <a:r>
              <a:rPr lang="en-US" sz="1600" dirty="0"/>
              <a:t>For example, a manufacturing business will often have a relatively high </a:t>
            </a:r>
            <a:r>
              <a:rPr lang="en-US" sz="1600" dirty="0" smtClean="0"/>
              <a:t>current ratio </a:t>
            </a:r>
            <a:r>
              <a:rPr lang="en-US" sz="1600" dirty="0"/>
              <a:t>because it is necessary to hold stocks of finished goods, raw materials and work-</a:t>
            </a:r>
            <a:r>
              <a:rPr lang="en-US" sz="1600" dirty="0" err="1"/>
              <a:t>inprogress</a:t>
            </a:r>
            <a:r>
              <a:rPr lang="en-US" sz="1600" dirty="0"/>
              <a:t>. </a:t>
            </a:r>
            <a:endParaRPr lang="en-US" sz="1600" dirty="0" smtClean="0"/>
          </a:p>
          <a:p>
            <a:r>
              <a:rPr lang="en-US" sz="1600" dirty="0"/>
              <a:t>The </a:t>
            </a:r>
            <a:r>
              <a:rPr lang="en-US" sz="1600" dirty="0" smtClean="0"/>
              <a:t>Quick </a:t>
            </a:r>
            <a:r>
              <a:rPr lang="en-US" sz="1600" dirty="0"/>
              <a:t>R</a:t>
            </a:r>
            <a:r>
              <a:rPr lang="en-US" sz="1600" dirty="0" smtClean="0"/>
              <a:t>atio</a:t>
            </a:r>
            <a:r>
              <a:rPr lang="en-US" sz="1600" dirty="0"/>
              <a:t>, also known as the acid-test ratio, is a liquidity ratio that is more refined and more stringent than the current ratio. Instead of using current assets in the numerator, the quick ratio uses a figure that focuses on the most liquid assets. The main asset left out is inventory, which can be hard to liquidate at market value in a timely fashion. The quick ratio is more conservative than the current ratio and focuses on cash, short-term investments and accounts receivable.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200" dirty="0" smtClean="0"/>
              <a:t/>
            </a:r>
            <a:br>
              <a:rPr lang="en-US" sz="1200" dirty="0" smtClean="0"/>
            </a:br>
            <a:r>
              <a:rPr lang="en-US" sz="1200" dirty="0" smtClean="0"/>
              <a:t/>
            </a:r>
            <a:br>
              <a:rPr lang="en-US" sz="1200" dirty="0" smtClean="0"/>
            </a:br>
            <a:r>
              <a:rPr lang="en-US" sz="1200" dirty="0"/>
              <a:t/>
            </a:r>
            <a:br>
              <a:rPr lang="en-US" sz="1200" dirty="0"/>
            </a:br>
            <a:r>
              <a:rPr lang="en-US" sz="1200" dirty="0"/>
              <a:t/>
            </a:r>
            <a:br>
              <a:rPr lang="en-US" sz="1200" dirty="0"/>
            </a:br>
            <a:r>
              <a:rPr lang="en-US" sz="1200" dirty="0"/>
              <a:t/>
            </a:r>
            <a:br>
              <a:rPr lang="en-US" sz="1200" dirty="0"/>
            </a:br>
            <a:r>
              <a:rPr lang="en-US" sz="1200" dirty="0"/>
              <a:t/>
            </a:r>
            <a:br>
              <a:rPr lang="en-US" sz="1200" dirty="0"/>
            </a:br>
            <a:r>
              <a:rPr lang="en-US" sz="1200" dirty="0"/>
              <a:t/>
            </a:r>
            <a:br>
              <a:rPr lang="en-US" sz="1200" dirty="0"/>
            </a:br>
            <a:r>
              <a:rPr lang="en-US" sz="1200" dirty="0"/>
              <a:t/>
            </a:r>
            <a:br>
              <a:rPr lang="en-US" sz="1200" dirty="0"/>
            </a:br>
            <a:endParaRPr lang="en-US" sz="12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Liquidity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6</a:t>
            </a:fld>
            <a:endParaRPr lang="en-US"/>
          </a:p>
        </p:txBody>
      </p:sp>
      <p:sp>
        <p:nvSpPr>
          <p:cNvPr id="6" name="TextBox 4"/>
          <p:cNvSpPr txBox="1">
            <a:spLocks noChangeArrowheads="1"/>
          </p:cNvSpPr>
          <p:nvPr/>
        </p:nvSpPr>
        <p:spPr bwMode="auto">
          <a:xfrm>
            <a:off x="620059" y="1668553"/>
            <a:ext cx="1903085"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Quick Ratio</a:t>
            </a:r>
            <a:endParaRPr lang="en-US" sz="2400" dirty="0">
              <a:solidFill>
                <a:schemeClr val="bg1"/>
              </a:solidFill>
              <a:latin typeface="+mn-lt"/>
            </a:endParaRPr>
          </a:p>
        </p:txBody>
      </p:sp>
      <mc:AlternateContent xmlns:mc="http://schemas.openxmlformats.org/markup-compatibility/2006" xmlns:a14="http://schemas.microsoft.com/office/drawing/2010/main">
        <mc:Choice Requires="a14">
          <p:sp>
            <p:nvSpPr>
              <p:cNvPr id="7" name="TextBox 6"/>
              <p:cNvSpPr txBox="1"/>
              <p:nvPr/>
            </p:nvSpPr>
            <p:spPr>
              <a:xfrm>
                <a:off x="2523144" y="5341026"/>
                <a:ext cx="4778408" cy="79791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600" dirty="0" smtClean="0"/>
                  <a:t>     Quick Ratio = </a:t>
                </a:r>
                <a14:m>
                  <m:oMath xmlns:m="http://schemas.openxmlformats.org/officeDocument/2006/math">
                    <m:f>
                      <m:fPr>
                        <m:ctrlPr>
                          <a:rPr lang="en-US" sz="1600" i="1" smtClean="0">
                            <a:latin typeface="Cambria Math"/>
                          </a:rPr>
                        </m:ctrlPr>
                      </m:fPr>
                      <m:num>
                        <m:r>
                          <m:rPr>
                            <m:nor/>
                          </m:rPr>
                          <a:rPr lang="en-US" sz="1600" b="0" i="0" smtClean="0"/>
                          <m:t>Current</m:t>
                        </m:r>
                        <m:r>
                          <m:rPr>
                            <m:nor/>
                          </m:rPr>
                          <a:rPr lang="en-US" sz="1600" b="0" i="0" smtClean="0"/>
                          <m:t> </m:t>
                        </m:r>
                        <m:r>
                          <m:rPr>
                            <m:nor/>
                          </m:rPr>
                          <a:rPr lang="en-US" sz="1600" b="0" i="0" smtClean="0"/>
                          <m:t>Asset</m:t>
                        </m:r>
                        <m:r>
                          <m:rPr>
                            <m:nor/>
                          </m:rPr>
                          <a:rPr lang="en-US" sz="1600" b="0" i="0" smtClean="0"/>
                          <m:t> − </m:t>
                        </m:r>
                        <m:r>
                          <m:rPr>
                            <m:nor/>
                          </m:rPr>
                          <a:rPr lang="en-US" sz="1600" b="0" i="0" smtClean="0"/>
                          <m:t>inventories</m:t>
                        </m:r>
                      </m:num>
                      <m:den>
                        <m:r>
                          <m:rPr>
                            <m:nor/>
                          </m:rPr>
                          <a:rPr lang="en-US" sz="1600" b="0" i="0" smtClean="0"/>
                          <m:t>Current</m:t>
                        </m:r>
                        <m:r>
                          <m:rPr>
                            <m:nor/>
                          </m:rPr>
                          <a:rPr lang="en-US" sz="1600" b="0" i="0" smtClean="0"/>
                          <m:t> </m:t>
                        </m:r>
                        <m:r>
                          <m:rPr>
                            <m:nor/>
                          </m:rPr>
                          <a:rPr lang="en-US" sz="1600" b="0" i="0" smtClean="0"/>
                          <m:t>Liability</m:t>
                        </m:r>
                      </m:den>
                    </m:f>
                  </m:oMath>
                </a14:m>
                <a:endParaRPr lang="en-US" sz="1600" dirty="0"/>
              </a:p>
              <a:p>
                <a:endParaRPr lang="en-US" sz="1600" dirty="0"/>
              </a:p>
            </p:txBody>
          </p:sp>
        </mc:Choice>
        <mc:Fallback xmlns="">
          <p:sp>
            <p:nvSpPr>
              <p:cNvPr id="7" name="TextBox 6"/>
              <p:cNvSpPr txBox="1">
                <a:spLocks noRot="1" noChangeAspect="1" noMove="1" noResize="1" noEditPoints="1" noAdjustHandles="1" noChangeArrowheads="1" noChangeShapeType="1" noTextEdit="1"/>
              </p:cNvSpPr>
              <p:nvPr/>
            </p:nvSpPr>
            <p:spPr>
              <a:xfrm>
                <a:off x="2523144" y="5341026"/>
                <a:ext cx="4778408" cy="797911"/>
              </a:xfrm>
              <a:prstGeom prst="rect">
                <a:avLst/>
              </a:prstGeom>
              <a:blipFill rotWithShape="0">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9340303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Liquidity Risk</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600" dirty="0"/>
              <a:t>The cash ratio is the most conservative of the three liquidity ratios covered in this article. As the name implies, this ratio is simply the ratio of cash and equivalents compared to current liabilities. This ratio looks only at assets that can be most easily used to pay off short-term debt, and it disregards receivables and short-term investments. The argument for using the cash ratio is that receivables and short-term investments often cannot be liquidated in a timely manner. Receivables can be sold, or monetized, but the firm will not be able to get the full value of the receivables sold. Keep in mind that, due to their high liquidity, short-term Treasuries are considered cash equivalents, not short-term investments.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200" dirty="0" smtClean="0"/>
              <a:t/>
            </a:r>
            <a:br>
              <a:rPr lang="en-US" sz="1200" dirty="0" smtClean="0"/>
            </a:br>
            <a:r>
              <a:rPr lang="en-US" sz="1200" dirty="0" smtClean="0"/>
              <a:t/>
            </a:r>
            <a:br>
              <a:rPr lang="en-US" sz="1200" dirty="0" smtClean="0"/>
            </a:br>
            <a:r>
              <a:rPr lang="en-US" sz="1200" dirty="0"/>
              <a:t/>
            </a:r>
            <a:br>
              <a:rPr lang="en-US" sz="1200" dirty="0"/>
            </a:br>
            <a:r>
              <a:rPr lang="en-US" sz="1200" dirty="0"/>
              <a:t/>
            </a:r>
            <a:br>
              <a:rPr lang="en-US" sz="1200" dirty="0"/>
            </a:br>
            <a:r>
              <a:rPr lang="en-US" sz="1200" dirty="0"/>
              <a:t/>
            </a:r>
            <a:br>
              <a:rPr lang="en-US" sz="1200" dirty="0"/>
            </a:br>
            <a:r>
              <a:rPr lang="en-US" sz="1200" dirty="0"/>
              <a:t/>
            </a:r>
            <a:br>
              <a:rPr lang="en-US" sz="1200" dirty="0"/>
            </a:br>
            <a:r>
              <a:rPr lang="en-US" sz="1200" dirty="0"/>
              <a:t/>
            </a:r>
            <a:br>
              <a:rPr lang="en-US" sz="1200" dirty="0"/>
            </a:br>
            <a:r>
              <a:rPr lang="en-US" sz="1200" dirty="0"/>
              <a:t/>
            </a:r>
            <a:br>
              <a:rPr lang="en-US" sz="1200" dirty="0"/>
            </a:br>
            <a:endParaRPr lang="en-US" sz="12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Liquidity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7</a:t>
            </a:fld>
            <a:endParaRPr lang="en-US"/>
          </a:p>
        </p:txBody>
      </p:sp>
      <p:sp>
        <p:nvSpPr>
          <p:cNvPr id="6" name="TextBox 4"/>
          <p:cNvSpPr txBox="1">
            <a:spLocks noChangeArrowheads="1"/>
          </p:cNvSpPr>
          <p:nvPr/>
        </p:nvSpPr>
        <p:spPr bwMode="auto">
          <a:xfrm>
            <a:off x="620059" y="1668553"/>
            <a:ext cx="1802096"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Cash Ratio</a:t>
            </a:r>
            <a:endParaRPr lang="en-US" sz="2400" dirty="0">
              <a:solidFill>
                <a:schemeClr val="bg1"/>
              </a:solidFill>
              <a:latin typeface="+mn-lt"/>
            </a:endParaRPr>
          </a:p>
        </p:txBody>
      </p:sp>
      <mc:AlternateContent xmlns:mc="http://schemas.openxmlformats.org/markup-compatibility/2006" xmlns:a14="http://schemas.microsoft.com/office/drawing/2010/main">
        <mc:Choice Requires="a14">
          <p:sp>
            <p:nvSpPr>
              <p:cNvPr id="7" name="TextBox 6"/>
              <p:cNvSpPr txBox="1"/>
              <p:nvPr/>
            </p:nvSpPr>
            <p:spPr>
              <a:xfrm>
                <a:off x="2523144" y="5341026"/>
                <a:ext cx="4778408" cy="79508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600" dirty="0" smtClean="0"/>
                  <a:t>     Cash Ratio = </a:t>
                </a:r>
                <a14:m>
                  <m:oMath xmlns:m="http://schemas.openxmlformats.org/officeDocument/2006/math">
                    <m:f>
                      <m:fPr>
                        <m:ctrlPr>
                          <a:rPr lang="en-US" sz="1600" i="1">
                            <a:latin typeface="Cambria Math"/>
                          </a:rPr>
                        </m:ctrlPr>
                      </m:fPr>
                      <m:num>
                        <m:r>
                          <m:rPr>
                            <m:nor/>
                          </m:rPr>
                          <a:rPr lang="en-US" sz="1600" b="0" i="0" smtClean="0"/>
                          <m:t>Cash</m:t>
                        </m:r>
                        <m:r>
                          <m:rPr>
                            <m:nor/>
                          </m:rPr>
                          <a:rPr lang="en-US" sz="1600" b="0" i="0" smtClean="0"/>
                          <m:t> </m:t>
                        </m:r>
                        <m:r>
                          <m:rPr>
                            <m:nor/>
                          </m:rPr>
                          <a:rPr lang="en-US" sz="1600" b="0" i="0" smtClean="0"/>
                          <m:t>and</m:t>
                        </m:r>
                        <m:r>
                          <m:rPr>
                            <m:nor/>
                          </m:rPr>
                          <a:rPr lang="en-US" sz="1600" b="0" i="0" smtClean="0"/>
                          <m:t> </m:t>
                        </m:r>
                        <m:r>
                          <m:rPr>
                            <m:nor/>
                          </m:rPr>
                          <a:rPr lang="en-US" sz="1600" b="0" i="0" smtClean="0"/>
                          <m:t>Equipvalent</m:t>
                        </m:r>
                      </m:num>
                      <m:den>
                        <m:r>
                          <m:rPr>
                            <m:nor/>
                          </m:rPr>
                          <a:rPr lang="en-US" sz="1600"/>
                          <m:t>Current</m:t>
                        </m:r>
                        <m:r>
                          <m:rPr>
                            <m:nor/>
                          </m:rPr>
                          <a:rPr lang="en-US" sz="1600"/>
                          <m:t> </m:t>
                        </m:r>
                        <m:r>
                          <m:rPr>
                            <m:nor/>
                          </m:rPr>
                          <a:rPr lang="en-US" sz="1600"/>
                          <m:t>Liability</m:t>
                        </m:r>
                      </m:den>
                    </m:f>
                  </m:oMath>
                </a14:m>
                <a:endParaRPr lang="en-US" sz="1600" dirty="0"/>
              </a:p>
              <a:p>
                <a:endParaRPr lang="en-US" sz="1600" dirty="0"/>
              </a:p>
            </p:txBody>
          </p:sp>
        </mc:Choice>
        <mc:Fallback xmlns="">
          <p:sp>
            <p:nvSpPr>
              <p:cNvPr id="7" name="TextBox 6"/>
              <p:cNvSpPr txBox="1">
                <a:spLocks noRot="1" noChangeAspect="1" noMove="1" noResize="1" noEditPoints="1" noAdjustHandles="1" noChangeArrowheads="1" noChangeShapeType="1" noTextEdit="1"/>
              </p:cNvSpPr>
              <p:nvPr/>
            </p:nvSpPr>
            <p:spPr>
              <a:xfrm>
                <a:off x="2523144" y="5341026"/>
                <a:ext cx="4778408" cy="795089"/>
              </a:xfrm>
              <a:prstGeom prst="rect">
                <a:avLst/>
              </a:prstGeom>
              <a:blipFill rotWithShape="0">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4868120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Liquidity Risk</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600" dirty="0"/>
              <a:t>Liquidity is also an important consideration in trading. </a:t>
            </a:r>
            <a:endParaRPr lang="en-US" sz="1600" dirty="0" smtClean="0"/>
          </a:p>
          <a:p>
            <a:r>
              <a:rPr lang="en-US" sz="1600" dirty="0"/>
              <a:t>The quoted price of the shares is very close to the price that the financial institution would be able to sell the shares for</a:t>
            </a:r>
            <a:r>
              <a:rPr lang="en-US" sz="1600" dirty="0" smtClean="0"/>
              <a:t>.</a:t>
            </a:r>
          </a:p>
          <a:p>
            <a:r>
              <a:rPr lang="en-US" sz="1600" dirty="0"/>
              <a:t>However, not all assets are as readily convertible into cash</a:t>
            </a:r>
            <a:r>
              <a:rPr lang="en-US" sz="1600" dirty="0" smtClean="0"/>
              <a:t>.</a:t>
            </a:r>
          </a:p>
          <a:p>
            <a:r>
              <a:rPr lang="en-US" sz="1600" dirty="0"/>
              <a:t>For example, a $100 million investment in the bonds of a non-investment-grade U.S. company might be quite difficult to sell at close to the market price in one day</a:t>
            </a:r>
            <a:r>
              <a:rPr lang="en-US" sz="1600" dirty="0" smtClean="0"/>
              <a:t>.</a:t>
            </a:r>
          </a:p>
          <a:p>
            <a:r>
              <a:rPr lang="en-US" sz="1600" dirty="0"/>
              <a:t>The price at which a particular asset can be sold depends </a:t>
            </a:r>
            <a:r>
              <a:rPr lang="en-US" sz="1600" dirty="0" smtClean="0"/>
              <a:t>on</a:t>
            </a:r>
          </a:p>
          <a:p>
            <a:pPr lvl="1"/>
            <a:r>
              <a:rPr lang="en-US" sz="1400" dirty="0"/>
              <a:t>The mid-market price of the asset, or an estimate of its </a:t>
            </a:r>
            <a:r>
              <a:rPr lang="en-US" sz="1400" dirty="0" smtClean="0"/>
              <a:t>value.</a:t>
            </a:r>
          </a:p>
          <a:p>
            <a:pPr lvl="1"/>
            <a:r>
              <a:rPr lang="en-US" sz="1400" dirty="0" smtClean="0"/>
              <a:t>How </a:t>
            </a:r>
            <a:r>
              <a:rPr lang="en-US" sz="1400" dirty="0"/>
              <a:t>much of the asset is to be sold </a:t>
            </a:r>
          </a:p>
          <a:p>
            <a:pPr lvl="1"/>
            <a:r>
              <a:rPr lang="en-US" sz="1400" dirty="0" smtClean="0"/>
              <a:t>How </a:t>
            </a:r>
            <a:r>
              <a:rPr lang="en-US" sz="1400" dirty="0"/>
              <a:t>quickly it is to be sold </a:t>
            </a:r>
          </a:p>
          <a:p>
            <a:pPr lvl="1"/>
            <a:r>
              <a:rPr lang="en-US" sz="1400" dirty="0" smtClean="0"/>
              <a:t>The </a:t>
            </a:r>
            <a:r>
              <a:rPr lang="en-US" sz="1400" dirty="0"/>
              <a:t>economic environment</a:t>
            </a:r>
            <a:br>
              <a:rPr lang="en-US" sz="1400" dirty="0"/>
            </a:br>
            <a:r>
              <a:rPr lang="en-US" sz="1400" dirty="0"/>
              <a:t/>
            </a:r>
            <a:br>
              <a:rPr lang="en-US" sz="1400" dirty="0"/>
            </a:br>
            <a:r>
              <a:rPr lang="en-US" sz="1000" dirty="0"/>
              <a:t/>
            </a:r>
            <a:br>
              <a:rPr lang="en-US" sz="1000" dirty="0"/>
            </a:br>
            <a:r>
              <a:rPr lang="en-US" sz="1000" dirty="0"/>
              <a:t/>
            </a:r>
            <a:br>
              <a:rPr lang="en-US" sz="1000" dirty="0"/>
            </a:br>
            <a:r>
              <a:rPr lang="en-US" sz="1000" dirty="0"/>
              <a:t/>
            </a:r>
            <a:br>
              <a:rPr lang="en-US" sz="1000" dirty="0"/>
            </a:br>
            <a:r>
              <a:rPr lang="en-US" sz="1000" dirty="0"/>
              <a:t/>
            </a:r>
            <a:br>
              <a:rPr lang="en-US" sz="1000" dirty="0"/>
            </a:br>
            <a:r>
              <a:rPr lang="en-US" sz="1000" dirty="0"/>
              <a:t/>
            </a:r>
            <a:br>
              <a:rPr lang="en-US" sz="1000" dirty="0"/>
            </a:br>
            <a:r>
              <a:rPr lang="en-US" sz="1000" dirty="0"/>
              <a:t/>
            </a:r>
            <a:br>
              <a:rPr lang="en-US" sz="1000" dirty="0"/>
            </a:br>
            <a:r>
              <a:rPr lang="en-US" sz="1000" dirty="0"/>
              <a:t/>
            </a:r>
            <a:br>
              <a:rPr lang="en-US" sz="1000" dirty="0"/>
            </a:br>
            <a:r>
              <a:rPr lang="en-US" sz="1000" dirty="0"/>
              <a:t/>
            </a:r>
            <a:br>
              <a:rPr lang="en-US" sz="1000" dirty="0"/>
            </a:br>
            <a:r>
              <a:rPr lang="en-US" sz="1000" dirty="0"/>
              <a:t/>
            </a:r>
            <a:br>
              <a:rPr lang="en-US" sz="1000" dirty="0"/>
            </a:br>
            <a:r>
              <a:rPr lang="en-US" sz="1000" dirty="0"/>
              <a:t/>
            </a:r>
            <a:br>
              <a:rPr lang="en-US" sz="1000" dirty="0"/>
            </a:br>
            <a:r>
              <a:rPr lang="en-US" sz="1000" dirty="0"/>
              <a:t/>
            </a:r>
            <a:br>
              <a:rPr lang="en-US" sz="1000" dirty="0"/>
            </a:br>
            <a:r>
              <a:rPr lang="en-US" sz="1000" dirty="0"/>
              <a:t/>
            </a:r>
            <a:br>
              <a:rPr lang="en-US" sz="1000" dirty="0"/>
            </a:br>
            <a:r>
              <a:rPr lang="en-US" sz="1000" dirty="0"/>
              <a:t/>
            </a:r>
            <a:br>
              <a:rPr lang="en-US" sz="1000" dirty="0"/>
            </a:br>
            <a:r>
              <a:rPr lang="en-US" sz="1000" dirty="0" smtClean="0"/>
              <a:t/>
            </a:r>
            <a:br>
              <a:rPr lang="en-US" sz="1000" dirty="0" smtClean="0"/>
            </a:br>
            <a:r>
              <a:rPr lang="en-US" sz="1000" dirty="0"/>
              <a:t/>
            </a:r>
            <a:br>
              <a:rPr lang="en-US" sz="1000" dirty="0"/>
            </a:br>
            <a:r>
              <a:rPr lang="en-US" sz="800" dirty="0" smtClean="0"/>
              <a:t/>
            </a:r>
            <a:br>
              <a:rPr lang="en-US" sz="800" dirty="0" smtClean="0"/>
            </a:br>
            <a:r>
              <a:rPr lang="en-US" sz="800" dirty="0" smtClean="0"/>
              <a:t/>
            </a:r>
            <a:br>
              <a:rPr lang="en-US" sz="800" dirty="0" smtClean="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endParaRPr lang="en-US" sz="8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Liquidity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8</a:t>
            </a:fld>
            <a:endParaRPr lang="en-US"/>
          </a:p>
        </p:txBody>
      </p:sp>
      <p:sp>
        <p:nvSpPr>
          <p:cNvPr id="6" name="TextBox 4"/>
          <p:cNvSpPr txBox="1">
            <a:spLocks noChangeArrowheads="1"/>
          </p:cNvSpPr>
          <p:nvPr/>
        </p:nvSpPr>
        <p:spPr bwMode="auto">
          <a:xfrm>
            <a:off x="620059" y="1668553"/>
            <a:ext cx="3515706"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a:solidFill>
                  <a:schemeClr val="bg1"/>
                </a:solidFill>
                <a:latin typeface="+mn-lt"/>
              </a:rPr>
              <a:t>Liquidity Risk in </a:t>
            </a:r>
            <a:r>
              <a:rPr lang="en-US" sz="2400" dirty="0" smtClean="0">
                <a:solidFill>
                  <a:schemeClr val="bg1"/>
                </a:solidFill>
                <a:latin typeface="+mn-lt"/>
              </a:rPr>
              <a:t>Trading</a:t>
            </a:r>
            <a:endParaRPr lang="en-US" sz="2400" dirty="0">
              <a:solidFill>
                <a:schemeClr val="bg1"/>
              </a:solidFill>
              <a:latin typeface="+mn-lt"/>
            </a:endParaRPr>
          </a:p>
        </p:txBody>
      </p:sp>
    </p:spTree>
    <p:extLst>
      <p:ext uri="{BB962C8B-B14F-4D97-AF65-F5344CB8AC3E}">
        <p14:creationId xmlns:p14="http://schemas.microsoft.com/office/powerpoint/2010/main" val="13236217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Liquidity Risk</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600" dirty="0"/>
              <a:t>When there is no market maker for a financial instrument, there is still an implicit bid–offer spread. If a financial institution approaches another financial institution (or an interdealer broker) to do a trade, the price depends on which side of the trade it wants to take. The bid–offer spread for an asset can vary from 0.05% of the asset’s mid-market price to as much as 5%, or even 10%, of its mid-market price.</a:t>
            </a:r>
            <a:r>
              <a:rPr lang="en-US" sz="1400" dirty="0"/>
              <a:t/>
            </a:r>
            <a:br>
              <a:rPr lang="en-US" sz="1400" dirty="0"/>
            </a:br>
            <a:r>
              <a:rPr lang="en-US" sz="1000" dirty="0"/>
              <a:t/>
            </a:r>
            <a:br>
              <a:rPr lang="en-US" sz="1000" dirty="0"/>
            </a:br>
            <a:r>
              <a:rPr lang="en-US" sz="1000" dirty="0"/>
              <a:t/>
            </a:r>
            <a:br>
              <a:rPr lang="en-US" sz="1000" dirty="0"/>
            </a:br>
            <a:r>
              <a:rPr lang="en-US" sz="1000" dirty="0"/>
              <a:t/>
            </a:r>
            <a:br>
              <a:rPr lang="en-US" sz="1000" dirty="0"/>
            </a:br>
            <a:r>
              <a:rPr lang="en-US" sz="1000" dirty="0"/>
              <a:t/>
            </a:r>
            <a:br>
              <a:rPr lang="en-US" sz="1000" dirty="0"/>
            </a:br>
            <a:r>
              <a:rPr lang="en-US" sz="1000" dirty="0"/>
              <a:t/>
            </a:r>
            <a:br>
              <a:rPr lang="en-US" sz="1000" dirty="0"/>
            </a:br>
            <a:r>
              <a:rPr lang="en-US" sz="1000" dirty="0"/>
              <a:t/>
            </a:r>
            <a:br>
              <a:rPr lang="en-US" sz="1000" dirty="0"/>
            </a:br>
            <a:r>
              <a:rPr lang="en-US" sz="1000" dirty="0"/>
              <a:t/>
            </a:r>
            <a:br>
              <a:rPr lang="en-US" sz="1000" dirty="0"/>
            </a:br>
            <a:r>
              <a:rPr lang="en-US" sz="1000" dirty="0"/>
              <a:t/>
            </a:r>
            <a:br>
              <a:rPr lang="en-US" sz="1000" dirty="0"/>
            </a:br>
            <a:r>
              <a:rPr lang="en-US" sz="1000" dirty="0"/>
              <a:t/>
            </a:r>
            <a:br>
              <a:rPr lang="en-US" sz="1000" dirty="0"/>
            </a:br>
            <a:r>
              <a:rPr lang="en-US" sz="1000" dirty="0"/>
              <a:t/>
            </a:r>
            <a:br>
              <a:rPr lang="en-US" sz="1000" dirty="0"/>
            </a:br>
            <a:r>
              <a:rPr lang="en-US" sz="1000" dirty="0"/>
              <a:t/>
            </a:r>
            <a:br>
              <a:rPr lang="en-US" sz="1000" dirty="0"/>
            </a:br>
            <a:r>
              <a:rPr lang="en-US" sz="1000" dirty="0"/>
              <a:t/>
            </a:r>
            <a:br>
              <a:rPr lang="en-US" sz="1000" dirty="0"/>
            </a:br>
            <a:r>
              <a:rPr lang="en-US" sz="1000" dirty="0"/>
              <a:t/>
            </a:r>
            <a:br>
              <a:rPr lang="en-US" sz="1000" dirty="0"/>
            </a:br>
            <a:r>
              <a:rPr lang="en-US" sz="1000" dirty="0" smtClean="0"/>
              <a:t/>
            </a:r>
            <a:br>
              <a:rPr lang="en-US" sz="1000" dirty="0" smtClean="0"/>
            </a:br>
            <a:r>
              <a:rPr lang="en-US" sz="1000" dirty="0"/>
              <a:t/>
            </a:r>
            <a:br>
              <a:rPr lang="en-US" sz="1000" dirty="0"/>
            </a:br>
            <a:r>
              <a:rPr lang="en-US" sz="800" dirty="0" smtClean="0"/>
              <a:t/>
            </a:r>
            <a:br>
              <a:rPr lang="en-US" sz="800" dirty="0" smtClean="0"/>
            </a:br>
            <a:r>
              <a:rPr lang="en-US" sz="800" dirty="0" smtClean="0"/>
              <a:t/>
            </a:r>
            <a:br>
              <a:rPr lang="en-US" sz="800" dirty="0" smtClean="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r>
              <a:rPr lang="en-US" sz="800" dirty="0"/>
              <a:t/>
            </a:r>
            <a:br>
              <a:rPr lang="en-US" sz="800" dirty="0"/>
            </a:br>
            <a:endParaRPr lang="en-US" sz="8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Liquidity Risk,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9</a:t>
            </a:fld>
            <a:endParaRPr lang="en-US"/>
          </a:p>
        </p:txBody>
      </p:sp>
      <p:sp>
        <p:nvSpPr>
          <p:cNvPr id="6" name="TextBox 4"/>
          <p:cNvSpPr txBox="1">
            <a:spLocks noChangeArrowheads="1"/>
          </p:cNvSpPr>
          <p:nvPr/>
        </p:nvSpPr>
        <p:spPr bwMode="auto">
          <a:xfrm>
            <a:off x="620059" y="1668553"/>
            <a:ext cx="3515706"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a:solidFill>
                  <a:schemeClr val="bg1"/>
                </a:solidFill>
                <a:latin typeface="+mn-lt"/>
              </a:rPr>
              <a:t>Liquidity Risk in </a:t>
            </a:r>
            <a:r>
              <a:rPr lang="en-US" sz="2400" dirty="0" smtClean="0">
                <a:solidFill>
                  <a:schemeClr val="bg1"/>
                </a:solidFill>
                <a:latin typeface="+mn-lt"/>
              </a:rPr>
              <a:t>Trading</a:t>
            </a:r>
            <a:endParaRPr lang="en-US" sz="2400" dirty="0">
              <a:solidFill>
                <a:schemeClr val="bg1"/>
              </a:solidFill>
              <a:latin typeface="+mn-lt"/>
            </a:endParaRPr>
          </a:p>
        </p:txBody>
      </p:sp>
      <p:pic>
        <p:nvPicPr>
          <p:cNvPr id="7" name="Picture 6"/>
          <p:cNvPicPr>
            <a:picLocks noChangeAspect="1"/>
          </p:cNvPicPr>
          <p:nvPr/>
        </p:nvPicPr>
        <p:blipFill rotWithShape="1">
          <a:blip r:embed="rId2"/>
          <a:srcRect l="28392" t="18983" r="27658" b="26353"/>
          <a:stretch/>
        </p:blipFill>
        <p:spPr>
          <a:xfrm>
            <a:off x="2420347" y="3934596"/>
            <a:ext cx="4545229" cy="2424090"/>
          </a:xfrm>
          <a:prstGeom prst="rect">
            <a:avLst/>
          </a:prstGeom>
        </p:spPr>
      </p:pic>
    </p:spTree>
    <p:extLst>
      <p:ext uri="{BB962C8B-B14F-4D97-AF65-F5344CB8AC3E}">
        <p14:creationId xmlns:p14="http://schemas.microsoft.com/office/powerpoint/2010/main" val="1320026031"/>
      </p:ext>
    </p:extLst>
  </p:cSld>
  <p:clrMapOvr>
    <a:masterClrMapping/>
  </p:clrMapOvr>
  <p:timing>
    <p:tnLst>
      <p:par>
        <p:cTn id="1" dur="indefinite" restart="never" nodeType="tmRoot"/>
      </p:par>
    </p:tnLst>
  </p:timing>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1532</TotalTime>
  <Words>2200</Words>
  <Application>Microsoft Office PowerPoint</Application>
  <PresentationFormat>On-screen Show (4:3)</PresentationFormat>
  <Paragraphs>281</Paragraphs>
  <Slides>25</Slides>
  <Notes>15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Plaza</vt:lpstr>
      <vt:lpstr>FIN4811 Risk Management</vt:lpstr>
      <vt:lpstr>Agenda </vt:lpstr>
      <vt:lpstr>Liquidity Risk</vt:lpstr>
      <vt:lpstr>Liquidity Risk</vt:lpstr>
      <vt:lpstr>Liquidity Risk</vt:lpstr>
      <vt:lpstr>Liquidity Risk</vt:lpstr>
      <vt:lpstr>Liquidity Risk</vt:lpstr>
      <vt:lpstr>Liquidity Risk</vt:lpstr>
      <vt:lpstr>Liquidity Risk</vt:lpstr>
      <vt:lpstr>Liquidity Risk</vt:lpstr>
      <vt:lpstr>Liquidity Risk</vt:lpstr>
      <vt:lpstr>Liquidity Risk</vt:lpstr>
      <vt:lpstr>Liquidity Risk</vt:lpstr>
      <vt:lpstr>Liquidity Risk</vt:lpstr>
      <vt:lpstr>Liquidity Risk</vt:lpstr>
      <vt:lpstr>Liquidity Risk</vt:lpstr>
      <vt:lpstr>Liquidity Risk</vt:lpstr>
      <vt:lpstr>Liquidity Risk</vt:lpstr>
      <vt:lpstr>Liquidity Risk</vt:lpstr>
      <vt:lpstr>Liquidity Risk</vt:lpstr>
      <vt:lpstr>Liquidity Risk</vt:lpstr>
      <vt:lpstr>Liquidity Risk</vt:lpstr>
      <vt:lpstr>Liquidity Risk</vt:lpstr>
      <vt:lpstr>Liquidity Risk</vt:lpstr>
      <vt:lpstr>Liquidity Risk</vt:lpstr>
    </vt:vector>
  </TitlesOfParts>
  <Company>Assumption University of Thailand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FIN4811 Risk Management</dc:title>
  <dc:creator>Sirikarn Jeanchutima</dc:creator>
  <cp:lastModifiedBy>ณัฐนันท์ บวรสันติสุทธิ์</cp:lastModifiedBy>
  <cp:revision>159</cp:revision>
  <dcterms:created xsi:type="dcterms:W3CDTF">2015-08-12T13:34:01Z</dcterms:created>
  <dcterms:modified xsi:type="dcterms:W3CDTF">2019-09-12T08:37:11Z</dcterms:modified>
</cp:coreProperties>
</file>