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notesSlides/notesSlide38.xml" ContentType="application/vnd.openxmlformats-officedocument.presentationml.notesSlid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Override PartName="/ppt/notesSlides/notesSlide45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notesSlides/notesSlide16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23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Default Extension="doc" ContentType="application/msword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notesSlides/notesSlide3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emf" ContentType="image/x-emf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46.xml" ContentType="application/vnd.openxmlformats-officedocument.presentationml.notesSlide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44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42.xml" ContentType="application/vnd.openxmlformats-officedocument.presentationml.notesSlid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Default Extension="wmf" ContentType="image/x-wmf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notesSlides/notesSlide25.xml" ContentType="application/vnd.openxmlformats-officedocument.presentationml.notesSlide+xml"/>
  <Override PartName="/ppt/notesSlides/notesSlide43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56" r:id="rId1"/>
  </p:sldMasterIdLst>
  <p:notesMasterIdLst>
    <p:notesMasterId r:id="rId48"/>
  </p:notesMasterIdLst>
  <p:handoutMasterIdLst>
    <p:handoutMasterId r:id="rId49"/>
  </p:handoutMasterIdLst>
  <p:sldIdLst>
    <p:sldId id="761" r:id="rId2"/>
    <p:sldId id="327" r:id="rId3"/>
    <p:sldId id="683" r:id="rId4"/>
    <p:sldId id="684" r:id="rId5"/>
    <p:sldId id="685" r:id="rId6"/>
    <p:sldId id="687" r:id="rId7"/>
    <p:sldId id="703" r:id="rId8"/>
    <p:sldId id="768" r:id="rId9"/>
    <p:sldId id="769" r:id="rId10"/>
    <p:sldId id="704" r:id="rId11"/>
    <p:sldId id="706" r:id="rId12"/>
    <p:sldId id="708" r:id="rId13"/>
    <p:sldId id="709" r:id="rId14"/>
    <p:sldId id="710" r:id="rId15"/>
    <p:sldId id="711" r:id="rId16"/>
    <p:sldId id="742" r:id="rId17"/>
    <p:sldId id="716" r:id="rId18"/>
    <p:sldId id="717" r:id="rId19"/>
    <p:sldId id="718" r:id="rId20"/>
    <p:sldId id="719" r:id="rId21"/>
    <p:sldId id="720" r:id="rId22"/>
    <p:sldId id="721" r:id="rId23"/>
    <p:sldId id="697" r:id="rId24"/>
    <p:sldId id="698" r:id="rId25"/>
    <p:sldId id="699" r:id="rId26"/>
    <p:sldId id="700" r:id="rId27"/>
    <p:sldId id="701" r:id="rId28"/>
    <p:sldId id="702" r:id="rId29"/>
    <p:sldId id="743" r:id="rId30"/>
    <p:sldId id="744" r:id="rId31"/>
    <p:sldId id="745" r:id="rId32"/>
    <p:sldId id="747" r:id="rId33"/>
    <p:sldId id="748" r:id="rId34"/>
    <p:sldId id="763" r:id="rId35"/>
    <p:sldId id="764" r:id="rId36"/>
    <p:sldId id="765" r:id="rId37"/>
    <p:sldId id="766" r:id="rId38"/>
    <p:sldId id="767" r:id="rId39"/>
    <p:sldId id="749" r:id="rId40"/>
    <p:sldId id="750" r:id="rId41"/>
    <p:sldId id="751" r:id="rId42"/>
    <p:sldId id="753" r:id="rId43"/>
    <p:sldId id="754" r:id="rId44"/>
    <p:sldId id="758" r:id="rId45"/>
    <p:sldId id="759" r:id="rId46"/>
    <p:sldId id="760" r:id="rId47"/>
  </p:sldIdLst>
  <p:sldSz cx="9144000" cy="6858000" type="letter"/>
  <p:notesSz cx="7315200" cy="96012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chemeClr val="tx1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620" autoAdjust="0"/>
    <p:restoredTop sz="94660" autoAdjust="0"/>
  </p:normalViewPr>
  <p:slideViewPr>
    <p:cSldViewPr>
      <p:cViewPr>
        <p:scale>
          <a:sx n="75" d="100"/>
          <a:sy n="75" d="100"/>
        </p:scale>
        <p:origin x="-366" y="-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2432"/>
    </p:cViewPr>
  </p:sorterViewPr>
  <p:notesViewPr>
    <p:cSldViewPr>
      <p:cViewPr varScale="1">
        <p:scale>
          <a:sx n="53" d="100"/>
          <a:sy n="53" d="100"/>
        </p:scale>
        <p:origin x="-1848" y="-108"/>
      </p:cViewPr>
      <p:guideLst>
        <p:guide orient="horz" pos="3024"/>
        <p:guide pos="2303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image" Target="../media/image12.wmf"/><Relationship Id="rId1" Type="http://schemas.openxmlformats.org/officeDocument/2006/relationships/image" Target="../media/image11.w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w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wmf"/></Relationships>
</file>

<file path=ppt/drawings/_rels/vmlDrawing1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7.wmf"/><Relationship Id="rId1" Type="http://schemas.openxmlformats.org/officeDocument/2006/relationships/image" Target="../media/image16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image" Target="../media/image2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68650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985" tIns="0" rIns="19985" bIns="0" numCol="1" anchor="t" anchorCtr="0" compatLnSpc="1">
            <a:prstTxWarp prst="textNoShape">
              <a:avLst/>
            </a:prstTxWarp>
          </a:bodyPr>
          <a:lstStyle>
            <a:lvl1pPr defTabSz="958850" eaLnBrk="0" hangingPunct="0">
              <a:defRPr sz="1000" i="1"/>
            </a:lvl1pPr>
          </a:lstStyle>
          <a:p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146550" y="0"/>
            <a:ext cx="3168650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985" tIns="0" rIns="19985" bIns="0" numCol="1" anchor="t" anchorCtr="0" compatLnSpc="1">
            <a:prstTxWarp prst="textNoShape">
              <a:avLst/>
            </a:prstTxWarp>
          </a:bodyPr>
          <a:lstStyle>
            <a:lvl1pPr algn="r" defTabSz="958850" eaLnBrk="0" hangingPunct="0">
              <a:defRPr sz="1000" i="1"/>
            </a:lvl1pPr>
          </a:lstStyle>
          <a:p>
            <a:endParaRPr lang="en-US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121775"/>
            <a:ext cx="3168650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985" tIns="0" rIns="19985" bIns="0" numCol="1" anchor="b" anchorCtr="0" compatLnSpc="1">
            <a:prstTxWarp prst="textNoShape">
              <a:avLst/>
            </a:prstTxWarp>
          </a:bodyPr>
          <a:lstStyle>
            <a:lvl1pPr defTabSz="958850" eaLnBrk="0" hangingPunct="0">
              <a:defRPr sz="1000" i="1"/>
            </a:lvl1pPr>
          </a:lstStyle>
          <a:p>
            <a:endParaRPr lang="en-US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146550" y="9121775"/>
            <a:ext cx="3168650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985" tIns="0" rIns="19985" bIns="0" numCol="1" anchor="b" anchorCtr="0" compatLnSpc="1">
            <a:prstTxWarp prst="textNoShape">
              <a:avLst/>
            </a:prstTxWarp>
          </a:bodyPr>
          <a:lstStyle>
            <a:lvl1pPr algn="r" defTabSz="958850" eaLnBrk="0" hangingPunct="0">
              <a:defRPr sz="1000" i="1"/>
            </a:lvl1pPr>
          </a:lstStyle>
          <a:p>
            <a:fld id="{AAC06D7D-5370-4DF3-8DF7-DB9302FDE6DA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68650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985" tIns="0" rIns="19985" bIns="0" numCol="1" anchor="t" anchorCtr="0" compatLnSpc="1">
            <a:prstTxWarp prst="textNoShape">
              <a:avLst/>
            </a:prstTxWarp>
          </a:bodyPr>
          <a:lstStyle>
            <a:lvl1pPr defTabSz="800100" eaLnBrk="0" hangingPunct="0">
              <a:defRPr sz="1000" i="1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146550" y="0"/>
            <a:ext cx="3168650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985" tIns="0" rIns="19985" bIns="0" numCol="1" anchor="t" anchorCtr="0" compatLnSpc="1">
            <a:prstTxWarp prst="textNoShape">
              <a:avLst/>
            </a:prstTxWarp>
          </a:bodyPr>
          <a:lstStyle>
            <a:lvl1pPr algn="r" defTabSz="800100" eaLnBrk="0" hangingPunct="0">
              <a:defRPr sz="1000" i="1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121775"/>
            <a:ext cx="3168650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985" tIns="0" rIns="19985" bIns="0" numCol="1" anchor="b" anchorCtr="0" compatLnSpc="1">
            <a:prstTxWarp prst="textNoShape">
              <a:avLst/>
            </a:prstTxWarp>
          </a:bodyPr>
          <a:lstStyle>
            <a:lvl1pPr defTabSz="800100" eaLnBrk="0" hangingPunct="0">
              <a:defRPr sz="1000" i="1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146550" y="9121775"/>
            <a:ext cx="3168650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985" tIns="0" rIns="19985" bIns="0" numCol="1" anchor="b" anchorCtr="0" compatLnSpc="1">
            <a:prstTxWarp prst="textNoShape">
              <a:avLst/>
            </a:prstTxWarp>
          </a:bodyPr>
          <a:lstStyle>
            <a:lvl1pPr algn="r" defTabSz="800100" eaLnBrk="0" hangingPunct="0">
              <a:defRPr sz="1000" i="1">
                <a:latin typeface="Times New Roman" pitchFamily="18" charset="0"/>
              </a:defRPr>
            </a:lvl1pPr>
          </a:lstStyle>
          <a:p>
            <a:fld id="{B19CFCF4-CF57-49B5-BA02-2344A2C2FB58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74725" y="4560888"/>
            <a:ext cx="5365750" cy="431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96" tIns="48298" rIns="96596" bIns="4829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notes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055" name="Rectangle 7"/>
          <p:cNvSpPr>
            <a:spLocks noChangeArrowheads="1" noTextEdit="1"/>
          </p:cNvSpPr>
          <p:nvPr>
            <p:ph type="sldImg" idx="2"/>
          </p:nvPr>
        </p:nvSpPr>
        <p:spPr bwMode="auto">
          <a:xfrm>
            <a:off x="1262063" y="722313"/>
            <a:ext cx="4797425" cy="359727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</p:spPr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7986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379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2274" name="Rectangle 2"/>
          <p:cNvSpPr>
            <a:spLocks noChangeArrowheads="1" noTextEdit="1"/>
          </p:cNvSpPr>
          <p:nvPr>
            <p:ph type="sldImg"/>
          </p:nvPr>
        </p:nvSpPr>
        <p:spPr bwMode="auto">
          <a:xfrm>
            <a:off x="1262063" y="722313"/>
            <a:ext cx="4797425" cy="359727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22275" name="Rectangle 3"/>
          <p:cNvSpPr>
            <a:spLocks noChangeArrowheads="1"/>
          </p:cNvSpPr>
          <p:nvPr>
            <p:ph type="body" idx="1"/>
          </p:nvPr>
        </p:nvSpPr>
        <p:spPr bwMode="auto">
          <a:xfrm>
            <a:off x="974725" y="4560888"/>
            <a:ext cx="5365750" cy="4319587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7330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673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8354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683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9378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693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02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704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1426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714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2450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724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3474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734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4498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744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5522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755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9218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492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6546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765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7570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775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8594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78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6978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69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02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80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9026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90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0050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700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1074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710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2098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72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2146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021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6738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567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3170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03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5218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052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8530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18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9554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195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22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523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4370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543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6418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564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8466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584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0514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05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0578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0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1922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262063" y="722313"/>
            <a:ext cx="4795837" cy="3597275"/>
          </a:xfrm>
          <a:ln/>
        </p:spPr>
      </p:sp>
      <p:sp>
        <p:nvSpPr>
          <p:cNvPr id="7219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 lIns="95920" tIns="47960" rIns="95920" bIns="47960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02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16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626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2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4674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46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5698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56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2866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328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3890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338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4914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349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3970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260475" y="722313"/>
            <a:ext cx="4795838" cy="3597275"/>
          </a:xfrm>
          <a:ln/>
        </p:spPr>
      </p:sp>
      <p:sp>
        <p:nvSpPr>
          <p:cNvPr id="7239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 lIns="95930" tIns="47965" rIns="95930" bIns="47965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62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577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5282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652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5634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56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7682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76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1058" name="Line 2"/>
          <p:cNvSpPr>
            <a:spLocks noChangeShapeType="1"/>
          </p:cNvSpPr>
          <p:nvPr/>
        </p:nvSpPr>
        <p:spPr bwMode="auto">
          <a:xfrm>
            <a:off x="7315200" y="1066800"/>
            <a:ext cx="0" cy="4495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941059" name="Rectangle 3"/>
          <p:cNvSpPr>
            <a:spLocks noGrp="1" noChangeArrowheads="1"/>
          </p:cNvSpPr>
          <p:nvPr>
            <p:ph type="ctrTitle"/>
          </p:nvPr>
        </p:nvSpPr>
        <p:spPr>
          <a:xfrm>
            <a:off x="315913" y="466725"/>
            <a:ext cx="6781800" cy="2133600"/>
          </a:xfrm>
        </p:spPr>
        <p:txBody>
          <a:bodyPr/>
          <a:lstStyle>
            <a:lvl1pPr algn="r"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941060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849313" y="3049588"/>
            <a:ext cx="6248400" cy="2362200"/>
          </a:xfrm>
        </p:spPr>
        <p:txBody>
          <a:bodyPr/>
          <a:lstStyle>
            <a:lvl1pPr marL="0" indent="0" algn="r">
              <a:buFont typeface="Wingdings" pitchFamily="2" charset="2"/>
              <a:buNone/>
              <a:defRPr sz="3400"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941061" name="Rectangle 5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941062" name="Rectangle 6"/>
          <p:cNvSpPr>
            <a:spLocks noGrp="1" noChangeArrowheads="1"/>
          </p:cNvSpPr>
          <p:nvPr>
            <p:ph type="ftr" sz="quarter" idx="3"/>
          </p:nvPr>
        </p:nvSpPr>
        <p:spPr>
          <a:xfrm>
            <a:off x="323850" y="6248400"/>
            <a:ext cx="7272338" cy="457200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en-US"/>
              <a:t>Options, Futures, and Other Derivatives</a:t>
            </a:r>
            <a:r>
              <a:rPr lang="en-US" altLang="en-US" i="0"/>
              <a:t> 6</a:t>
            </a:r>
            <a:r>
              <a:rPr lang="en-US" altLang="en-US" i="0" baseline="30000"/>
              <a:t>th</a:t>
            </a:r>
            <a:r>
              <a:rPr lang="en-US" altLang="en-US" i="0"/>
              <a:t> Edition, Copyright </a:t>
            </a:r>
            <a:r>
              <a:rPr lang="en-US" altLang="en-US" i="0">
                <a:cs typeface="Arial" charset="0"/>
              </a:rPr>
              <a:t>© John C. Hull 2005</a:t>
            </a:r>
          </a:p>
        </p:txBody>
      </p:sp>
      <p:sp>
        <p:nvSpPr>
          <p:cNvPr id="941063" name="Rectangle 7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37288"/>
            <a:ext cx="2133600" cy="468312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en-US"/>
              <a:t>20.</a:t>
            </a:r>
            <a:fld id="{950094DA-2F0F-40DF-AE8D-9C3A171D51B4}" type="slidenum">
              <a:rPr lang="en-US" altLang="en-US"/>
              <a:pPr/>
              <a:t>‹#›</a:t>
            </a:fld>
            <a:endParaRPr lang="en-US" altLang="en-US"/>
          </a:p>
        </p:txBody>
      </p:sp>
      <p:grpSp>
        <p:nvGrpSpPr>
          <p:cNvPr id="941064" name="Group 8"/>
          <p:cNvGrpSpPr>
            <a:grpSpLocks/>
          </p:cNvGrpSpPr>
          <p:nvPr/>
        </p:nvGrpSpPr>
        <p:grpSpPr bwMode="auto">
          <a:xfrm>
            <a:off x="7493000" y="2992438"/>
            <a:ext cx="1338263" cy="2189162"/>
            <a:chOff x="4704" y="1885"/>
            <a:chExt cx="843" cy="1379"/>
          </a:xfrm>
        </p:grpSpPr>
        <p:sp>
          <p:nvSpPr>
            <p:cNvPr id="941065" name="Oval 9"/>
            <p:cNvSpPr>
              <a:spLocks noChangeArrowheads="1"/>
            </p:cNvSpPr>
            <p:nvPr/>
          </p:nvSpPr>
          <p:spPr bwMode="auto">
            <a:xfrm>
              <a:off x="4704" y="1885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41066" name="Oval 10"/>
            <p:cNvSpPr>
              <a:spLocks noChangeArrowheads="1"/>
            </p:cNvSpPr>
            <p:nvPr/>
          </p:nvSpPr>
          <p:spPr bwMode="auto">
            <a:xfrm>
              <a:off x="4883" y="1885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41067" name="Oval 11"/>
            <p:cNvSpPr>
              <a:spLocks noChangeArrowheads="1"/>
            </p:cNvSpPr>
            <p:nvPr/>
          </p:nvSpPr>
          <p:spPr bwMode="auto">
            <a:xfrm>
              <a:off x="5062" y="1885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41068" name="Oval 12"/>
            <p:cNvSpPr>
              <a:spLocks noChangeArrowheads="1"/>
            </p:cNvSpPr>
            <p:nvPr/>
          </p:nvSpPr>
          <p:spPr bwMode="auto">
            <a:xfrm>
              <a:off x="4704" y="2064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41069" name="Oval 13"/>
            <p:cNvSpPr>
              <a:spLocks noChangeArrowheads="1"/>
            </p:cNvSpPr>
            <p:nvPr/>
          </p:nvSpPr>
          <p:spPr bwMode="auto">
            <a:xfrm>
              <a:off x="4883" y="2064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41070" name="Oval 14"/>
            <p:cNvSpPr>
              <a:spLocks noChangeArrowheads="1"/>
            </p:cNvSpPr>
            <p:nvPr/>
          </p:nvSpPr>
          <p:spPr bwMode="auto">
            <a:xfrm>
              <a:off x="5062" y="2064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41071" name="Oval 15"/>
            <p:cNvSpPr>
              <a:spLocks noChangeArrowheads="1"/>
            </p:cNvSpPr>
            <p:nvPr/>
          </p:nvSpPr>
          <p:spPr bwMode="auto">
            <a:xfrm>
              <a:off x="5241" y="2064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41072" name="Oval 16"/>
            <p:cNvSpPr>
              <a:spLocks noChangeArrowheads="1"/>
            </p:cNvSpPr>
            <p:nvPr/>
          </p:nvSpPr>
          <p:spPr bwMode="auto">
            <a:xfrm>
              <a:off x="4704" y="2243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41073" name="Oval 17"/>
            <p:cNvSpPr>
              <a:spLocks noChangeArrowheads="1"/>
            </p:cNvSpPr>
            <p:nvPr/>
          </p:nvSpPr>
          <p:spPr bwMode="auto">
            <a:xfrm>
              <a:off x="4883" y="2243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41074" name="Oval 18"/>
            <p:cNvSpPr>
              <a:spLocks noChangeArrowheads="1"/>
            </p:cNvSpPr>
            <p:nvPr/>
          </p:nvSpPr>
          <p:spPr bwMode="auto">
            <a:xfrm>
              <a:off x="5062" y="2243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41075" name="Oval 19"/>
            <p:cNvSpPr>
              <a:spLocks noChangeArrowheads="1"/>
            </p:cNvSpPr>
            <p:nvPr/>
          </p:nvSpPr>
          <p:spPr bwMode="auto">
            <a:xfrm>
              <a:off x="5241" y="2243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41076" name="Oval 20"/>
            <p:cNvSpPr>
              <a:spLocks noChangeArrowheads="1"/>
            </p:cNvSpPr>
            <p:nvPr/>
          </p:nvSpPr>
          <p:spPr bwMode="auto">
            <a:xfrm>
              <a:off x="5420" y="2243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41077" name="Oval 21"/>
            <p:cNvSpPr>
              <a:spLocks noChangeArrowheads="1"/>
            </p:cNvSpPr>
            <p:nvPr/>
          </p:nvSpPr>
          <p:spPr bwMode="auto">
            <a:xfrm>
              <a:off x="4704" y="2421"/>
              <a:ext cx="127" cy="128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41078" name="Oval 22"/>
            <p:cNvSpPr>
              <a:spLocks noChangeArrowheads="1"/>
            </p:cNvSpPr>
            <p:nvPr/>
          </p:nvSpPr>
          <p:spPr bwMode="auto">
            <a:xfrm>
              <a:off x="4883" y="2421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41079" name="Oval 23"/>
            <p:cNvSpPr>
              <a:spLocks noChangeArrowheads="1"/>
            </p:cNvSpPr>
            <p:nvPr/>
          </p:nvSpPr>
          <p:spPr bwMode="auto">
            <a:xfrm>
              <a:off x="5062" y="2421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41080" name="Oval 24"/>
            <p:cNvSpPr>
              <a:spLocks noChangeArrowheads="1"/>
            </p:cNvSpPr>
            <p:nvPr/>
          </p:nvSpPr>
          <p:spPr bwMode="auto">
            <a:xfrm>
              <a:off x="5241" y="2421"/>
              <a:ext cx="127" cy="128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41081" name="Oval 25"/>
            <p:cNvSpPr>
              <a:spLocks noChangeArrowheads="1"/>
            </p:cNvSpPr>
            <p:nvPr/>
          </p:nvSpPr>
          <p:spPr bwMode="auto">
            <a:xfrm>
              <a:off x="4704" y="2600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41082" name="Oval 26"/>
            <p:cNvSpPr>
              <a:spLocks noChangeArrowheads="1"/>
            </p:cNvSpPr>
            <p:nvPr/>
          </p:nvSpPr>
          <p:spPr bwMode="auto">
            <a:xfrm>
              <a:off x="4883" y="2600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41083" name="Oval 27"/>
            <p:cNvSpPr>
              <a:spLocks noChangeArrowheads="1"/>
            </p:cNvSpPr>
            <p:nvPr/>
          </p:nvSpPr>
          <p:spPr bwMode="auto">
            <a:xfrm>
              <a:off x="5062" y="2600"/>
              <a:ext cx="127" cy="128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41084" name="Oval 28"/>
            <p:cNvSpPr>
              <a:spLocks noChangeArrowheads="1"/>
            </p:cNvSpPr>
            <p:nvPr/>
          </p:nvSpPr>
          <p:spPr bwMode="auto">
            <a:xfrm>
              <a:off x="5241" y="2600"/>
              <a:ext cx="127" cy="128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41085" name="Oval 29"/>
            <p:cNvSpPr>
              <a:spLocks noChangeArrowheads="1"/>
            </p:cNvSpPr>
            <p:nvPr/>
          </p:nvSpPr>
          <p:spPr bwMode="auto">
            <a:xfrm>
              <a:off x="5420" y="2600"/>
              <a:ext cx="127" cy="128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41086" name="Oval 30"/>
            <p:cNvSpPr>
              <a:spLocks noChangeArrowheads="1"/>
            </p:cNvSpPr>
            <p:nvPr/>
          </p:nvSpPr>
          <p:spPr bwMode="auto">
            <a:xfrm>
              <a:off x="4704" y="2779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41087" name="Oval 31"/>
            <p:cNvSpPr>
              <a:spLocks noChangeArrowheads="1"/>
            </p:cNvSpPr>
            <p:nvPr/>
          </p:nvSpPr>
          <p:spPr bwMode="auto">
            <a:xfrm>
              <a:off x="4883" y="2779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41088" name="Oval 32"/>
            <p:cNvSpPr>
              <a:spLocks noChangeArrowheads="1"/>
            </p:cNvSpPr>
            <p:nvPr/>
          </p:nvSpPr>
          <p:spPr bwMode="auto">
            <a:xfrm>
              <a:off x="5062" y="2779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41089" name="Oval 33"/>
            <p:cNvSpPr>
              <a:spLocks noChangeArrowheads="1"/>
            </p:cNvSpPr>
            <p:nvPr/>
          </p:nvSpPr>
          <p:spPr bwMode="auto">
            <a:xfrm>
              <a:off x="5241" y="2779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41090" name="Oval 34"/>
            <p:cNvSpPr>
              <a:spLocks noChangeArrowheads="1"/>
            </p:cNvSpPr>
            <p:nvPr/>
          </p:nvSpPr>
          <p:spPr bwMode="auto">
            <a:xfrm>
              <a:off x="4704" y="2958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41091" name="Oval 35"/>
            <p:cNvSpPr>
              <a:spLocks noChangeArrowheads="1"/>
            </p:cNvSpPr>
            <p:nvPr/>
          </p:nvSpPr>
          <p:spPr bwMode="auto">
            <a:xfrm>
              <a:off x="4883" y="2958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41092" name="Oval 36"/>
            <p:cNvSpPr>
              <a:spLocks noChangeArrowheads="1"/>
            </p:cNvSpPr>
            <p:nvPr/>
          </p:nvSpPr>
          <p:spPr bwMode="auto">
            <a:xfrm>
              <a:off x="5062" y="2958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41093" name="Oval 37"/>
            <p:cNvSpPr>
              <a:spLocks noChangeArrowheads="1"/>
            </p:cNvSpPr>
            <p:nvPr/>
          </p:nvSpPr>
          <p:spPr bwMode="auto">
            <a:xfrm>
              <a:off x="5241" y="2958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41094" name="Oval 38"/>
            <p:cNvSpPr>
              <a:spLocks noChangeArrowheads="1"/>
            </p:cNvSpPr>
            <p:nvPr/>
          </p:nvSpPr>
          <p:spPr bwMode="auto">
            <a:xfrm>
              <a:off x="4883" y="3137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41095" name="Oval 39"/>
            <p:cNvSpPr>
              <a:spLocks noChangeArrowheads="1"/>
            </p:cNvSpPr>
            <p:nvPr/>
          </p:nvSpPr>
          <p:spPr bwMode="auto">
            <a:xfrm>
              <a:off x="5241" y="3137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941096" name="Line 40"/>
          <p:cNvSpPr>
            <a:spLocks noChangeShapeType="1"/>
          </p:cNvSpPr>
          <p:nvPr/>
        </p:nvSpPr>
        <p:spPr bwMode="auto">
          <a:xfrm>
            <a:off x="304800" y="2819400"/>
            <a:ext cx="8229600" cy="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en-US"/>
              <a:t>Options, Futures, and Other Derivatives</a:t>
            </a:r>
            <a:r>
              <a:rPr lang="en-US" altLang="en-US" i="0"/>
              <a:t> 6</a:t>
            </a:r>
            <a:r>
              <a:rPr lang="en-US" altLang="en-US" i="0" baseline="30000"/>
              <a:t>th</a:t>
            </a:r>
            <a:r>
              <a:rPr lang="en-US" altLang="en-US" i="0"/>
              <a:t> Edition, Copyright </a:t>
            </a:r>
            <a:r>
              <a:rPr lang="en-US" altLang="en-US" i="0">
                <a:cs typeface="Arial" charset="0"/>
              </a:rPr>
              <a:t>© John C. Hull 2005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en-US"/>
              <a:t>20.</a:t>
            </a:r>
            <a:fld id="{07E4751A-FB61-43CC-B3E9-4961A2897D3F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22238"/>
            <a:ext cx="2057400" cy="600868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22238"/>
            <a:ext cx="6019800" cy="600868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en-US"/>
              <a:t>Options, Futures, and Other Derivatives</a:t>
            </a:r>
            <a:r>
              <a:rPr lang="en-US" altLang="en-US" i="0"/>
              <a:t> 6</a:t>
            </a:r>
            <a:r>
              <a:rPr lang="en-US" altLang="en-US" i="0" baseline="30000"/>
              <a:t>th</a:t>
            </a:r>
            <a:r>
              <a:rPr lang="en-US" altLang="en-US" i="0"/>
              <a:t> Edition, Copyright </a:t>
            </a:r>
            <a:r>
              <a:rPr lang="en-US" altLang="en-US" i="0">
                <a:cs typeface="Arial" charset="0"/>
              </a:rPr>
              <a:t>© John C. Hull 2005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en-US"/>
              <a:t>20.</a:t>
            </a:r>
            <a:fld id="{A0979D95-42D1-42AA-B396-03D4AF767E07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22238"/>
            <a:ext cx="7543800" cy="1295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719263"/>
            <a:ext cx="4038600" cy="44116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263"/>
            <a:ext cx="4038600" cy="44116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50825" y="6248400"/>
            <a:ext cx="7561263" cy="457200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en-US"/>
              <a:t>Options, Futures, and Other Derivatives</a:t>
            </a:r>
            <a:r>
              <a:rPr lang="en-US" altLang="en-US" i="0"/>
              <a:t> 6</a:t>
            </a:r>
            <a:r>
              <a:rPr lang="en-US" altLang="en-US" i="0" baseline="30000"/>
              <a:t>th</a:t>
            </a:r>
            <a:r>
              <a:rPr lang="en-US" altLang="en-US" i="0"/>
              <a:t> Edition, Copyright </a:t>
            </a:r>
            <a:r>
              <a:rPr lang="en-US" altLang="en-US" i="0">
                <a:cs typeface="Arial" charset="0"/>
              </a:rPr>
              <a:t>© John C. Hull 2005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en-US"/>
              <a:t>20.</a:t>
            </a:r>
            <a:fld id="{6FCC2CFE-BC2D-464D-AFB9-55A63E962CB8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22238"/>
            <a:ext cx="7543800" cy="1295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719263"/>
            <a:ext cx="8229600" cy="4411662"/>
          </a:xfrm>
        </p:spPr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0825" y="6248400"/>
            <a:ext cx="7561263" cy="457200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en-US"/>
              <a:t>Options, Futures, and Other Derivatives</a:t>
            </a:r>
            <a:r>
              <a:rPr lang="en-US" altLang="en-US" i="0"/>
              <a:t> 6</a:t>
            </a:r>
            <a:r>
              <a:rPr lang="en-US" altLang="en-US" i="0" baseline="30000"/>
              <a:t>th</a:t>
            </a:r>
            <a:r>
              <a:rPr lang="en-US" altLang="en-US" i="0"/>
              <a:t> Edition, Copyright </a:t>
            </a:r>
            <a:r>
              <a:rPr lang="en-US" altLang="en-US" i="0">
                <a:cs typeface="Arial" charset="0"/>
              </a:rPr>
              <a:t>© John C. Hull 2005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en-US"/>
              <a:t>20.</a:t>
            </a:r>
            <a:fld id="{5DFB216E-986D-432B-8464-7255F982D147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22238"/>
            <a:ext cx="7543800" cy="1295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719263"/>
            <a:ext cx="4038600" cy="44116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719263"/>
            <a:ext cx="4038600" cy="21288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4000500"/>
            <a:ext cx="4038600" cy="21304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250825" y="6248400"/>
            <a:ext cx="7561263" cy="457200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en-US"/>
              <a:t>Options, Futures, and Other Derivatives</a:t>
            </a:r>
            <a:r>
              <a:rPr lang="en-US" altLang="en-US" i="0"/>
              <a:t> 6</a:t>
            </a:r>
            <a:r>
              <a:rPr lang="en-US" altLang="en-US" i="0" baseline="30000"/>
              <a:t>th</a:t>
            </a:r>
            <a:r>
              <a:rPr lang="en-US" altLang="en-US" i="0"/>
              <a:t> Edition, Copyright </a:t>
            </a:r>
            <a:r>
              <a:rPr lang="en-US" altLang="en-US" i="0">
                <a:cs typeface="Arial" charset="0"/>
              </a:rPr>
              <a:t>© John C. Hull 2005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en-US"/>
              <a:t>20.</a:t>
            </a:r>
            <a:fld id="{D4176F5F-D149-4B58-8CDB-B48745963AF9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en-US"/>
              <a:t>Options, Futures, and Other Derivatives</a:t>
            </a:r>
            <a:r>
              <a:rPr lang="en-US" altLang="en-US" i="0"/>
              <a:t> 6</a:t>
            </a:r>
            <a:r>
              <a:rPr lang="en-US" altLang="en-US" i="0" baseline="30000"/>
              <a:t>th</a:t>
            </a:r>
            <a:r>
              <a:rPr lang="en-US" altLang="en-US" i="0"/>
              <a:t> Edition, Copyright </a:t>
            </a:r>
            <a:r>
              <a:rPr lang="en-US" altLang="en-US" i="0">
                <a:cs typeface="Arial" charset="0"/>
              </a:rPr>
              <a:t>© John C. Hull 2005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en-US"/>
              <a:t>20.</a:t>
            </a:r>
            <a:fld id="{08927118-0D86-4F26-8A5E-FDD3312CD4EE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en-US"/>
              <a:t>Options, Futures, and Other Derivatives</a:t>
            </a:r>
            <a:r>
              <a:rPr lang="en-US" altLang="en-US" i="0"/>
              <a:t> 6</a:t>
            </a:r>
            <a:r>
              <a:rPr lang="en-US" altLang="en-US" i="0" baseline="30000"/>
              <a:t>th</a:t>
            </a:r>
            <a:r>
              <a:rPr lang="en-US" altLang="en-US" i="0"/>
              <a:t> Edition, Copyright </a:t>
            </a:r>
            <a:r>
              <a:rPr lang="en-US" altLang="en-US" i="0">
                <a:cs typeface="Arial" charset="0"/>
              </a:rPr>
              <a:t>© John C. Hull 2005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en-US"/>
              <a:t>20.</a:t>
            </a:r>
            <a:fld id="{E7563705-2D1B-47CD-8C7E-B643C035E4B1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19263"/>
            <a:ext cx="4038600" cy="44116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263"/>
            <a:ext cx="4038600" cy="44116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en-US"/>
              <a:t>Options, Futures, and Other Derivatives</a:t>
            </a:r>
            <a:r>
              <a:rPr lang="en-US" altLang="en-US" i="0"/>
              <a:t> 6</a:t>
            </a:r>
            <a:r>
              <a:rPr lang="en-US" altLang="en-US" i="0" baseline="30000"/>
              <a:t>th</a:t>
            </a:r>
            <a:r>
              <a:rPr lang="en-US" altLang="en-US" i="0"/>
              <a:t> Edition, Copyright </a:t>
            </a:r>
            <a:r>
              <a:rPr lang="en-US" altLang="en-US" i="0">
                <a:cs typeface="Arial" charset="0"/>
              </a:rPr>
              <a:t>© John C. Hull 2005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en-US"/>
              <a:t>20.</a:t>
            </a:r>
            <a:fld id="{55F35AF6-D875-443A-BA45-EFB2F0B1C6E1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en-US"/>
              <a:t>Options, Futures, and Other Derivatives</a:t>
            </a:r>
            <a:r>
              <a:rPr lang="en-US" altLang="en-US" i="0"/>
              <a:t> 6</a:t>
            </a:r>
            <a:r>
              <a:rPr lang="en-US" altLang="en-US" i="0" baseline="30000"/>
              <a:t>th</a:t>
            </a:r>
            <a:r>
              <a:rPr lang="en-US" altLang="en-US" i="0"/>
              <a:t> Edition, Copyright </a:t>
            </a:r>
            <a:r>
              <a:rPr lang="en-US" altLang="en-US" i="0">
                <a:cs typeface="Arial" charset="0"/>
              </a:rPr>
              <a:t>© John C. Hull 2005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en-US"/>
              <a:t>20.</a:t>
            </a:r>
            <a:fld id="{1BC13F94-D0D5-4F19-9829-65BB4E661F2D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en-US"/>
              <a:t>Options, Futures, and Other Derivatives</a:t>
            </a:r>
            <a:r>
              <a:rPr lang="en-US" altLang="en-US" i="0"/>
              <a:t> 6</a:t>
            </a:r>
            <a:r>
              <a:rPr lang="en-US" altLang="en-US" i="0" baseline="30000"/>
              <a:t>th</a:t>
            </a:r>
            <a:r>
              <a:rPr lang="en-US" altLang="en-US" i="0"/>
              <a:t> Edition, Copyright </a:t>
            </a:r>
            <a:r>
              <a:rPr lang="en-US" altLang="en-US" i="0">
                <a:cs typeface="Arial" charset="0"/>
              </a:rPr>
              <a:t>© John C. Hull 2005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en-US"/>
              <a:t>20.</a:t>
            </a:r>
            <a:fld id="{0E520BC4-0924-45EA-B633-E19C36DD96EE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en-US"/>
              <a:t>Options, Futures, and Other Derivatives</a:t>
            </a:r>
            <a:r>
              <a:rPr lang="en-US" altLang="en-US" i="0"/>
              <a:t> 6</a:t>
            </a:r>
            <a:r>
              <a:rPr lang="en-US" altLang="en-US" i="0" baseline="30000"/>
              <a:t>th</a:t>
            </a:r>
            <a:r>
              <a:rPr lang="en-US" altLang="en-US" i="0"/>
              <a:t> Edition, Copyright </a:t>
            </a:r>
            <a:r>
              <a:rPr lang="en-US" altLang="en-US" i="0">
                <a:cs typeface="Arial" charset="0"/>
              </a:rPr>
              <a:t>© John C. Hull 2005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en-US"/>
              <a:t>20.</a:t>
            </a:r>
            <a:fld id="{820D5DFD-7690-449E-98C2-A259630A171F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en-US"/>
              <a:t>Options, Futures, and Other Derivatives</a:t>
            </a:r>
            <a:r>
              <a:rPr lang="en-US" altLang="en-US" i="0"/>
              <a:t> 6</a:t>
            </a:r>
            <a:r>
              <a:rPr lang="en-US" altLang="en-US" i="0" baseline="30000"/>
              <a:t>th</a:t>
            </a:r>
            <a:r>
              <a:rPr lang="en-US" altLang="en-US" i="0"/>
              <a:t> Edition, Copyright </a:t>
            </a:r>
            <a:r>
              <a:rPr lang="en-US" altLang="en-US" i="0">
                <a:cs typeface="Arial" charset="0"/>
              </a:rPr>
              <a:t>© John C. Hull 2005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en-US"/>
              <a:t>20.</a:t>
            </a:r>
            <a:fld id="{A98ABE26-9870-4631-BE9B-DA6EB9523F16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en-US"/>
              <a:t>Options, Futures, and Other Derivatives</a:t>
            </a:r>
            <a:r>
              <a:rPr lang="en-US" altLang="en-US" i="0"/>
              <a:t> 6</a:t>
            </a:r>
            <a:r>
              <a:rPr lang="en-US" altLang="en-US" i="0" baseline="30000"/>
              <a:t>th</a:t>
            </a:r>
            <a:r>
              <a:rPr lang="en-US" altLang="en-US" i="0"/>
              <a:t> Edition, Copyright </a:t>
            </a:r>
            <a:r>
              <a:rPr lang="en-US" altLang="en-US" i="0">
                <a:cs typeface="Arial" charset="0"/>
              </a:rPr>
              <a:t>© John C. Hull 2005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en-US"/>
              <a:t>20.</a:t>
            </a:r>
            <a:fld id="{98FC33E0-FCDA-46FC-B3AF-8C9A7B21F9AA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0034" name="Line 2"/>
          <p:cNvSpPr>
            <a:spLocks noChangeShapeType="1"/>
          </p:cNvSpPr>
          <p:nvPr/>
        </p:nvSpPr>
        <p:spPr bwMode="auto">
          <a:xfrm>
            <a:off x="7962900" y="152400"/>
            <a:ext cx="0" cy="1524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940035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22238"/>
            <a:ext cx="75438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940036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719263"/>
            <a:ext cx="8229600" cy="4411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940037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/>
            </a:lvl1pPr>
          </a:lstStyle>
          <a:p>
            <a:endParaRPr lang="en-US" altLang="en-US"/>
          </a:p>
        </p:txBody>
      </p:sp>
      <p:sp>
        <p:nvSpPr>
          <p:cNvPr id="940038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50825" y="6248400"/>
            <a:ext cx="75612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i="1"/>
            </a:lvl1pPr>
          </a:lstStyle>
          <a:p>
            <a:r>
              <a:rPr lang="en-US" altLang="en-US"/>
              <a:t>Options, Futures, and Other Derivatives 6</a:t>
            </a:r>
            <a:r>
              <a:rPr lang="en-US" altLang="en-US" baseline="30000"/>
              <a:t>th</a:t>
            </a:r>
            <a:r>
              <a:rPr lang="en-US" altLang="en-US"/>
              <a:t> Edition, Copyright </a:t>
            </a:r>
            <a:r>
              <a:rPr lang="en-US" altLang="en-US">
                <a:cs typeface="Arial" charset="0"/>
              </a:rPr>
              <a:t>© John C. Hull 2005</a:t>
            </a:r>
          </a:p>
        </p:txBody>
      </p:sp>
      <p:sp>
        <p:nvSpPr>
          <p:cNvPr id="940039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b="1"/>
            </a:lvl1pPr>
          </a:lstStyle>
          <a:p>
            <a:r>
              <a:rPr lang="en-US" altLang="en-US"/>
              <a:t>20.</a:t>
            </a:r>
            <a:fld id="{F5151623-32B6-42ED-97E8-F36783F8D936}" type="slidenum">
              <a:rPr lang="en-US" altLang="en-US"/>
              <a:pPr/>
              <a:t>‹#›</a:t>
            </a:fld>
            <a:endParaRPr lang="en-US" altLang="en-US"/>
          </a:p>
        </p:txBody>
      </p:sp>
      <p:grpSp>
        <p:nvGrpSpPr>
          <p:cNvPr id="940040" name="Group 8"/>
          <p:cNvGrpSpPr>
            <a:grpSpLocks/>
          </p:cNvGrpSpPr>
          <p:nvPr/>
        </p:nvGrpSpPr>
        <p:grpSpPr bwMode="auto">
          <a:xfrm>
            <a:off x="8153400" y="152400"/>
            <a:ext cx="792163" cy="1295400"/>
            <a:chOff x="5136" y="960"/>
            <a:chExt cx="528" cy="864"/>
          </a:xfrm>
        </p:grpSpPr>
        <p:sp>
          <p:nvSpPr>
            <p:cNvPr id="940041" name="Oval 9"/>
            <p:cNvSpPr>
              <a:spLocks noChangeArrowheads="1"/>
            </p:cNvSpPr>
            <p:nvPr/>
          </p:nvSpPr>
          <p:spPr bwMode="auto">
            <a:xfrm>
              <a:off x="5136" y="960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40042" name="Oval 10"/>
            <p:cNvSpPr>
              <a:spLocks noChangeArrowheads="1"/>
            </p:cNvSpPr>
            <p:nvPr/>
          </p:nvSpPr>
          <p:spPr bwMode="auto">
            <a:xfrm>
              <a:off x="5248" y="960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40043" name="Oval 11"/>
            <p:cNvSpPr>
              <a:spLocks noChangeArrowheads="1"/>
            </p:cNvSpPr>
            <p:nvPr/>
          </p:nvSpPr>
          <p:spPr bwMode="auto">
            <a:xfrm>
              <a:off x="5360" y="960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40044" name="Oval 12"/>
            <p:cNvSpPr>
              <a:spLocks noChangeArrowheads="1"/>
            </p:cNvSpPr>
            <p:nvPr/>
          </p:nvSpPr>
          <p:spPr bwMode="auto">
            <a:xfrm>
              <a:off x="5136" y="1072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40045" name="Oval 13"/>
            <p:cNvSpPr>
              <a:spLocks noChangeArrowheads="1"/>
            </p:cNvSpPr>
            <p:nvPr/>
          </p:nvSpPr>
          <p:spPr bwMode="auto">
            <a:xfrm>
              <a:off x="5248" y="1072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40046" name="Oval 14"/>
            <p:cNvSpPr>
              <a:spLocks noChangeArrowheads="1"/>
            </p:cNvSpPr>
            <p:nvPr/>
          </p:nvSpPr>
          <p:spPr bwMode="auto">
            <a:xfrm>
              <a:off x="5360" y="1072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40047" name="Oval 15"/>
            <p:cNvSpPr>
              <a:spLocks noChangeArrowheads="1"/>
            </p:cNvSpPr>
            <p:nvPr/>
          </p:nvSpPr>
          <p:spPr bwMode="auto">
            <a:xfrm>
              <a:off x="5472" y="1072"/>
              <a:ext cx="80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40048" name="Oval 16"/>
            <p:cNvSpPr>
              <a:spLocks noChangeArrowheads="1"/>
            </p:cNvSpPr>
            <p:nvPr/>
          </p:nvSpPr>
          <p:spPr bwMode="auto">
            <a:xfrm>
              <a:off x="5136" y="1184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40049" name="Oval 17"/>
            <p:cNvSpPr>
              <a:spLocks noChangeArrowheads="1"/>
            </p:cNvSpPr>
            <p:nvPr/>
          </p:nvSpPr>
          <p:spPr bwMode="auto">
            <a:xfrm>
              <a:off x="5248" y="1184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40050" name="Oval 18"/>
            <p:cNvSpPr>
              <a:spLocks noChangeArrowheads="1"/>
            </p:cNvSpPr>
            <p:nvPr/>
          </p:nvSpPr>
          <p:spPr bwMode="auto">
            <a:xfrm>
              <a:off x="5360" y="1184"/>
              <a:ext cx="80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40051" name="Oval 19"/>
            <p:cNvSpPr>
              <a:spLocks noChangeArrowheads="1"/>
            </p:cNvSpPr>
            <p:nvPr/>
          </p:nvSpPr>
          <p:spPr bwMode="auto">
            <a:xfrm>
              <a:off x="5472" y="1184"/>
              <a:ext cx="80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40052" name="Oval 20"/>
            <p:cNvSpPr>
              <a:spLocks noChangeArrowheads="1"/>
            </p:cNvSpPr>
            <p:nvPr/>
          </p:nvSpPr>
          <p:spPr bwMode="auto">
            <a:xfrm>
              <a:off x="5584" y="1184"/>
              <a:ext cx="80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40053" name="Oval 21"/>
            <p:cNvSpPr>
              <a:spLocks noChangeArrowheads="1"/>
            </p:cNvSpPr>
            <p:nvPr/>
          </p:nvSpPr>
          <p:spPr bwMode="auto">
            <a:xfrm>
              <a:off x="5136" y="1296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40054" name="Oval 22"/>
            <p:cNvSpPr>
              <a:spLocks noChangeArrowheads="1"/>
            </p:cNvSpPr>
            <p:nvPr/>
          </p:nvSpPr>
          <p:spPr bwMode="auto">
            <a:xfrm>
              <a:off x="5248" y="1296"/>
              <a:ext cx="80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40055" name="Oval 23"/>
            <p:cNvSpPr>
              <a:spLocks noChangeArrowheads="1"/>
            </p:cNvSpPr>
            <p:nvPr/>
          </p:nvSpPr>
          <p:spPr bwMode="auto">
            <a:xfrm>
              <a:off x="5360" y="1296"/>
              <a:ext cx="80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40056" name="Oval 24"/>
            <p:cNvSpPr>
              <a:spLocks noChangeArrowheads="1"/>
            </p:cNvSpPr>
            <p:nvPr/>
          </p:nvSpPr>
          <p:spPr bwMode="auto">
            <a:xfrm>
              <a:off x="5472" y="1296"/>
              <a:ext cx="80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40057" name="Oval 25"/>
            <p:cNvSpPr>
              <a:spLocks noChangeArrowheads="1"/>
            </p:cNvSpPr>
            <p:nvPr/>
          </p:nvSpPr>
          <p:spPr bwMode="auto">
            <a:xfrm>
              <a:off x="5136" y="1408"/>
              <a:ext cx="80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40058" name="Oval 26"/>
            <p:cNvSpPr>
              <a:spLocks noChangeArrowheads="1"/>
            </p:cNvSpPr>
            <p:nvPr/>
          </p:nvSpPr>
          <p:spPr bwMode="auto">
            <a:xfrm>
              <a:off x="5248" y="1408"/>
              <a:ext cx="80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40059" name="Oval 27"/>
            <p:cNvSpPr>
              <a:spLocks noChangeArrowheads="1"/>
            </p:cNvSpPr>
            <p:nvPr/>
          </p:nvSpPr>
          <p:spPr bwMode="auto">
            <a:xfrm>
              <a:off x="5360" y="1408"/>
              <a:ext cx="80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40060" name="Oval 28"/>
            <p:cNvSpPr>
              <a:spLocks noChangeArrowheads="1"/>
            </p:cNvSpPr>
            <p:nvPr/>
          </p:nvSpPr>
          <p:spPr bwMode="auto">
            <a:xfrm>
              <a:off x="5472" y="1408"/>
              <a:ext cx="80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40061" name="Oval 29"/>
            <p:cNvSpPr>
              <a:spLocks noChangeArrowheads="1"/>
            </p:cNvSpPr>
            <p:nvPr/>
          </p:nvSpPr>
          <p:spPr bwMode="auto">
            <a:xfrm>
              <a:off x="5584" y="1408"/>
              <a:ext cx="80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40062" name="Oval 30"/>
            <p:cNvSpPr>
              <a:spLocks noChangeArrowheads="1"/>
            </p:cNvSpPr>
            <p:nvPr/>
          </p:nvSpPr>
          <p:spPr bwMode="auto">
            <a:xfrm>
              <a:off x="5136" y="1520"/>
              <a:ext cx="80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40063" name="Oval 31"/>
            <p:cNvSpPr>
              <a:spLocks noChangeArrowheads="1"/>
            </p:cNvSpPr>
            <p:nvPr/>
          </p:nvSpPr>
          <p:spPr bwMode="auto">
            <a:xfrm>
              <a:off x="5248" y="1520"/>
              <a:ext cx="80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40064" name="Oval 32"/>
            <p:cNvSpPr>
              <a:spLocks noChangeArrowheads="1"/>
            </p:cNvSpPr>
            <p:nvPr/>
          </p:nvSpPr>
          <p:spPr bwMode="auto">
            <a:xfrm>
              <a:off x="5360" y="1520"/>
              <a:ext cx="80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40065" name="Oval 33"/>
            <p:cNvSpPr>
              <a:spLocks noChangeArrowheads="1"/>
            </p:cNvSpPr>
            <p:nvPr/>
          </p:nvSpPr>
          <p:spPr bwMode="auto">
            <a:xfrm>
              <a:off x="5472" y="1520"/>
              <a:ext cx="80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40066" name="Oval 34"/>
            <p:cNvSpPr>
              <a:spLocks noChangeArrowheads="1"/>
            </p:cNvSpPr>
            <p:nvPr/>
          </p:nvSpPr>
          <p:spPr bwMode="auto">
            <a:xfrm>
              <a:off x="5136" y="1632"/>
              <a:ext cx="80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40067" name="Oval 35"/>
            <p:cNvSpPr>
              <a:spLocks noChangeArrowheads="1"/>
            </p:cNvSpPr>
            <p:nvPr/>
          </p:nvSpPr>
          <p:spPr bwMode="auto">
            <a:xfrm>
              <a:off x="5248" y="1632"/>
              <a:ext cx="80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40068" name="Oval 36"/>
            <p:cNvSpPr>
              <a:spLocks noChangeArrowheads="1"/>
            </p:cNvSpPr>
            <p:nvPr/>
          </p:nvSpPr>
          <p:spPr bwMode="auto">
            <a:xfrm>
              <a:off x="5360" y="1632"/>
              <a:ext cx="80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40069" name="Oval 37"/>
            <p:cNvSpPr>
              <a:spLocks noChangeArrowheads="1"/>
            </p:cNvSpPr>
            <p:nvPr/>
          </p:nvSpPr>
          <p:spPr bwMode="auto">
            <a:xfrm>
              <a:off x="5472" y="1632"/>
              <a:ext cx="80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40070" name="Oval 38"/>
            <p:cNvSpPr>
              <a:spLocks noChangeArrowheads="1"/>
            </p:cNvSpPr>
            <p:nvPr/>
          </p:nvSpPr>
          <p:spPr bwMode="auto">
            <a:xfrm>
              <a:off x="5248" y="1744"/>
              <a:ext cx="80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40071" name="Oval 39"/>
            <p:cNvSpPr>
              <a:spLocks noChangeArrowheads="1"/>
            </p:cNvSpPr>
            <p:nvPr/>
          </p:nvSpPr>
          <p:spPr bwMode="auto">
            <a:xfrm>
              <a:off x="5472" y="1744"/>
              <a:ext cx="80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  <p:sldLayoutId id="2147483660" r:id="rId4"/>
    <p:sldLayoutId id="2147483661" r:id="rId5"/>
    <p:sldLayoutId id="2147483662" r:id="rId6"/>
    <p:sldLayoutId id="2147483663" r:id="rId7"/>
    <p:sldLayoutId id="2147483664" r:id="rId8"/>
    <p:sldLayoutId id="2147483665" r:id="rId9"/>
    <p:sldLayoutId id="2147483666" r:id="rId10"/>
    <p:sldLayoutId id="2147483667" r:id="rId11"/>
    <p:sldLayoutId id="2147483668" r:id="rId12"/>
    <p:sldLayoutId id="2147483669" r:id="rId13"/>
    <p:sldLayoutId id="2147483670" r:id="rId14"/>
  </p:sldLayoutIdLst>
  <p:timing>
    <p:tnLst>
      <p:par>
        <p:cTn id="1" dur="indefinite" restart="never" nodeType="tmRoot"/>
      </p:par>
    </p:tnLst>
  </p:timing>
  <p:hf hdr="0" dt="0"/>
  <p:txStyles>
    <p:titleStyle>
      <a:lvl1pPr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Times New Roman" pitchFamily="18" charset="0"/>
        </a:defRPr>
      </a:lvl2pPr>
      <a:lvl3pPr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Times New Roman" pitchFamily="18" charset="0"/>
        </a:defRPr>
      </a:lvl3pPr>
      <a:lvl4pPr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Times New Roman" pitchFamily="18" charset="0"/>
        </a:defRPr>
      </a:lvl4pPr>
      <a:lvl5pPr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Times New Roman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Times New Roman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Times New Roman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Times New Roman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itchFamily="2" charset="2"/>
        <a:buChar char="l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692150" indent="-347663" algn="l" rtl="0" fontAlgn="base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l"/>
        <a:defRPr sz="2800">
          <a:solidFill>
            <a:schemeClr val="tx1"/>
          </a:solidFill>
          <a:latin typeface="+mn-lt"/>
        </a:defRPr>
      </a:lvl2pPr>
      <a:lvl3pPr marL="987425" indent="-293688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l"/>
        <a:defRPr sz="2400">
          <a:solidFill>
            <a:schemeClr val="tx1"/>
          </a:solidFill>
          <a:latin typeface="+mn-lt"/>
        </a:defRPr>
      </a:lvl3pPr>
      <a:lvl4pPr marL="1281113" indent="-292100" algn="l" rtl="0" fontAlgn="base"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4pPr>
      <a:lvl5pPr marL="1598613" indent="-315913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5pPr>
      <a:lvl6pPr marL="2055813" indent="-315913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2513013" indent="-315913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2970213" indent="-315913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3427413" indent="-315913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3.vml"/><Relationship Id="rId4" Type="http://schemas.openxmlformats.org/officeDocument/2006/relationships/oleObject" Target="../embeddings/Microsoft_Office_Word_97_-_2003_Document2.doc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.vml"/><Relationship Id="rId4" Type="http://schemas.openxmlformats.org/officeDocument/2006/relationships/oleObject" Target="../embeddings/oleObject3.bin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4" Type="http://schemas.openxmlformats.org/officeDocument/2006/relationships/oleObject" Target="../embeddings/Microsoft_Office_Word_97_-_2003_Document3.doc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4" Type="http://schemas.openxmlformats.org/officeDocument/2006/relationships/oleObject" Target="../embeddings/Microsoft_Office_Word_97_-_2003_Document4.doc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4" Type="http://schemas.openxmlformats.org/officeDocument/2006/relationships/oleObject" Target="../embeddings/oleObject4.bin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4" Type="http://schemas.openxmlformats.org/officeDocument/2006/relationships/oleObject" Target="../embeddings/oleObject5.bin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4" Type="http://schemas.openxmlformats.org/officeDocument/2006/relationships/oleObject" Target="../embeddings/oleObject6.bin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8.xml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10.vml"/><Relationship Id="rId6" Type="http://schemas.openxmlformats.org/officeDocument/2006/relationships/oleObject" Target="../embeddings/oleObject9.bin"/><Relationship Id="rId5" Type="http://schemas.openxmlformats.org/officeDocument/2006/relationships/oleObject" Target="../embeddings/oleObject8.bin"/><Relationship Id="rId4" Type="http://schemas.openxmlformats.org/officeDocument/2006/relationships/oleObject" Target="../embeddings/oleObject7.bin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Microsoft_Office_Word_97_-_2003_Document1.doc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0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4" Type="http://schemas.openxmlformats.org/officeDocument/2006/relationships/oleObject" Target="../embeddings/oleObject10.bin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2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Relationship Id="rId4" Type="http://schemas.openxmlformats.org/officeDocument/2006/relationships/oleObject" Target="../embeddings/oleObject11.bin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5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3.vml"/><Relationship Id="rId5" Type="http://schemas.openxmlformats.org/officeDocument/2006/relationships/oleObject" Target="../embeddings/oleObject13.bin"/><Relationship Id="rId4" Type="http://schemas.openxmlformats.org/officeDocument/2006/relationships/oleObject" Target="../embeddings/oleObject12.bin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.vml"/><Relationship Id="rId5" Type="http://schemas.openxmlformats.org/officeDocument/2006/relationships/oleObject" Target="../embeddings/oleObject2.bin"/><Relationship Id="rId4" Type="http://schemas.openxmlformats.org/officeDocument/2006/relationships/oleObject" Target="../embeddings/oleObject1.bin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6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altLang="en-US"/>
              <a:t>Options, Futures, and Other Derivatives</a:t>
            </a:r>
            <a:r>
              <a:rPr lang="en-US" altLang="en-US" i="0"/>
              <a:t> 6</a:t>
            </a:r>
            <a:r>
              <a:rPr lang="en-US" altLang="en-US" i="0" baseline="30000"/>
              <a:t>th</a:t>
            </a:r>
            <a:r>
              <a:rPr lang="en-US" altLang="en-US" i="0"/>
              <a:t> Edition, Copyright </a:t>
            </a:r>
            <a:r>
              <a:rPr lang="en-US" altLang="en-US" i="0">
                <a:cs typeface="Arial" charset="0"/>
              </a:rPr>
              <a:t>© John C. Hull 2005</a:t>
            </a: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en-US" altLang="en-US"/>
              <a:t>20.</a:t>
            </a:r>
            <a:fld id="{A87A72D0-34AE-4EF3-A282-E2B13D69DC7D}" type="slidenum">
              <a:rPr lang="en-US" altLang="en-US"/>
              <a:pPr/>
              <a:t>1</a:t>
            </a:fld>
            <a:endParaRPr lang="en-US" altLang="en-US"/>
          </a:p>
        </p:txBody>
      </p:sp>
      <p:sp>
        <p:nvSpPr>
          <p:cNvPr id="936962" name="Rectangle 2050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/>
              <a:t>Credit Risk</a:t>
            </a:r>
          </a:p>
        </p:txBody>
      </p:sp>
      <p:sp>
        <p:nvSpPr>
          <p:cNvPr id="936963" name="Rectangle 2051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sz="3600"/>
              <a:t>Chapter 20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en-US"/>
              <a:t>Options, Futures, and Other Derivatives</a:t>
            </a:r>
            <a:r>
              <a:rPr lang="en-US" altLang="en-US" i="0"/>
              <a:t> 6</a:t>
            </a:r>
            <a:r>
              <a:rPr lang="en-US" altLang="en-US" i="0" baseline="30000"/>
              <a:t>th</a:t>
            </a:r>
            <a:r>
              <a:rPr lang="en-US" altLang="en-US" i="0"/>
              <a:t> Edition, Copyright </a:t>
            </a:r>
            <a:r>
              <a:rPr lang="en-US" altLang="en-US" i="0">
                <a:cs typeface="Arial" charset="0"/>
              </a:rPr>
              <a:t>© John C. Hull 2005</a:t>
            </a:r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en-US"/>
              <a:t>20.</a:t>
            </a:r>
            <a:fld id="{6E82D8B8-0BCC-48A4-BF76-CE50730AE8D5}" type="slidenum">
              <a:rPr lang="en-US" altLang="en-US"/>
              <a:pPr/>
              <a:t>10</a:t>
            </a:fld>
            <a:endParaRPr lang="en-US" altLang="en-US"/>
          </a:p>
        </p:txBody>
      </p:sp>
      <p:sp>
        <p:nvSpPr>
          <p:cNvPr id="821250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381000"/>
            <a:ext cx="7772400" cy="762000"/>
          </a:xfrm>
        </p:spPr>
        <p:txBody>
          <a:bodyPr/>
          <a:lstStyle/>
          <a:p>
            <a:r>
              <a:rPr lang="en-US"/>
              <a:t>Recovery Rates</a:t>
            </a:r>
            <a:br>
              <a:rPr lang="en-US"/>
            </a:br>
            <a:r>
              <a:rPr lang="en-US" sz="1700"/>
              <a:t>(Moody’s: 1982 to 2003, Table 20.2, page 483)</a:t>
            </a:r>
            <a:endParaRPr lang="en-US"/>
          </a:p>
        </p:txBody>
      </p:sp>
      <p:graphicFrame>
        <p:nvGraphicFramePr>
          <p:cNvPr id="821251" name="Object 3"/>
          <p:cNvGraphicFramePr>
            <a:graphicFrameLocks noChangeAspect="1"/>
          </p:cNvGraphicFramePr>
          <p:nvPr/>
        </p:nvGraphicFramePr>
        <p:xfrm>
          <a:off x="1979613" y="1628775"/>
          <a:ext cx="5943600" cy="4105275"/>
        </p:xfrm>
        <a:graphic>
          <a:graphicData uri="http://schemas.openxmlformats.org/presentationml/2006/ole">
            <p:oleObj spid="_x0000_s821251" name="Document" r:id="rId4" imgW="6035639" imgH="4697803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en-US"/>
              <a:t>Options, Futures, and Other Derivatives</a:t>
            </a:r>
            <a:r>
              <a:rPr lang="en-US" altLang="en-US" i="0"/>
              <a:t> 6</a:t>
            </a:r>
            <a:r>
              <a:rPr lang="en-US" altLang="en-US" i="0" baseline="30000"/>
              <a:t>th</a:t>
            </a:r>
            <a:r>
              <a:rPr lang="en-US" altLang="en-US" i="0"/>
              <a:t> Edition, Copyright </a:t>
            </a:r>
            <a:r>
              <a:rPr lang="en-US" altLang="en-US" i="0">
                <a:cs typeface="Arial" charset="0"/>
              </a:rPr>
              <a:t>© John C. Hull 2005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en-US"/>
              <a:t>20.</a:t>
            </a:r>
            <a:fld id="{4314FB2F-2831-4F04-BBA7-30DE4D229948}" type="slidenum">
              <a:rPr lang="en-US" altLang="en-US"/>
              <a:pPr/>
              <a:t>11</a:t>
            </a:fld>
            <a:endParaRPr lang="en-US" altLang="en-US"/>
          </a:p>
        </p:txBody>
      </p:sp>
      <p:sp>
        <p:nvSpPr>
          <p:cNvPr id="8243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500"/>
              <a:t>Estimating Default Probabilities</a:t>
            </a:r>
          </a:p>
        </p:txBody>
      </p:sp>
      <p:sp>
        <p:nvSpPr>
          <p:cNvPr id="8243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  <a:p>
            <a:r>
              <a:rPr lang="en-US"/>
              <a:t>Alternatives:</a:t>
            </a:r>
          </a:p>
          <a:p>
            <a:pPr lvl="1"/>
            <a:r>
              <a:rPr lang="en-US"/>
              <a:t>Use Bond Prices</a:t>
            </a:r>
          </a:p>
          <a:p>
            <a:pPr lvl="1"/>
            <a:r>
              <a:rPr lang="en-US"/>
              <a:t>Use CDS spreads</a:t>
            </a:r>
          </a:p>
          <a:p>
            <a:pPr lvl="1"/>
            <a:r>
              <a:rPr lang="en-US"/>
              <a:t>Use Historical Data</a:t>
            </a:r>
          </a:p>
          <a:p>
            <a:pPr lvl="1"/>
            <a:r>
              <a:rPr lang="en-US"/>
              <a:t>Use Merton’s Model</a:t>
            </a:r>
          </a:p>
          <a:p>
            <a:pPr>
              <a:buFont typeface="Wingdings" pitchFamily="2" charset="2"/>
              <a:buNone/>
            </a:pPr>
            <a:r>
              <a:rPr lang="en-US"/>
              <a:t>	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en-US"/>
              <a:t>Options, Futures, and Other Derivatives</a:t>
            </a:r>
            <a:r>
              <a:rPr lang="en-US" altLang="en-US" i="0"/>
              <a:t> 6</a:t>
            </a:r>
            <a:r>
              <a:rPr lang="en-US" altLang="en-US" i="0" baseline="30000"/>
              <a:t>th</a:t>
            </a:r>
            <a:r>
              <a:rPr lang="en-US" altLang="en-US" i="0"/>
              <a:t> Edition, Copyright </a:t>
            </a:r>
            <a:r>
              <a:rPr lang="en-US" altLang="en-US" i="0">
                <a:cs typeface="Arial" charset="0"/>
              </a:rPr>
              <a:t>© John C. Hull 2005</a:t>
            </a:r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en-US"/>
              <a:t>20.</a:t>
            </a:r>
            <a:fld id="{F0CABC20-E9BC-4938-8852-AF42A98924CE}" type="slidenum">
              <a:rPr lang="en-US" altLang="en-US"/>
              <a:pPr/>
              <a:t>12</a:t>
            </a:fld>
            <a:endParaRPr lang="en-US" altLang="en-US"/>
          </a:p>
        </p:txBody>
      </p:sp>
      <p:sp>
        <p:nvSpPr>
          <p:cNvPr id="8263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Using Bond Prices </a:t>
            </a:r>
            <a:r>
              <a:rPr lang="en-US" sz="2200"/>
              <a:t>(Equation 20.2, page 484)</a:t>
            </a:r>
          </a:p>
        </p:txBody>
      </p:sp>
      <p:sp>
        <p:nvSpPr>
          <p:cNvPr id="82637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95288" y="1719263"/>
            <a:ext cx="7561262" cy="3870325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en-US" sz="2800"/>
              <a:t>	Average default intensity over life of bond is</a:t>
            </a:r>
          </a:p>
          <a:p>
            <a:pPr>
              <a:buFont typeface="Wingdings" pitchFamily="2" charset="2"/>
              <a:buNone/>
            </a:pPr>
            <a:r>
              <a:rPr lang="en-CA" sz="2800"/>
              <a:t> 	approximately</a:t>
            </a:r>
            <a:endParaRPr lang="en-US" sz="2800"/>
          </a:p>
          <a:p>
            <a:pPr>
              <a:buFont typeface="Wingdings" pitchFamily="2" charset="2"/>
              <a:buNone/>
            </a:pPr>
            <a:endParaRPr lang="en-US" sz="2800"/>
          </a:p>
          <a:p>
            <a:pPr>
              <a:buFont typeface="Wingdings" pitchFamily="2" charset="2"/>
              <a:buNone/>
            </a:pPr>
            <a:endParaRPr lang="en-US" sz="2800"/>
          </a:p>
          <a:p>
            <a:pPr>
              <a:buFont typeface="Wingdings" pitchFamily="2" charset="2"/>
              <a:buNone/>
            </a:pPr>
            <a:r>
              <a:rPr lang="en-US" sz="2800"/>
              <a:t>	where </a:t>
            </a:r>
            <a:r>
              <a:rPr lang="en-US" sz="2800" i="1"/>
              <a:t>h</a:t>
            </a:r>
            <a:r>
              <a:rPr lang="en-US" sz="2800"/>
              <a:t> is the default intensity per year, </a:t>
            </a:r>
            <a:r>
              <a:rPr lang="en-US" sz="2800" i="1">
                <a:latin typeface="Times New Roman" pitchFamily="18" charset="0"/>
              </a:rPr>
              <a:t>s</a:t>
            </a:r>
            <a:r>
              <a:rPr lang="en-US" sz="2800"/>
              <a:t> is the spread of the bond’s yield over the risk-free rate and </a:t>
            </a:r>
            <a:r>
              <a:rPr lang="en-US" sz="2800" i="1">
                <a:latin typeface="Times New Roman" pitchFamily="18" charset="0"/>
              </a:rPr>
              <a:t>R</a:t>
            </a:r>
            <a:r>
              <a:rPr lang="en-US" sz="2800"/>
              <a:t> is the recovery rate</a:t>
            </a:r>
          </a:p>
          <a:p>
            <a:pPr>
              <a:buFont typeface="Wingdings" pitchFamily="2" charset="2"/>
              <a:buNone/>
            </a:pPr>
            <a:endParaRPr lang="en-US" sz="2800"/>
          </a:p>
        </p:txBody>
      </p:sp>
      <p:graphicFrame>
        <p:nvGraphicFramePr>
          <p:cNvPr id="826372" name="Object 4"/>
          <p:cNvGraphicFramePr>
            <a:graphicFrameLocks noChangeAspect="1"/>
          </p:cNvGraphicFramePr>
          <p:nvPr>
            <p:ph sz="half" idx="2"/>
          </p:nvPr>
        </p:nvGraphicFramePr>
        <p:xfrm>
          <a:off x="3419475" y="2420938"/>
          <a:ext cx="2016125" cy="1358900"/>
        </p:xfrm>
        <a:graphic>
          <a:graphicData uri="http://schemas.openxmlformats.org/presentationml/2006/ole">
            <p:oleObj spid="_x0000_s826372" name="Equation" r:id="rId4" imgW="583920" imgH="393480" progId="Equation.3">
              <p:embed/>
            </p:oleObj>
          </a:graphicData>
        </a:graphic>
      </p:graphicFrame>
      <p:sp>
        <p:nvSpPr>
          <p:cNvPr id="826374" name="Text Box 6"/>
          <p:cNvSpPr txBox="1">
            <a:spLocks noChangeArrowheads="1"/>
          </p:cNvSpPr>
          <p:nvPr/>
        </p:nvSpPr>
        <p:spPr bwMode="auto">
          <a:xfrm>
            <a:off x="5703888" y="2873375"/>
            <a:ext cx="781050" cy="366713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lIns="92075" tIns="46038" rIns="92075" bIns="46038">
            <a:spAutoFit/>
          </a:bodyPr>
          <a:lstStyle/>
          <a:p>
            <a:r>
              <a:rPr lang="en-US"/>
              <a:t>(20.2)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en-US"/>
              <a:t>Options, Futures, and Other Derivatives</a:t>
            </a:r>
            <a:r>
              <a:rPr lang="en-US" altLang="en-US" i="0"/>
              <a:t> 6</a:t>
            </a:r>
            <a:r>
              <a:rPr lang="en-US" altLang="en-US" i="0" baseline="30000"/>
              <a:t>th</a:t>
            </a:r>
            <a:r>
              <a:rPr lang="en-US" altLang="en-US" i="0"/>
              <a:t> Edition, Copyright </a:t>
            </a:r>
            <a:r>
              <a:rPr lang="en-US" altLang="en-US" i="0">
                <a:cs typeface="Arial" charset="0"/>
              </a:rPr>
              <a:t>© John C. Hull 2005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en-US"/>
              <a:t>20.</a:t>
            </a:r>
            <a:fld id="{C31C488A-0ED0-4D49-A049-6A9C60B58410}" type="slidenum">
              <a:rPr lang="en-US" altLang="en-US"/>
              <a:pPr/>
              <a:t>13</a:t>
            </a:fld>
            <a:endParaRPr lang="en-US" altLang="en-US"/>
          </a:p>
        </p:txBody>
      </p:sp>
      <p:sp>
        <p:nvSpPr>
          <p:cNvPr id="8273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More Exact Calculation</a:t>
            </a:r>
          </a:p>
        </p:txBody>
      </p:sp>
      <p:sp>
        <p:nvSpPr>
          <p:cNvPr id="8273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400"/>
              <a:t>Assume that a five year corporate bond pays a coupon of 6% per annum (semiannually). The yield is 7% with continuous compounding and the yield on a similar risk-free bond is 5% (with continuous compounding) </a:t>
            </a:r>
          </a:p>
          <a:p>
            <a:r>
              <a:rPr lang="en-US" sz="2400"/>
              <a:t>Price of risk-free bond is 104.09; price of corporate bond is 95.34; expected loss from defaults is 8.75</a:t>
            </a:r>
          </a:p>
          <a:p>
            <a:r>
              <a:rPr lang="en-US" sz="2400"/>
              <a:t>Suppose that the probability of default is </a:t>
            </a:r>
            <a:r>
              <a:rPr lang="en-US" sz="2400" i="1">
                <a:latin typeface="Times New Roman" pitchFamily="18" charset="0"/>
              </a:rPr>
              <a:t>Q</a:t>
            </a:r>
            <a:r>
              <a:rPr lang="en-US" sz="2400"/>
              <a:t> per year and that defaults always happen half way through a year (immediately before a coupon payment</a:t>
            </a:r>
            <a:r>
              <a:rPr lang="sr-Latn-CS" sz="2400"/>
              <a:t>)</a:t>
            </a:r>
            <a:r>
              <a:rPr lang="en-US" sz="2400"/>
              <a:t>.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en-US"/>
              <a:t>Options, Futures, and Other Derivatives</a:t>
            </a:r>
            <a:r>
              <a:rPr lang="en-US" altLang="en-US" i="0"/>
              <a:t> 6</a:t>
            </a:r>
            <a:r>
              <a:rPr lang="en-US" altLang="en-US" i="0" baseline="30000"/>
              <a:t>th</a:t>
            </a:r>
            <a:r>
              <a:rPr lang="en-US" altLang="en-US" i="0"/>
              <a:t> Edition, Copyright </a:t>
            </a:r>
            <a:r>
              <a:rPr lang="en-US" altLang="en-US" i="0">
                <a:cs typeface="Arial" charset="0"/>
              </a:rPr>
              <a:t>© John C. Hull 2005</a:t>
            </a:r>
          </a:p>
        </p:txBody>
      </p:sp>
      <p:sp>
        <p:nvSpPr>
          <p:cNvPr id="7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en-US"/>
              <a:t>20.</a:t>
            </a:r>
            <a:fld id="{8B889764-F03E-47DB-95F8-75BA646803D6}" type="slidenum">
              <a:rPr lang="en-US" altLang="en-US"/>
              <a:pPr/>
              <a:t>14</a:t>
            </a:fld>
            <a:endParaRPr lang="en-US" altLang="en-US"/>
          </a:p>
        </p:txBody>
      </p:sp>
      <p:sp>
        <p:nvSpPr>
          <p:cNvPr id="8284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Calculations </a:t>
            </a:r>
            <a:r>
              <a:rPr lang="en-US" sz="2200"/>
              <a:t>(Table 20.3, page 485)</a:t>
            </a:r>
          </a:p>
        </p:txBody>
      </p:sp>
      <p:graphicFrame>
        <p:nvGraphicFramePr>
          <p:cNvPr id="828419" name="Group 3"/>
          <p:cNvGraphicFramePr>
            <a:graphicFrameLocks noGrp="1"/>
          </p:cNvGraphicFramePr>
          <p:nvPr>
            <p:ph idx="1"/>
          </p:nvPr>
        </p:nvGraphicFramePr>
        <p:xfrm>
          <a:off x="468313" y="1844675"/>
          <a:ext cx="7920037" cy="4100769"/>
        </p:xfrm>
        <a:graphic>
          <a:graphicData uri="http://schemas.openxmlformats.org/drawingml/2006/table">
            <a:tbl>
              <a:tblPr/>
              <a:tblGrid>
                <a:gridCol w="730250"/>
                <a:gridCol w="792162"/>
                <a:gridCol w="1296988"/>
                <a:gridCol w="1295400"/>
                <a:gridCol w="1068387"/>
                <a:gridCol w="1512888"/>
                <a:gridCol w="1223962"/>
              </a:tblGrid>
              <a:tr h="6270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Time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(yrs)</a:t>
                      </a:r>
                    </a:p>
                  </a:txBody>
                  <a:tcPr marL="92075" marR="92075" marT="46038" marB="4603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Def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Prob</a:t>
                      </a:r>
                    </a:p>
                  </a:txBody>
                  <a:tcPr marL="92075" marR="92075" marT="46038" marB="4603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Recovery Amount</a:t>
                      </a:r>
                    </a:p>
                  </a:txBody>
                  <a:tcPr marL="92075" marR="92075" marT="46038" marB="4603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Risk-free Value</a:t>
                      </a:r>
                    </a:p>
                  </a:txBody>
                  <a:tcPr marL="92075" marR="92075" marT="46038" marB="4603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LGD</a:t>
                      </a:r>
                    </a:p>
                  </a:txBody>
                  <a:tcPr marL="92075" marR="92075" marT="46038" marB="4603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Discount Factor</a:t>
                      </a:r>
                    </a:p>
                  </a:txBody>
                  <a:tcPr marL="92075" marR="92075" marT="46038" marB="4603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PV of Exp Loss</a:t>
                      </a:r>
                    </a:p>
                  </a:txBody>
                  <a:tcPr marL="92075" marR="92075" marT="46038" marB="4603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8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0.5</a:t>
                      </a:r>
                    </a:p>
                  </a:txBody>
                  <a:tcPr marL="92075" marR="92075" marT="46038" marB="4603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Q</a:t>
                      </a:r>
                    </a:p>
                  </a:txBody>
                  <a:tcPr marL="92075" marR="92075" marT="46038" marB="4603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40</a:t>
                      </a:r>
                    </a:p>
                  </a:txBody>
                  <a:tcPr marL="92075" marR="92075" marT="46038" marB="4603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106.73</a:t>
                      </a:r>
                    </a:p>
                  </a:txBody>
                  <a:tcPr marL="92075" marR="92075" marT="46038" marB="4603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66.73</a:t>
                      </a:r>
                    </a:p>
                  </a:txBody>
                  <a:tcPr marL="92075" marR="92075" marT="46038" marB="4603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0.9753</a:t>
                      </a:r>
                    </a:p>
                  </a:txBody>
                  <a:tcPr marL="92075" marR="92075" marT="46038" marB="4603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 65.08</a:t>
                      </a:r>
                      <a:r>
                        <a:rPr kumimoji="0" lang="en-US" sz="1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Q</a:t>
                      </a:r>
                    </a:p>
                  </a:txBody>
                  <a:tcPr marL="92075" marR="92075" marT="46038" marB="4603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67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1.5</a:t>
                      </a:r>
                    </a:p>
                  </a:txBody>
                  <a:tcPr marL="92075" marR="92075" marT="46038" marB="4603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Q</a:t>
                      </a:r>
                    </a:p>
                  </a:txBody>
                  <a:tcPr marL="92075" marR="92075" marT="46038" marB="4603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40</a:t>
                      </a:r>
                    </a:p>
                  </a:txBody>
                  <a:tcPr marL="92075" marR="92075" marT="46038" marB="4603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105.97</a:t>
                      </a:r>
                    </a:p>
                  </a:txBody>
                  <a:tcPr marL="92075" marR="92075" marT="46038" marB="4603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65.97</a:t>
                      </a:r>
                    </a:p>
                  </a:txBody>
                  <a:tcPr marL="92075" marR="92075" marT="46038" marB="4603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0.9277</a:t>
                      </a:r>
                    </a:p>
                  </a:txBody>
                  <a:tcPr marL="92075" marR="92075" marT="46038" marB="4603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 61.20</a:t>
                      </a:r>
                      <a:r>
                        <a:rPr kumimoji="0" lang="en-US" sz="1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Q</a:t>
                      </a:r>
                    </a:p>
                  </a:txBody>
                  <a:tcPr marL="92075" marR="92075" marT="46038" marB="4603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8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2.5</a:t>
                      </a:r>
                    </a:p>
                  </a:txBody>
                  <a:tcPr marL="92075" marR="92075" marT="46038" marB="4603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Q</a:t>
                      </a:r>
                    </a:p>
                  </a:txBody>
                  <a:tcPr marL="92075" marR="92075" marT="46038" marB="4603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40</a:t>
                      </a:r>
                    </a:p>
                  </a:txBody>
                  <a:tcPr marL="92075" marR="92075" marT="46038" marB="4603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105.17</a:t>
                      </a:r>
                    </a:p>
                  </a:txBody>
                  <a:tcPr marL="92075" marR="92075" marT="46038" marB="4603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65.17</a:t>
                      </a:r>
                    </a:p>
                  </a:txBody>
                  <a:tcPr marL="92075" marR="92075" marT="46038" marB="4603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0.8825</a:t>
                      </a:r>
                    </a:p>
                  </a:txBody>
                  <a:tcPr marL="92075" marR="92075" marT="46038" marB="4603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 57.52</a:t>
                      </a:r>
                      <a:r>
                        <a:rPr kumimoji="0" lang="en-US" sz="1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Q</a:t>
                      </a:r>
                    </a:p>
                  </a:txBody>
                  <a:tcPr marL="92075" marR="92075" marT="46038" marB="4603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67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3.5</a:t>
                      </a:r>
                    </a:p>
                  </a:txBody>
                  <a:tcPr marL="92075" marR="92075" marT="46038" marB="4603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Q</a:t>
                      </a:r>
                    </a:p>
                  </a:txBody>
                  <a:tcPr marL="92075" marR="92075" marT="46038" marB="4603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40</a:t>
                      </a:r>
                    </a:p>
                  </a:txBody>
                  <a:tcPr marL="92075" marR="92075" marT="46038" marB="4603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104.34</a:t>
                      </a:r>
                    </a:p>
                  </a:txBody>
                  <a:tcPr marL="92075" marR="92075" marT="46038" marB="4603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64.34</a:t>
                      </a:r>
                    </a:p>
                  </a:txBody>
                  <a:tcPr marL="92075" marR="92075" marT="46038" marB="4603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0.8395</a:t>
                      </a:r>
                    </a:p>
                  </a:txBody>
                  <a:tcPr marL="92075" marR="92075" marT="46038" marB="4603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 54.01</a:t>
                      </a:r>
                      <a:r>
                        <a:rPr kumimoji="0" lang="en-US" sz="1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Q</a:t>
                      </a:r>
                    </a:p>
                  </a:txBody>
                  <a:tcPr marL="92075" marR="92075" marT="46038" marB="4603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8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4.5</a:t>
                      </a:r>
                    </a:p>
                  </a:txBody>
                  <a:tcPr marL="92075" marR="92075" marT="46038" marB="4603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Q</a:t>
                      </a:r>
                    </a:p>
                  </a:txBody>
                  <a:tcPr marL="92075" marR="92075" marT="46038" marB="4603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40</a:t>
                      </a:r>
                    </a:p>
                  </a:txBody>
                  <a:tcPr marL="92075" marR="92075" marT="46038" marB="4603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103.46</a:t>
                      </a:r>
                    </a:p>
                  </a:txBody>
                  <a:tcPr marL="92075" marR="92075" marT="46038" marB="4603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63.46</a:t>
                      </a:r>
                    </a:p>
                  </a:txBody>
                  <a:tcPr marL="92075" marR="92075" marT="46038" marB="4603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0.7985</a:t>
                      </a:r>
                    </a:p>
                  </a:txBody>
                  <a:tcPr marL="92075" marR="92075" marT="46038" marB="4603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 50.67</a:t>
                      </a:r>
                      <a:r>
                        <a:rPr kumimoji="0" lang="en-US" sz="1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Q</a:t>
                      </a:r>
                    </a:p>
                  </a:txBody>
                  <a:tcPr marL="92075" marR="92075" marT="46038" marB="4603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67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Total</a:t>
                      </a:r>
                    </a:p>
                  </a:txBody>
                  <a:tcPr marL="92075" marR="92075" marT="46038" marB="4603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2075" marR="92075" marT="46038" marB="4603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2075" marR="92075" marT="46038" marB="4603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2075" marR="92075" marT="46038" marB="4603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2075" marR="92075" marT="46038" marB="4603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2075" marR="92075" marT="46038" marB="4603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288.48</a:t>
                      </a:r>
                      <a:r>
                        <a:rPr kumimoji="0" lang="en-US" sz="1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Q</a:t>
                      </a:r>
                    </a:p>
                  </a:txBody>
                  <a:tcPr marL="92075" marR="92075" marT="46038" marB="4603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en-US"/>
              <a:t>Options, Futures, and Other Derivatives</a:t>
            </a:r>
            <a:r>
              <a:rPr lang="en-US" altLang="en-US" i="0"/>
              <a:t> 6</a:t>
            </a:r>
            <a:r>
              <a:rPr lang="en-US" altLang="en-US" i="0" baseline="30000"/>
              <a:t>th</a:t>
            </a:r>
            <a:r>
              <a:rPr lang="en-US" altLang="en-US" i="0"/>
              <a:t> Edition, Copyright </a:t>
            </a:r>
            <a:r>
              <a:rPr lang="en-US" altLang="en-US" i="0">
                <a:cs typeface="Arial" charset="0"/>
              </a:rPr>
              <a:t>© John C. Hull 2005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en-US"/>
              <a:t>20.</a:t>
            </a:r>
            <a:fld id="{737C73B9-0660-416E-9A5F-8DD118925F64}" type="slidenum">
              <a:rPr lang="en-US" altLang="en-US"/>
              <a:pPr/>
              <a:t>15</a:t>
            </a:fld>
            <a:endParaRPr lang="en-US" altLang="en-US"/>
          </a:p>
        </p:txBody>
      </p:sp>
      <p:sp>
        <p:nvSpPr>
          <p:cNvPr id="8294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Calculations </a:t>
            </a:r>
            <a:r>
              <a:rPr lang="en-US" sz="2400"/>
              <a:t>continued</a:t>
            </a:r>
          </a:p>
        </p:txBody>
      </p:sp>
      <p:sp>
        <p:nvSpPr>
          <p:cNvPr id="8294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We set 288.48</a:t>
            </a:r>
            <a:r>
              <a:rPr lang="en-US" i="1">
                <a:latin typeface="Times New Roman" pitchFamily="18" charset="0"/>
              </a:rPr>
              <a:t>Q </a:t>
            </a:r>
            <a:r>
              <a:rPr lang="en-US"/>
              <a:t>= 8.75 to get </a:t>
            </a:r>
            <a:r>
              <a:rPr lang="en-US" i="1">
                <a:latin typeface="Times New Roman" pitchFamily="18" charset="0"/>
              </a:rPr>
              <a:t>Q </a:t>
            </a:r>
            <a:r>
              <a:rPr lang="en-US"/>
              <a:t>= 3.03%</a:t>
            </a:r>
          </a:p>
          <a:p>
            <a:r>
              <a:rPr lang="en-US"/>
              <a:t>This analysis can be extended to allow defaults to take place more frequently</a:t>
            </a:r>
          </a:p>
          <a:p>
            <a:r>
              <a:rPr lang="en-US"/>
              <a:t>With several bond</a:t>
            </a:r>
            <a:r>
              <a:rPr lang="en-CA"/>
              <a:t>s</a:t>
            </a:r>
            <a:r>
              <a:rPr lang="en-US"/>
              <a:t> we can use more parameters to describe the default probability distribution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en-US"/>
              <a:t>Options, Futures, and Other Derivatives</a:t>
            </a:r>
            <a:r>
              <a:rPr lang="en-US" altLang="en-US" i="0"/>
              <a:t> 6</a:t>
            </a:r>
            <a:r>
              <a:rPr lang="en-US" altLang="en-US" i="0" baseline="30000"/>
              <a:t>th</a:t>
            </a:r>
            <a:r>
              <a:rPr lang="en-US" altLang="en-US" i="0"/>
              <a:t> Edition, Copyright </a:t>
            </a:r>
            <a:r>
              <a:rPr lang="en-US" altLang="en-US" i="0">
                <a:cs typeface="Arial" charset="0"/>
              </a:rPr>
              <a:t>© John C. Hull 2005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en-US"/>
              <a:t>20.</a:t>
            </a:r>
            <a:fld id="{E4104C97-EE6B-4B47-BDF9-A81AC227A079}" type="slidenum">
              <a:rPr lang="en-US" altLang="en-US"/>
              <a:pPr/>
              <a:t>16</a:t>
            </a:fld>
            <a:endParaRPr lang="en-US" altLang="en-US"/>
          </a:p>
        </p:txBody>
      </p:sp>
      <p:sp>
        <p:nvSpPr>
          <p:cNvPr id="8642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The Risk-Free Rate</a:t>
            </a:r>
          </a:p>
        </p:txBody>
      </p:sp>
      <p:sp>
        <p:nvSpPr>
          <p:cNvPr id="8642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The risk-free rate when default probabilities are estimated is usually assumed to be the  LIBOR/swap zero rate (or sometimes 10 bps below the LIBOR/swap rate)</a:t>
            </a:r>
          </a:p>
          <a:p>
            <a:r>
              <a:rPr lang="en-US"/>
              <a:t>To get direct estimates of the spread of bond yields over swap rates we can look at asset swaps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en-US"/>
              <a:t>Options, Futures, and Other Derivatives</a:t>
            </a:r>
            <a:r>
              <a:rPr lang="en-US" altLang="en-US" i="0"/>
              <a:t> 6</a:t>
            </a:r>
            <a:r>
              <a:rPr lang="en-US" altLang="en-US" i="0" baseline="30000"/>
              <a:t>th</a:t>
            </a:r>
            <a:r>
              <a:rPr lang="en-US" altLang="en-US" i="0"/>
              <a:t> Edition, Copyright </a:t>
            </a:r>
            <a:r>
              <a:rPr lang="en-US" altLang="en-US" i="0">
                <a:cs typeface="Arial" charset="0"/>
              </a:rPr>
              <a:t>© John C. Hull 2005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en-US"/>
              <a:t>20.</a:t>
            </a:r>
            <a:fld id="{A057C135-39B0-47BF-BE95-94502E99C245}" type="slidenum">
              <a:rPr lang="en-US" altLang="en-US"/>
              <a:pPr/>
              <a:t>17</a:t>
            </a:fld>
            <a:endParaRPr lang="en-US" altLang="en-US"/>
          </a:p>
        </p:txBody>
      </p:sp>
      <p:sp>
        <p:nvSpPr>
          <p:cNvPr id="8355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CA"/>
              <a:t>Real World vs Risk-Neutral Default Probabilities</a:t>
            </a:r>
            <a:endParaRPr lang="en-US"/>
          </a:p>
        </p:txBody>
      </p:sp>
      <p:sp>
        <p:nvSpPr>
          <p:cNvPr id="8355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CA"/>
              <a:t>The default probabilities backed out of bond prices or credit default swap spreads are risk-neutral default probabilities</a:t>
            </a:r>
          </a:p>
          <a:p>
            <a:r>
              <a:rPr lang="en-CA"/>
              <a:t>The default probabilities backed out of historical data are real-world default probabilities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en-US"/>
              <a:t>Options, Futures, and Other Derivatives</a:t>
            </a:r>
            <a:r>
              <a:rPr lang="en-US" altLang="en-US" i="0"/>
              <a:t> 6</a:t>
            </a:r>
            <a:r>
              <a:rPr lang="en-US" altLang="en-US" i="0" baseline="30000"/>
              <a:t>th</a:t>
            </a:r>
            <a:r>
              <a:rPr lang="en-US" altLang="en-US" i="0"/>
              <a:t> Edition, Copyright </a:t>
            </a:r>
            <a:r>
              <a:rPr lang="en-US" altLang="en-US" i="0">
                <a:cs typeface="Arial" charset="0"/>
              </a:rPr>
              <a:t>© John C. Hull 2005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en-US"/>
              <a:t>20.</a:t>
            </a:r>
            <a:fld id="{1D9CD8BE-FF1A-46AF-B310-224A8A14D48D}" type="slidenum">
              <a:rPr lang="en-US" altLang="en-US"/>
              <a:pPr/>
              <a:t>18</a:t>
            </a:fld>
            <a:endParaRPr lang="en-US" altLang="en-US"/>
          </a:p>
        </p:txBody>
      </p:sp>
      <p:sp>
        <p:nvSpPr>
          <p:cNvPr id="836610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2075" tIns="46038" rIns="92075" bIns="46038" anchor="ctr"/>
          <a:lstStyle/>
          <a:p>
            <a:r>
              <a:rPr lang="en-US"/>
              <a:t>A Comparison</a:t>
            </a:r>
          </a:p>
        </p:txBody>
      </p:sp>
      <p:sp>
        <p:nvSpPr>
          <p:cNvPr id="83661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2075" tIns="46038" rIns="92075" bIns="46038"/>
          <a:lstStyle/>
          <a:p>
            <a:pPr marL="609600" indent="-609600">
              <a:lnSpc>
                <a:spcPct val="90000"/>
              </a:lnSpc>
            </a:pPr>
            <a:r>
              <a:rPr lang="en-US"/>
              <a:t>Calculate 7-year default intensities from the Moody’s data (These are r</a:t>
            </a:r>
            <a:r>
              <a:rPr lang="en-CA"/>
              <a:t>ea</a:t>
            </a:r>
            <a:r>
              <a:rPr lang="en-US"/>
              <a:t>l world default probabilities)</a:t>
            </a:r>
          </a:p>
          <a:p>
            <a:pPr marL="609600" indent="-609600">
              <a:lnSpc>
                <a:spcPct val="90000"/>
              </a:lnSpc>
            </a:pPr>
            <a:r>
              <a:rPr lang="en-US"/>
              <a:t>Use Merrill Lynch data to estimate average 7-year default intensities from bond prices (these are risk-neutral default intensities)</a:t>
            </a:r>
          </a:p>
          <a:p>
            <a:pPr marL="609600" indent="-609600">
              <a:lnSpc>
                <a:spcPct val="90000"/>
              </a:lnSpc>
            </a:pPr>
            <a:r>
              <a:rPr lang="en-US"/>
              <a:t>Assume a risk-free rate equal to the 7-year swap rate minus 10 basis point</a:t>
            </a:r>
          </a:p>
          <a:p>
            <a:pPr marL="609600" indent="-609600">
              <a:lnSpc>
                <a:spcPct val="90000"/>
              </a:lnSpc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en-US"/>
              <a:t>Options, Futures, and Other Derivatives</a:t>
            </a:r>
            <a:r>
              <a:rPr lang="en-US" altLang="en-US" i="0"/>
              <a:t> 6</a:t>
            </a:r>
            <a:r>
              <a:rPr lang="en-US" altLang="en-US" i="0" baseline="30000"/>
              <a:t>th</a:t>
            </a:r>
            <a:r>
              <a:rPr lang="en-US" altLang="en-US" i="0"/>
              <a:t> Edition, Copyright </a:t>
            </a:r>
            <a:r>
              <a:rPr lang="en-US" altLang="en-US" i="0">
                <a:cs typeface="Arial" charset="0"/>
              </a:rPr>
              <a:t>© John C. Hull 2005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en-US"/>
              <a:t>20.</a:t>
            </a:r>
            <a:fld id="{C48946D8-2C9E-4E97-A2CF-813E8A5C1071}" type="slidenum">
              <a:rPr lang="en-US" altLang="en-US"/>
              <a:pPr/>
              <a:t>19</a:t>
            </a:fld>
            <a:endParaRPr lang="en-US" altLang="en-US"/>
          </a:p>
        </p:txBody>
      </p:sp>
      <p:sp>
        <p:nvSpPr>
          <p:cNvPr id="837634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762000"/>
            <a:ext cx="7467600" cy="1447800"/>
          </a:xfrm>
        </p:spPr>
        <p:txBody>
          <a:bodyPr/>
          <a:lstStyle/>
          <a:p>
            <a:r>
              <a:rPr lang="en-US"/>
              <a:t>Real World vs Risk Neutral Default Probabilities, 7 year averages </a:t>
            </a:r>
            <a:r>
              <a:rPr lang="en-US" sz="2200"/>
              <a:t>(Table 20.4, page 487)</a:t>
            </a:r>
          </a:p>
        </p:txBody>
      </p:sp>
      <p:graphicFrame>
        <p:nvGraphicFramePr>
          <p:cNvPr id="837635" name="Object 3"/>
          <p:cNvGraphicFramePr>
            <a:graphicFrameLocks noChangeAspect="1"/>
          </p:cNvGraphicFramePr>
          <p:nvPr>
            <p:ph idx="1"/>
          </p:nvPr>
        </p:nvGraphicFramePr>
        <p:xfrm>
          <a:off x="995363" y="2814638"/>
          <a:ext cx="7824787" cy="2509837"/>
        </p:xfrm>
        <a:graphic>
          <a:graphicData uri="http://schemas.openxmlformats.org/presentationml/2006/ole">
            <p:oleObj spid="_x0000_s837635" name="Document" r:id="rId4" imgW="5630040" imgH="1809720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en-US"/>
              <a:t>Options, Futures, and Other Derivatives</a:t>
            </a:r>
            <a:r>
              <a:rPr lang="en-US" altLang="en-US" i="0"/>
              <a:t> 6</a:t>
            </a:r>
            <a:r>
              <a:rPr lang="en-US" altLang="en-US" i="0" baseline="30000"/>
              <a:t>th</a:t>
            </a:r>
            <a:r>
              <a:rPr lang="en-US" altLang="en-US" i="0"/>
              <a:t> Edition, Copyright </a:t>
            </a:r>
            <a:r>
              <a:rPr lang="en-US" altLang="en-US" i="0">
                <a:cs typeface="Arial" charset="0"/>
              </a:rPr>
              <a:t>© John C. Hull 2005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en-US"/>
              <a:t>20.</a:t>
            </a:r>
            <a:fld id="{18085845-336C-4ABB-BDD9-64C56218D3C6}" type="slidenum">
              <a:rPr lang="en-US" altLang="en-US"/>
              <a:pPr/>
              <a:t>2</a:t>
            </a:fld>
            <a:endParaRPr lang="en-US" altLang="en-US"/>
          </a:p>
        </p:txBody>
      </p:sp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2075" tIns="46038" rIns="92075" bIns="46038" anchor="ctr"/>
          <a:lstStyle/>
          <a:p>
            <a:r>
              <a:rPr lang="en-US"/>
              <a:t>Credit Ratings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2075" tIns="46038" rIns="92075" bIns="46038"/>
          <a:lstStyle/>
          <a:p>
            <a:r>
              <a:rPr lang="en-US"/>
              <a:t>In the S&amp;P rating system, AAA is the best rating.  After that comes AA, A, BBB, BB, B, and CCC</a:t>
            </a:r>
          </a:p>
          <a:p>
            <a:r>
              <a:rPr lang="en-US"/>
              <a:t>The corresponding Moody’s ratings are Aaa, Aa, A, Baa, Ba, B, and Caa</a:t>
            </a:r>
          </a:p>
          <a:p>
            <a:r>
              <a:rPr lang="en-US"/>
              <a:t>Bonds with ratings of BBB (or Baa) and above are considered to be “investment grade”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en-US"/>
              <a:t>Options, Futures, and Other Derivatives</a:t>
            </a:r>
            <a:r>
              <a:rPr lang="en-US" altLang="en-US" i="0"/>
              <a:t> 6</a:t>
            </a:r>
            <a:r>
              <a:rPr lang="en-US" altLang="en-US" i="0" baseline="30000"/>
              <a:t>th</a:t>
            </a:r>
            <a:r>
              <a:rPr lang="en-US" altLang="en-US" i="0"/>
              <a:t> Edition, Copyright </a:t>
            </a:r>
            <a:r>
              <a:rPr lang="en-US" altLang="en-US" i="0">
                <a:cs typeface="Arial" charset="0"/>
              </a:rPr>
              <a:t>© John C. Hull 2005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en-US"/>
              <a:t>20.</a:t>
            </a:r>
            <a:fld id="{5AD28FF3-D3E4-4574-BBA5-18E34830D8DC}" type="slidenum">
              <a:rPr lang="en-US" altLang="en-US"/>
              <a:pPr/>
              <a:t>20</a:t>
            </a:fld>
            <a:endParaRPr lang="en-US" altLang="en-US"/>
          </a:p>
        </p:txBody>
      </p:sp>
      <p:sp>
        <p:nvSpPr>
          <p:cNvPr id="8386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Risk Premiums Earned By Bond Traders </a:t>
            </a:r>
            <a:r>
              <a:rPr lang="en-US" sz="2200"/>
              <a:t>(Table 20.5, page 488)</a:t>
            </a:r>
          </a:p>
        </p:txBody>
      </p:sp>
      <p:graphicFrame>
        <p:nvGraphicFramePr>
          <p:cNvPr id="838659" name="Object 3"/>
          <p:cNvGraphicFramePr>
            <a:graphicFrameLocks noChangeAspect="1"/>
          </p:cNvGraphicFramePr>
          <p:nvPr>
            <p:ph idx="1"/>
          </p:nvPr>
        </p:nvGraphicFramePr>
        <p:xfrm>
          <a:off x="923925" y="2524125"/>
          <a:ext cx="7296150" cy="2800350"/>
        </p:xfrm>
        <a:graphic>
          <a:graphicData uri="http://schemas.openxmlformats.org/presentationml/2006/ole">
            <p:oleObj spid="_x0000_s838659" name="Document" r:id="rId4" imgW="5630040" imgH="2160720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en-US"/>
              <a:t>Options, Futures, and Other Derivatives</a:t>
            </a:r>
            <a:r>
              <a:rPr lang="en-US" altLang="en-US" i="0"/>
              <a:t> 6</a:t>
            </a:r>
            <a:r>
              <a:rPr lang="en-US" altLang="en-US" i="0" baseline="30000"/>
              <a:t>th</a:t>
            </a:r>
            <a:r>
              <a:rPr lang="en-US" altLang="en-US" i="0"/>
              <a:t> Edition, Copyright </a:t>
            </a:r>
            <a:r>
              <a:rPr lang="en-US" altLang="en-US" i="0">
                <a:cs typeface="Arial" charset="0"/>
              </a:rPr>
              <a:t>© John C. Hull 2005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en-US"/>
              <a:t>20.</a:t>
            </a:r>
            <a:fld id="{D538C2D4-B0DB-4AE5-AAE4-A6272691FCF5}" type="slidenum">
              <a:rPr lang="en-US" altLang="en-US"/>
              <a:pPr/>
              <a:t>21</a:t>
            </a:fld>
            <a:endParaRPr lang="en-US" altLang="en-US"/>
          </a:p>
        </p:txBody>
      </p:sp>
      <p:sp>
        <p:nvSpPr>
          <p:cNvPr id="839682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2075" tIns="46038" rIns="92075" bIns="46038" anchor="ctr"/>
          <a:lstStyle/>
          <a:p>
            <a:r>
              <a:rPr lang="en-US"/>
              <a:t>Possible Reasons for These Results</a:t>
            </a:r>
          </a:p>
        </p:txBody>
      </p:sp>
      <p:sp>
        <p:nvSpPr>
          <p:cNvPr id="8396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4213" y="1412875"/>
            <a:ext cx="7772400" cy="4608513"/>
          </a:xfrm>
          <a:noFill/>
          <a:ln/>
        </p:spPr>
        <p:txBody>
          <a:bodyPr lIns="92075" tIns="46038" rIns="92075" bIns="46038"/>
          <a:lstStyle/>
          <a:p>
            <a:pPr>
              <a:lnSpc>
                <a:spcPct val="90000"/>
              </a:lnSpc>
            </a:pPr>
            <a:r>
              <a:rPr lang="en-US" sz="2800"/>
              <a:t>Corporate bonds are relatively illiquid</a:t>
            </a:r>
          </a:p>
          <a:p>
            <a:pPr>
              <a:lnSpc>
                <a:spcPct val="90000"/>
              </a:lnSpc>
            </a:pPr>
            <a:r>
              <a:rPr lang="en-US" sz="2800"/>
              <a:t>The subjective default probabilities of bond traders may be much higher than the estimates from Moody’s historical data</a:t>
            </a:r>
          </a:p>
          <a:p>
            <a:pPr>
              <a:lnSpc>
                <a:spcPct val="90000"/>
              </a:lnSpc>
            </a:pPr>
            <a:r>
              <a:rPr lang="en-US" sz="2800"/>
              <a:t>Bonds do not default independently of each other. This leads to systematic risk that cannot be diversified away.</a:t>
            </a:r>
          </a:p>
          <a:p>
            <a:pPr>
              <a:lnSpc>
                <a:spcPct val="90000"/>
              </a:lnSpc>
            </a:pPr>
            <a:r>
              <a:rPr lang="en-US" sz="2800"/>
              <a:t>Bond return</a:t>
            </a:r>
            <a:r>
              <a:rPr lang="en-CA" sz="2800"/>
              <a:t>s</a:t>
            </a:r>
            <a:r>
              <a:rPr lang="en-US" sz="2800"/>
              <a:t> are highly skewed with limited upside. </a:t>
            </a:r>
            <a:r>
              <a:rPr lang="en-CA" sz="2800"/>
              <a:t>T</a:t>
            </a:r>
            <a:r>
              <a:rPr lang="en-US" sz="2800"/>
              <a:t>he non-systematic risk is difficult to diversify away</a:t>
            </a:r>
            <a:r>
              <a:rPr lang="en-CA" sz="2800"/>
              <a:t> and may be priced by the market</a:t>
            </a:r>
            <a:endParaRPr lang="en-US" sz="2800"/>
          </a:p>
          <a:p>
            <a:pPr>
              <a:lnSpc>
                <a:spcPct val="90000"/>
              </a:lnSpc>
            </a:pPr>
            <a:endParaRPr lang="en-US" sz="2800"/>
          </a:p>
          <a:p>
            <a:pPr>
              <a:lnSpc>
                <a:spcPct val="90000"/>
              </a:lnSpc>
            </a:pPr>
            <a:endParaRPr lang="en-US" sz="28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en-US"/>
              <a:t>Options, Futures, and Other Derivatives</a:t>
            </a:r>
            <a:r>
              <a:rPr lang="en-US" altLang="en-US" i="0"/>
              <a:t> 6</a:t>
            </a:r>
            <a:r>
              <a:rPr lang="en-US" altLang="en-US" i="0" baseline="30000"/>
              <a:t>th</a:t>
            </a:r>
            <a:r>
              <a:rPr lang="en-US" altLang="en-US" i="0"/>
              <a:t> Edition, Copyright </a:t>
            </a:r>
            <a:r>
              <a:rPr lang="en-US" altLang="en-US" i="0">
                <a:cs typeface="Arial" charset="0"/>
              </a:rPr>
              <a:t>© John C. Hull 2005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en-US"/>
              <a:t>20.</a:t>
            </a:r>
            <a:fld id="{86429E26-5593-40DA-9A4F-B624532ADD84}" type="slidenum">
              <a:rPr lang="en-US" altLang="en-US"/>
              <a:pPr/>
              <a:t>22</a:t>
            </a:fld>
            <a:endParaRPr lang="en-US" altLang="en-US"/>
          </a:p>
        </p:txBody>
      </p:sp>
      <p:sp>
        <p:nvSpPr>
          <p:cNvPr id="8407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Which World Should We Use?</a:t>
            </a:r>
          </a:p>
        </p:txBody>
      </p:sp>
      <p:sp>
        <p:nvSpPr>
          <p:cNvPr id="8407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We should use risk-neutral estimates for valuing credit derivatives and estimating the present value of the cost of default </a:t>
            </a:r>
          </a:p>
          <a:p>
            <a:r>
              <a:rPr lang="en-US"/>
              <a:t>We should use real world estimates for calculating credit VaR and scenario analysis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en-US"/>
              <a:t>Options, Futures, and Other Derivatives</a:t>
            </a:r>
            <a:r>
              <a:rPr lang="en-US" altLang="en-US" i="0"/>
              <a:t> 6</a:t>
            </a:r>
            <a:r>
              <a:rPr lang="en-US" altLang="en-US" i="0" baseline="30000"/>
              <a:t>th</a:t>
            </a:r>
            <a:r>
              <a:rPr lang="en-US" altLang="en-US" i="0"/>
              <a:t> Edition, Copyright </a:t>
            </a:r>
            <a:r>
              <a:rPr lang="en-US" altLang="en-US" i="0">
                <a:cs typeface="Arial" charset="0"/>
              </a:rPr>
              <a:t>© John C. Hull 2005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en-US"/>
              <a:t>20.</a:t>
            </a:r>
            <a:fld id="{D3C02431-3E47-45D3-9AEE-19875A4579CE}" type="slidenum">
              <a:rPr lang="en-US" altLang="en-US"/>
              <a:pPr/>
              <a:t>23</a:t>
            </a:fld>
            <a:endParaRPr lang="en-US" altLang="en-US"/>
          </a:p>
        </p:txBody>
      </p:sp>
      <p:sp>
        <p:nvSpPr>
          <p:cNvPr id="737282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2075" tIns="46038" rIns="92075" bIns="46038" anchor="ctr"/>
          <a:lstStyle/>
          <a:p>
            <a:r>
              <a:rPr lang="en-US"/>
              <a:t>Merton’s Model </a:t>
            </a:r>
            <a:r>
              <a:rPr lang="en-US" sz="2200"/>
              <a:t>(page 489-491)</a:t>
            </a:r>
          </a:p>
        </p:txBody>
      </p:sp>
      <p:sp>
        <p:nvSpPr>
          <p:cNvPr id="73728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2075" tIns="46038" rIns="92075" bIns="46038"/>
          <a:lstStyle/>
          <a:p>
            <a:r>
              <a:rPr lang="en-US"/>
              <a:t>Merton’s model regards the equity as an option on the assets of the firm</a:t>
            </a:r>
          </a:p>
          <a:p>
            <a:r>
              <a:rPr lang="en-US"/>
              <a:t>In a simple situation the equity value is</a:t>
            </a:r>
          </a:p>
          <a:p>
            <a:pPr algn="ctr">
              <a:buFont typeface="Wingdings" pitchFamily="2" charset="2"/>
              <a:buNone/>
            </a:pPr>
            <a:r>
              <a:rPr lang="en-US">
                <a:latin typeface="Times New Roman" pitchFamily="18" charset="0"/>
              </a:rPr>
              <a:t>max(</a:t>
            </a:r>
            <a:r>
              <a:rPr lang="en-US" i="1">
                <a:latin typeface="Times New Roman" pitchFamily="18" charset="0"/>
              </a:rPr>
              <a:t>V</a:t>
            </a:r>
            <a:r>
              <a:rPr lang="en-US" i="1" baseline="-25000">
                <a:latin typeface="Times New Roman" pitchFamily="18" charset="0"/>
              </a:rPr>
              <a:t>T </a:t>
            </a:r>
            <a:r>
              <a:rPr lang="en-US">
                <a:latin typeface="Times New Roman" pitchFamily="18" charset="0"/>
              </a:rPr>
              <a:t>-</a:t>
            </a:r>
            <a:r>
              <a:rPr lang="en-US" i="1">
                <a:latin typeface="Times New Roman" pitchFamily="18" charset="0"/>
              </a:rPr>
              <a:t>D</a:t>
            </a:r>
            <a:r>
              <a:rPr lang="en-US">
                <a:latin typeface="Times New Roman" pitchFamily="18" charset="0"/>
              </a:rPr>
              <a:t>, 0)</a:t>
            </a:r>
          </a:p>
          <a:p>
            <a:pPr>
              <a:buFont typeface="Wingdings" pitchFamily="2" charset="2"/>
              <a:buNone/>
            </a:pPr>
            <a:r>
              <a:rPr lang="en-US"/>
              <a:t>	where </a:t>
            </a:r>
            <a:r>
              <a:rPr lang="en-US" i="1">
                <a:latin typeface="Times New Roman" pitchFamily="18" charset="0"/>
              </a:rPr>
              <a:t>V</a:t>
            </a:r>
            <a:r>
              <a:rPr lang="en-US" i="1" baseline="-25000">
                <a:latin typeface="Times New Roman" pitchFamily="18" charset="0"/>
              </a:rPr>
              <a:t>T</a:t>
            </a:r>
            <a:r>
              <a:rPr lang="en-US"/>
              <a:t> is the value of the firm and </a:t>
            </a:r>
            <a:r>
              <a:rPr lang="en-US" i="1">
                <a:latin typeface="Times New Roman" pitchFamily="18" charset="0"/>
              </a:rPr>
              <a:t>D</a:t>
            </a:r>
            <a:r>
              <a:rPr lang="en-US" i="1"/>
              <a:t> </a:t>
            </a:r>
            <a:r>
              <a:rPr lang="en-US"/>
              <a:t>is the debt repayment required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en-US"/>
              <a:t>Options, Futures, and Other Derivatives</a:t>
            </a:r>
            <a:r>
              <a:rPr lang="en-US" altLang="en-US" i="0"/>
              <a:t> 6</a:t>
            </a:r>
            <a:r>
              <a:rPr lang="en-US" altLang="en-US" i="0" baseline="30000"/>
              <a:t>th</a:t>
            </a:r>
            <a:r>
              <a:rPr lang="en-US" altLang="en-US" i="0"/>
              <a:t> Edition, Copyright </a:t>
            </a:r>
            <a:r>
              <a:rPr lang="en-US" altLang="en-US" i="0">
                <a:cs typeface="Arial" charset="0"/>
              </a:rPr>
              <a:t>© John C. Hull 2005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en-US"/>
              <a:t>20.</a:t>
            </a:r>
            <a:fld id="{1B5773AA-7D49-49C2-8608-EBA80CAF0685}" type="slidenum">
              <a:rPr lang="en-US" altLang="en-US"/>
              <a:pPr/>
              <a:t>24</a:t>
            </a:fld>
            <a:endParaRPr lang="en-US" altLang="en-US"/>
          </a:p>
        </p:txBody>
      </p:sp>
      <p:sp>
        <p:nvSpPr>
          <p:cNvPr id="738306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2075" tIns="46038" rIns="92075" bIns="46038" anchor="ctr"/>
          <a:lstStyle/>
          <a:p>
            <a:r>
              <a:rPr lang="en-US"/>
              <a:t>Equity vs. Assets</a:t>
            </a:r>
          </a:p>
        </p:txBody>
      </p:sp>
      <p:sp>
        <p:nvSpPr>
          <p:cNvPr id="7383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2075" tIns="46038" rIns="92075" bIns="46038"/>
          <a:lstStyle/>
          <a:p>
            <a:pPr>
              <a:buFont typeface="Wingdings" pitchFamily="2" charset="2"/>
              <a:buNone/>
            </a:pPr>
            <a:r>
              <a:rPr lang="en-US"/>
              <a:t>   An option pricing model enables the value of the firm’s equity today, </a:t>
            </a:r>
            <a:r>
              <a:rPr lang="en-US" i="1">
                <a:latin typeface="Times New Roman" pitchFamily="18" charset="0"/>
              </a:rPr>
              <a:t>E</a:t>
            </a:r>
            <a:r>
              <a:rPr lang="en-US" baseline="-25000">
                <a:latin typeface="Times New Roman" pitchFamily="18" charset="0"/>
              </a:rPr>
              <a:t>0</a:t>
            </a:r>
            <a:r>
              <a:rPr lang="en-US"/>
              <a:t>, to be related to the value of its assets today, </a:t>
            </a:r>
            <a:r>
              <a:rPr lang="en-US" i="1">
                <a:latin typeface="Times New Roman" pitchFamily="18" charset="0"/>
              </a:rPr>
              <a:t>V</a:t>
            </a:r>
            <a:r>
              <a:rPr lang="en-US" baseline="-25000">
                <a:latin typeface="Times New Roman" pitchFamily="18" charset="0"/>
              </a:rPr>
              <a:t>0</a:t>
            </a:r>
            <a:r>
              <a:rPr lang="en-US"/>
              <a:t>, and the volatility of its assets, </a:t>
            </a:r>
            <a:r>
              <a:rPr lang="en-US">
                <a:latin typeface="Symbol" pitchFamily="18" charset="2"/>
              </a:rPr>
              <a:t>s</a:t>
            </a:r>
            <a:r>
              <a:rPr lang="en-US" i="1" baseline="-25000">
                <a:latin typeface="Times New Roman" pitchFamily="18" charset="0"/>
              </a:rPr>
              <a:t>V</a:t>
            </a:r>
          </a:p>
        </p:txBody>
      </p:sp>
      <p:graphicFrame>
        <p:nvGraphicFramePr>
          <p:cNvPr id="738308" name="Object 4"/>
          <p:cNvGraphicFramePr>
            <a:graphicFrameLocks/>
          </p:cNvGraphicFramePr>
          <p:nvPr/>
        </p:nvGraphicFramePr>
        <p:xfrm>
          <a:off x="1042988" y="4005263"/>
          <a:ext cx="6691312" cy="1981200"/>
        </p:xfrm>
        <a:graphic>
          <a:graphicData uri="http://schemas.openxmlformats.org/presentationml/2006/ole">
            <p:oleObj spid="_x0000_s738308" name="Equation" r:id="rId4" imgW="1587240" imgH="533160" progId="Equation.2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en-US"/>
              <a:t>Options, Futures, and Other Derivatives</a:t>
            </a:r>
            <a:r>
              <a:rPr lang="en-US" altLang="en-US" i="0"/>
              <a:t> 6</a:t>
            </a:r>
            <a:r>
              <a:rPr lang="en-US" altLang="en-US" i="0" baseline="30000"/>
              <a:t>th</a:t>
            </a:r>
            <a:r>
              <a:rPr lang="en-US" altLang="en-US" i="0"/>
              <a:t> Edition, Copyright </a:t>
            </a:r>
            <a:r>
              <a:rPr lang="en-US" altLang="en-US" i="0">
                <a:cs typeface="Arial" charset="0"/>
              </a:rPr>
              <a:t>© John C. Hull 2005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en-US"/>
              <a:t>20.</a:t>
            </a:r>
            <a:fld id="{A20C0130-3C2F-47A8-85FE-1B67DC932D29}" type="slidenum">
              <a:rPr lang="en-US" altLang="en-US"/>
              <a:pPr/>
              <a:t>25</a:t>
            </a:fld>
            <a:endParaRPr lang="en-US" altLang="en-US"/>
          </a:p>
        </p:txBody>
      </p:sp>
      <p:sp>
        <p:nvSpPr>
          <p:cNvPr id="739330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2075" tIns="46038" rIns="92075" bIns="46038" anchor="ctr"/>
          <a:lstStyle/>
          <a:p>
            <a:r>
              <a:rPr lang="en-US"/>
              <a:t>Volatilities</a:t>
            </a:r>
          </a:p>
        </p:txBody>
      </p:sp>
      <p:sp>
        <p:nvSpPr>
          <p:cNvPr id="73933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2075" tIns="46038" rIns="92075" bIns="46038"/>
          <a:lstStyle/>
          <a:p>
            <a:pPr>
              <a:buFont typeface="Wingdings" pitchFamily="2" charset="2"/>
              <a:buNone/>
            </a:pPr>
            <a:r>
              <a:rPr lang="en-US"/>
              <a:t> </a:t>
            </a:r>
          </a:p>
        </p:txBody>
      </p:sp>
      <p:graphicFrame>
        <p:nvGraphicFramePr>
          <p:cNvPr id="739332" name="Object 4"/>
          <p:cNvGraphicFramePr>
            <a:graphicFrameLocks/>
          </p:cNvGraphicFramePr>
          <p:nvPr/>
        </p:nvGraphicFramePr>
        <p:xfrm>
          <a:off x="2317750" y="2387600"/>
          <a:ext cx="4724400" cy="922338"/>
        </p:xfrm>
        <a:graphic>
          <a:graphicData uri="http://schemas.openxmlformats.org/presentationml/2006/ole">
            <p:oleObj spid="_x0000_s739332" name="Equation" r:id="rId4" imgW="1054080" imgH="228600" progId="Equation.2">
              <p:embed/>
            </p:oleObj>
          </a:graphicData>
        </a:graphic>
      </p:graphicFrame>
      <p:sp>
        <p:nvSpPr>
          <p:cNvPr id="739333" name="Rectangle 5"/>
          <p:cNvSpPr>
            <a:spLocks noChangeArrowheads="1"/>
          </p:cNvSpPr>
          <p:nvPr/>
        </p:nvSpPr>
        <p:spPr bwMode="auto">
          <a:xfrm>
            <a:off x="914400" y="3657600"/>
            <a:ext cx="7467600" cy="137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800"/>
              <a:t>This equation together with the option pricing relationship enables </a:t>
            </a:r>
            <a:r>
              <a:rPr lang="en-US" sz="2800" i="1">
                <a:latin typeface="Times New Roman" pitchFamily="18" charset="0"/>
              </a:rPr>
              <a:t>V</a:t>
            </a:r>
            <a:r>
              <a:rPr lang="en-US" sz="2800" baseline="-25000">
                <a:latin typeface="Times New Roman" pitchFamily="18" charset="0"/>
              </a:rPr>
              <a:t>0</a:t>
            </a:r>
            <a:r>
              <a:rPr lang="en-US" sz="2800"/>
              <a:t> and</a:t>
            </a:r>
            <a:r>
              <a:rPr lang="en-US" sz="2800">
                <a:latin typeface="Symbol" pitchFamily="18" charset="2"/>
              </a:rPr>
              <a:t> s</a:t>
            </a:r>
            <a:r>
              <a:rPr lang="en-US" sz="2800" i="1" baseline="-25000">
                <a:latin typeface="Times New Roman" pitchFamily="18" charset="0"/>
              </a:rPr>
              <a:t>V</a:t>
            </a:r>
            <a:r>
              <a:rPr lang="en-US" sz="2800" baseline="-25000">
                <a:latin typeface="Symbol" pitchFamily="18" charset="2"/>
              </a:rPr>
              <a:t>  </a:t>
            </a:r>
            <a:r>
              <a:rPr lang="en-US" sz="2800"/>
              <a:t> to be determined from </a:t>
            </a:r>
            <a:r>
              <a:rPr lang="en-US" sz="2800" i="1">
                <a:latin typeface="Times New Roman" pitchFamily="18" charset="0"/>
              </a:rPr>
              <a:t>E</a:t>
            </a:r>
            <a:r>
              <a:rPr lang="en-US" sz="2800" baseline="-25000">
                <a:latin typeface="Times New Roman" pitchFamily="18" charset="0"/>
              </a:rPr>
              <a:t>0</a:t>
            </a:r>
            <a:r>
              <a:rPr lang="en-US" sz="2800"/>
              <a:t> and </a:t>
            </a:r>
            <a:r>
              <a:rPr lang="en-US" sz="2800">
                <a:latin typeface="Symbol" pitchFamily="18" charset="2"/>
              </a:rPr>
              <a:t>s</a:t>
            </a:r>
            <a:r>
              <a:rPr lang="en-US" sz="2800" i="1" baseline="-25000">
                <a:latin typeface="Times New Roman" pitchFamily="18" charset="0"/>
              </a:rPr>
              <a:t>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en-US"/>
              <a:t>Options, Futures, and Other Derivatives</a:t>
            </a:r>
            <a:r>
              <a:rPr lang="en-US" altLang="en-US" i="0"/>
              <a:t> 6</a:t>
            </a:r>
            <a:r>
              <a:rPr lang="en-US" altLang="en-US" i="0" baseline="30000"/>
              <a:t>th</a:t>
            </a:r>
            <a:r>
              <a:rPr lang="en-US" altLang="en-US" i="0"/>
              <a:t> Edition, Copyright </a:t>
            </a:r>
            <a:r>
              <a:rPr lang="en-US" altLang="en-US" i="0">
                <a:cs typeface="Arial" charset="0"/>
              </a:rPr>
              <a:t>© John C. Hull 2005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en-US"/>
              <a:t>20.</a:t>
            </a:r>
            <a:fld id="{6265B58B-E8B7-4F2A-8321-5C0286FC3BAC}" type="slidenum">
              <a:rPr lang="en-US" altLang="en-US"/>
              <a:pPr/>
              <a:t>26</a:t>
            </a:fld>
            <a:endParaRPr lang="en-US" altLang="en-US"/>
          </a:p>
        </p:txBody>
      </p:sp>
      <p:sp>
        <p:nvSpPr>
          <p:cNvPr id="7403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Example</a:t>
            </a:r>
          </a:p>
        </p:txBody>
      </p:sp>
      <p:sp>
        <p:nvSpPr>
          <p:cNvPr id="7403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A company’s equity is $3 million and the volatility of the equity is 80%</a:t>
            </a:r>
          </a:p>
          <a:p>
            <a:r>
              <a:rPr lang="en-US"/>
              <a:t>The risk-free rate is 5%, the debt is $10 million and time to debt maturity is 1 year </a:t>
            </a:r>
          </a:p>
          <a:p>
            <a:r>
              <a:rPr lang="en-US"/>
              <a:t>Solving the two equations yields </a:t>
            </a:r>
            <a:r>
              <a:rPr lang="en-US" i="1">
                <a:latin typeface="Times New Roman" pitchFamily="18" charset="0"/>
              </a:rPr>
              <a:t>V</a:t>
            </a:r>
            <a:r>
              <a:rPr lang="en-US" baseline="-25000">
                <a:latin typeface="Times New Roman" pitchFamily="18" charset="0"/>
              </a:rPr>
              <a:t>0</a:t>
            </a:r>
            <a:r>
              <a:rPr lang="en-US"/>
              <a:t>=12.40 and </a:t>
            </a:r>
            <a:r>
              <a:rPr lang="en-US">
                <a:latin typeface="Symbol" pitchFamily="18" charset="2"/>
              </a:rPr>
              <a:t>s</a:t>
            </a:r>
            <a:r>
              <a:rPr lang="en-US" i="1" baseline="-25000">
                <a:latin typeface="Times New Roman" pitchFamily="18" charset="0"/>
              </a:rPr>
              <a:t>v</a:t>
            </a:r>
            <a:r>
              <a:rPr lang="en-US"/>
              <a:t>=21.23%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en-US"/>
              <a:t>Options, Futures, and Other Derivatives</a:t>
            </a:r>
            <a:r>
              <a:rPr lang="en-US" altLang="en-US" i="0"/>
              <a:t> 6</a:t>
            </a:r>
            <a:r>
              <a:rPr lang="en-US" altLang="en-US" i="0" baseline="30000"/>
              <a:t>th</a:t>
            </a:r>
            <a:r>
              <a:rPr lang="en-US" altLang="en-US" i="0"/>
              <a:t> Edition, Copyright </a:t>
            </a:r>
            <a:r>
              <a:rPr lang="en-US" altLang="en-US" i="0">
                <a:cs typeface="Arial" charset="0"/>
              </a:rPr>
              <a:t>© John C. Hull 2005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en-US"/>
              <a:t>20.</a:t>
            </a:r>
            <a:fld id="{E6CDCBF0-DD48-4367-974B-830CCA5C6BC9}" type="slidenum">
              <a:rPr lang="en-US" altLang="en-US"/>
              <a:pPr/>
              <a:t>27</a:t>
            </a:fld>
            <a:endParaRPr lang="en-US" altLang="en-US"/>
          </a:p>
        </p:txBody>
      </p:sp>
      <p:sp>
        <p:nvSpPr>
          <p:cNvPr id="7413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Example continued</a:t>
            </a:r>
          </a:p>
        </p:txBody>
      </p:sp>
      <p:sp>
        <p:nvSpPr>
          <p:cNvPr id="7413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The probability of default is </a:t>
            </a:r>
            <a:r>
              <a:rPr lang="en-US" i="1">
                <a:latin typeface="Times New Roman" pitchFamily="18" charset="0"/>
              </a:rPr>
              <a:t>N</a:t>
            </a:r>
            <a:r>
              <a:rPr lang="en-US"/>
              <a:t>(-</a:t>
            </a:r>
            <a:r>
              <a:rPr lang="en-US" i="1">
                <a:latin typeface="Times New Roman" pitchFamily="18" charset="0"/>
              </a:rPr>
              <a:t>d</a:t>
            </a:r>
            <a:r>
              <a:rPr lang="en-US" baseline="-25000"/>
              <a:t>2</a:t>
            </a:r>
            <a:r>
              <a:rPr lang="en-US"/>
              <a:t>) or 12.7%</a:t>
            </a:r>
          </a:p>
          <a:p>
            <a:r>
              <a:rPr lang="en-US"/>
              <a:t>The market value of the debt is 9.40</a:t>
            </a:r>
          </a:p>
          <a:p>
            <a:r>
              <a:rPr lang="en-US"/>
              <a:t>The present value of the promised payment is 9.51</a:t>
            </a:r>
          </a:p>
          <a:p>
            <a:r>
              <a:rPr lang="en-US"/>
              <a:t>The expected loss is about 1.2%</a:t>
            </a:r>
          </a:p>
          <a:p>
            <a:r>
              <a:rPr lang="en-US"/>
              <a:t>The recovery rate is 91%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en-US"/>
              <a:t>Options, Futures, and Other Derivatives</a:t>
            </a:r>
            <a:r>
              <a:rPr lang="en-US" altLang="en-US" i="0"/>
              <a:t> 6</a:t>
            </a:r>
            <a:r>
              <a:rPr lang="en-US" altLang="en-US" i="0" baseline="30000"/>
              <a:t>th</a:t>
            </a:r>
            <a:r>
              <a:rPr lang="en-US" altLang="en-US" i="0"/>
              <a:t> Edition, Copyright </a:t>
            </a:r>
            <a:r>
              <a:rPr lang="en-US" altLang="en-US" i="0">
                <a:cs typeface="Arial" charset="0"/>
              </a:rPr>
              <a:t>© John C. Hull 2005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en-US"/>
              <a:t>20.</a:t>
            </a:r>
            <a:fld id="{9A8B7131-E8E3-469A-BDE2-3E2E4012DBDB}" type="slidenum">
              <a:rPr lang="en-US" altLang="en-US"/>
              <a:pPr/>
              <a:t>28</a:t>
            </a:fld>
            <a:endParaRPr lang="en-US" altLang="en-US"/>
          </a:p>
        </p:txBody>
      </p:sp>
      <p:sp>
        <p:nvSpPr>
          <p:cNvPr id="742402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260350"/>
            <a:ext cx="7489825" cy="1492250"/>
          </a:xfrm>
          <a:noFill/>
          <a:ln/>
        </p:spPr>
        <p:txBody>
          <a:bodyPr lIns="92075" tIns="46038" rIns="92075" bIns="46038" anchor="ctr"/>
          <a:lstStyle/>
          <a:p>
            <a:r>
              <a:rPr lang="en-US"/>
              <a:t>The Implementation of Merton’s Model (e.g. Moody’s KMV)</a:t>
            </a:r>
          </a:p>
        </p:txBody>
      </p:sp>
      <p:sp>
        <p:nvSpPr>
          <p:cNvPr id="7424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2075" tIns="46038" rIns="92075" bIns="46038"/>
          <a:lstStyle/>
          <a:p>
            <a:r>
              <a:rPr lang="en-US" sz="2800"/>
              <a:t>Choose time horizon</a:t>
            </a:r>
          </a:p>
          <a:p>
            <a:r>
              <a:rPr lang="en-US" sz="2800"/>
              <a:t>Calculate cumulative obligations to time horizon. This is termed by KMV the “default point”. We denote it by </a:t>
            </a:r>
            <a:r>
              <a:rPr lang="en-US" sz="2800" i="1">
                <a:latin typeface="Times New Roman" pitchFamily="18" charset="0"/>
              </a:rPr>
              <a:t>D</a:t>
            </a:r>
            <a:r>
              <a:rPr lang="en-US" sz="2800"/>
              <a:t> </a:t>
            </a:r>
          </a:p>
          <a:p>
            <a:r>
              <a:rPr lang="en-US" sz="2800"/>
              <a:t>Use Merton’s model to calculate a theoretical probability of default</a:t>
            </a:r>
          </a:p>
          <a:p>
            <a:r>
              <a:rPr lang="en-US" sz="2800"/>
              <a:t>Use historical data or bond data to develop a one-to-one mapping of theoretical probability into either real-world or risk-neutral probability of default.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en-US"/>
              <a:t>Options, Futures, and Other Derivatives</a:t>
            </a:r>
            <a:r>
              <a:rPr lang="en-US" altLang="en-US" i="0"/>
              <a:t> 6</a:t>
            </a:r>
            <a:r>
              <a:rPr lang="en-US" altLang="en-US" i="0" baseline="30000"/>
              <a:t>th</a:t>
            </a:r>
            <a:r>
              <a:rPr lang="en-US" altLang="en-US" i="0"/>
              <a:t> Edition, Copyright </a:t>
            </a:r>
            <a:r>
              <a:rPr lang="en-US" altLang="en-US" i="0">
                <a:cs typeface="Arial" charset="0"/>
              </a:rPr>
              <a:t>© John C. Hull 2005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en-US"/>
              <a:t>20.</a:t>
            </a:r>
            <a:fld id="{C47E125A-D4D8-4968-905C-C9E132ABC60C}" type="slidenum">
              <a:rPr lang="en-US" altLang="en-US"/>
              <a:pPr/>
              <a:t>29</a:t>
            </a:fld>
            <a:endParaRPr lang="en-US" altLang="en-US"/>
          </a:p>
        </p:txBody>
      </p:sp>
      <p:sp>
        <p:nvSpPr>
          <p:cNvPr id="900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Credit Risk in Derivatives Transactions </a:t>
            </a:r>
            <a:r>
              <a:rPr lang="en-US" sz="2200"/>
              <a:t>(page 491-493)</a:t>
            </a:r>
          </a:p>
        </p:txBody>
      </p:sp>
      <p:sp>
        <p:nvSpPr>
          <p:cNvPr id="900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itchFamily="2" charset="2"/>
              <a:buNone/>
            </a:pPr>
            <a:r>
              <a:rPr lang="en-US"/>
              <a:t>Three cases</a:t>
            </a:r>
          </a:p>
          <a:p>
            <a:r>
              <a:rPr lang="en-US"/>
              <a:t>Contract always an asset</a:t>
            </a:r>
          </a:p>
          <a:p>
            <a:r>
              <a:rPr lang="en-US"/>
              <a:t>Contract always a liability</a:t>
            </a:r>
          </a:p>
          <a:p>
            <a:r>
              <a:rPr lang="en-US"/>
              <a:t>Contract can be an asset or a liability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en-US"/>
              <a:t>Options, Futures, and Other Derivatives</a:t>
            </a:r>
            <a:r>
              <a:rPr lang="en-US" altLang="en-US" i="0"/>
              <a:t> 6</a:t>
            </a:r>
            <a:r>
              <a:rPr lang="en-US" altLang="en-US" i="0" baseline="30000"/>
              <a:t>th</a:t>
            </a:r>
            <a:r>
              <a:rPr lang="en-US" altLang="en-US" i="0"/>
              <a:t> Edition, Copyright </a:t>
            </a:r>
            <a:r>
              <a:rPr lang="en-US" altLang="en-US" i="0">
                <a:cs typeface="Arial" charset="0"/>
              </a:rPr>
              <a:t>© John C. Hull 2005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en-US"/>
              <a:t>20.</a:t>
            </a:r>
            <a:fld id="{FE38D836-0413-45F0-BB35-0AE981A1D178}" type="slidenum">
              <a:rPr lang="en-US" altLang="en-US"/>
              <a:pPr/>
              <a:t>3</a:t>
            </a:fld>
            <a:endParaRPr lang="en-US" altLang="en-US"/>
          </a:p>
        </p:txBody>
      </p:sp>
      <p:sp>
        <p:nvSpPr>
          <p:cNvPr id="719874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2075" tIns="46038" rIns="92075" bIns="46038" anchor="ctr"/>
          <a:lstStyle/>
          <a:p>
            <a:r>
              <a:rPr lang="en-US"/>
              <a:t>Historical Data</a:t>
            </a:r>
          </a:p>
        </p:txBody>
      </p:sp>
      <p:sp>
        <p:nvSpPr>
          <p:cNvPr id="7198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2127250"/>
            <a:ext cx="8229600" cy="4003675"/>
          </a:xfrm>
          <a:noFill/>
          <a:ln/>
        </p:spPr>
        <p:txBody>
          <a:bodyPr lIns="92075" tIns="46038" rIns="92075" bIns="46038"/>
          <a:lstStyle/>
          <a:p>
            <a:pPr>
              <a:buFont typeface="Wingdings" pitchFamily="2" charset="2"/>
              <a:buNone/>
            </a:pPr>
            <a:r>
              <a:rPr lang="en-US"/>
              <a:t>   Historical data provided by rating agencies are also used to estimate the probability of default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en-US"/>
              <a:t>Options, Futures, and Other Derivatives</a:t>
            </a:r>
            <a:r>
              <a:rPr lang="en-US" altLang="en-US" i="0"/>
              <a:t> 6</a:t>
            </a:r>
            <a:r>
              <a:rPr lang="en-US" altLang="en-US" i="0" baseline="30000"/>
              <a:t>th</a:t>
            </a:r>
            <a:r>
              <a:rPr lang="en-US" altLang="en-US" i="0"/>
              <a:t> Edition, Copyright </a:t>
            </a:r>
            <a:r>
              <a:rPr lang="en-US" altLang="en-US" i="0">
                <a:cs typeface="Arial" charset="0"/>
              </a:rPr>
              <a:t>© John C. Hull 2005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en-US"/>
              <a:t>20.</a:t>
            </a:r>
            <a:fld id="{DE820901-D64C-4A9D-B515-C98265473C34}" type="slidenum">
              <a:rPr lang="en-US" altLang="en-US"/>
              <a:pPr/>
              <a:t>30</a:t>
            </a:fld>
            <a:endParaRPr lang="en-US" altLang="en-US"/>
          </a:p>
        </p:txBody>
      </p:sp>
      <p:sp>
        <p:nvSpPr>
          <p:cNvPr id="901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General Result </a:t>
            </a:r>
          </a:p>
        </p:txBody>
      </p:sp>
      <p:sp>
        <p:nvSpPr>
          <p:cNvPr id="9011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600"/>
              <a:t>Assume that default probability is independent of the value of the derivative</a:t>
            </a:r>
          </a:p>
          <a:p>
            <a:r>
              <a:rPr lang="en-US" sz="2600"/>
              <a:t>Consider times </a:t>
            </a:r>
            <a:r>
              <a:rPr lang="en-US" sz="2600" i="1">
                <a:latin typeface="Times New Roman" pitchFamily="18" charset="0"/>
              </a:rPr>
              <a:t>t</a:t>
            </a:r>
            <a:r>
              <a:rPr lang="en-US" sz="2600" baseline="-25000"/>
              <a:t>1</a:t>
            </a:r>
            <a:r>
              <a:rPr lang="en-US" sz="2600"/>
              <a:t>, </a:t>
            </a:r>
            <a:r>
              <a:rPr lang="en-US" sz="2600" i="1">
                <a:latin typeface="Times New Roman" pitchFamily="18" charset="0"/>
              </a:rPr>
              <a:t>t</a:t>
            </a:r>
            <a:r>
              <a:rPr lang="en-US" sz="2600" baseline="-25000"/>
              <a:t>2</a:t>
            </a:r>
            <a:r>
              <a:rPr lang="en-US" sz="2600"/>
              <a:t>,…</a:t>
            </a:r>
            <a:r>
              <a:rPr lang="en-US" sz="2600" i="1">
                <a:latin typeface="Times New Roman" pitchFamily="18" charset="0"/>
              </a:rPr>
              <a:t>t</a:t>
            </a:r>
            <a:r>
              <a:rPr lang="en-US" sz="2600" i="1" baseline="-25000"/>
              <a:t>n</a:t>
            </a:r>
            <a:r>
              <a:rPr lang="en-US" sz="2600"/>
              <a:t> and default probability is </a:t>
            </a:r>
            <a:r>
              <a:rPr lang="en-US" sz="2600" i="1">
                <a:latin typeface="Times New Roman" pitchFamily="18" charset="0"/>
              </a:rPr>
              <a:t>q</a:t>
            </a:r>
            <a:r>
              <a:rPr lang="en-US" sz="2600" i="1" baseline="-25000">
                <a:latin typeface="Times New Roman" pitchFamily="18" charset="0"/>
              </a:rPr>
              <a:t>i</a:t>
            </a:r>
            <a:r>
              <a:rPr lang="en-US" sz="2600"/>
              <a:t> at time </a:t>
            </a:r>
            <a:r>
              <a:rPr lang="en-US" sz="2600" i="1">
                <a:latin typeface="Times New Roman" pitchFamily="18" charset="0"/>
              </a:rPr>
              <a:t>t</a:t>
            </a:r>
            <a:r>
              <a:rPr lang="en-US" sz="2600" i="1" baseline="-25000">
                <a:latin typeface="Times New Roman" pitchFamily="18" charset="0"/>
              </a:rPr>
              <a:t>i</a:t>
            </a:r>
            <a:r>
              <a:rPr lang="en-US" sz="2600"/>
              <a:t>. The value of the contract at time </a:t>
            </a:r>
            <a:r>
              <a:rPr lang="en-US" sz="2600" i="1">
                <a:latin typeface="Times New Roman" pitchFamily="18" charset="0"/>
              </a:rPr>
              <a:t>t</a:t>
            </a:r>
            <a:r>
              <a:rPr lang="en-US" sz="2600" i="1" baseline="-25000">
                <a:latin typeface="Times New Roman" pitchFamily="18" charset="0"/>
              </a:rPr>
              <a:t>i</a:t>
            </a:r>
            <a:r>
              <a:rPr lang="en-US" sz="2600"/>
              <a:t> is </a:t>
            </a:r>
            <a:r>
              <a:rPr lang="en-US" sz="2600" i="1">
                <a:latin typeface="Times New Roman" pitchFamily="18" charset="0"/>
              </a:rPr>
              <a:t>f</a:t>
            </a:r>
            <a:r>
              <a:rPr lang="en-US" sz="2600" i="1" baseline="-25000">
                <a:latin typeface="Times New Roman" pitchFamily="18" charset="0"/>
              </a:rPr>
              <a:t>i</a:t>
            </a:r>
            <a:r>
              <a:rPr lang="en-US" sz="2600" baseline="-25000"/>
              <a:t> </a:t>
            </a:r>
            <a:r>
              <a:rPr lang="en-US" sz="2600"/>
              <a:t> and the recovery rate is </a:t>
            </a:r>
            <a:r>
              <a:rPr lang="en-US" sz="2600" i="1">
                <a:latin typeface="Times New Roman" pitchFamily="18" charset="0"/>
              </a:rPr>
              <a:t>R</a:t>
            </a:r>
          </a:p>
          <a:p>
            <a:r>
              <a:rPr lang="en-US" sz="2600"/>
              <a:t>The loss from defaults at time </a:t>
            </a:r>
            <a:r>
              <a:rPr lang="en-US" sz="2600" i="1">
                <a:latin typeface="Times New Roman" pitchFamily="18" charset="0"/>
              </a:rPr>
              <a:t>t</a:t>
            </a:r>
            <a:r>
              <a:rPr lang="en-US" sz="2600" i="1" baseline="-25000">
                <a:latin typeface="Times New Roman" pitchFamily="18" charset="0"/>
              </a:rPr>
              <a:t>i</a:t>
            </a:r>
            <a:r>
              <a:rPr lang="en-US" sz="2600"/>
              <a:t> is </a:t>
            </a:r>
            <a:r>
              <a:rPr lang="en-US" sz="2600" i="1">
                <a:latin typeface="Times New Roman" pitchFamily="18" charset="0"/>
              </a:rPr>
              <a:t>q</a:t>
            </a:r>
            <a:r>
              <a:rPr lang="en-US" sz="2600" i="1" baseline="-25000">
                <a:latin typeface="Times New Roman" pitchFamily="18" charset="0"/>
              </a:rPr>
              <a:t>i</a:t>
            </a:r>
            <a:r>
              <a:rPr lang="en-US" sz="2600"/>
              <a:t>(1-</a:t>
            </a:r>
            <a:r>
              <a:rPr lang="en-US" sz="2600" i="1">
                <a:latin typeface="Times New Roman" pitchFamily="18" charset="0"/>
              </a:rPr>
              <a:t>R</a:t>
            </a:r>
            <a:r>
              <a:rPr lang="en-US" sz="2600"/>
              <a:t>)</a:t>
            </a:r>
            <a:r>
              <a:rPr lang="en-US" sz="2600" i="1">
                <a:latin typeface="Times New Roman" pitchFamily="18" charset="0"/>
              </a:rPr>
              <a:t>E</a:t>
            </a:r>
            <a:r>
              <a:rPr lang="en-US" sz="2600"/>
              <a:t>[max(</a:t>
            </a:r>
            <a:r>
              <a:rPr lang="en-US" sz="2600" i="1">
                <a:latin typeface="Times New Roman" pitchFamily="18" charset="0"/>
              </a:rPr>
              <a:t>f</a:t>
            </a:r>
            <a:r>
              <a:rPr lang="en-US" sz="2600" i="1" baseline="-25000">
                <a:latin typeface="Times New Roman" pitchFamily="18" charset="0"/>
              </a:rPr>
              <a:t>i</a:t>
            </a:r>
            <a:r>
              <a:rPr lang="en-US" sz="2600"/>
              <a:t>,0)]. </a:t>
            </a:r>
          </a:p>
          <a:p>
            <a:r>
              <a:rPr lang="en-US" sz="2600"/>
              <a:t>Defining </a:t>
            </a:r>
            <a:r>
              <a:rPr lang="en-US" sz="2600" i="1">
                <a:latin typeface="Times New Roman" pitchFamily="18" charset="0"/>
              </a:rPr>
              <a:t>u</a:t>
            </a:r>
            <a:r>
              <a:rPr lang="en-US" sz="2600" i="1" baseline="-25000">
                <a:latin typeface="Times New Roman" pitchFamily="18" charset="0"/>
              </a:rPr>
              <a:t>i</a:t>
            </a:r>
            <a:r>
              <a:rPr lang="en-US" sz="2600"/>
              <a:t>=</a:t>
            </a:r>
            <a:r>
              <a:rPr lang="en-US" sz="2600" i="1">
                <a:latin typeface="Times New Roman" pitchFamily="18" charset="0"/>
              </a:rPr>
              <a:t>q</a:t>
            </a:r>
            <a:r>
              <a:rPr lang="en-US" sz="2600" i="1" baseline="-25000">
                <a:latin typeface="Times New Roman" pitchFamily="18" charset="0"/>
              </a:rPr>
              <a:t>i</a:t>
            </a:r>
            <a:r>
              <a:rPr lang="en-US" sz="2600"/>
              <a:t>(1-</a:t>
            </a:r>
            <a:r>
              <a:rPr lang="en-US" sz="2600" i="1">
                <a:latin typeface="Times New Roman" pitchFamily="18" charset="0"/>
              </a:rPr>
              <a:t>R</a:t>
            </a:r>
            <a:r>
              <a:rPr lang="en-US" sz="2600"/>
              <a:t>) and </a:t>
            </a:r>
            <a:r>
              <a:rPr lang="en-US" sz="2600" i="1">
                <a:latin typeface="Times New Roman" pitchFamily="18" charset="0"/>
              </a:rPr>
              <a:t>v</a:t>
            </a:r>
            <a:r>
              <a:rPr lang="en-US" sz="2600" i="1" baseline="-25000">
                <a:latin typeface="Times New Roman" pitchFamily="18" charset="0"/>
              </a:rPr>
              <a:t>i</a:t>
            </a:r>
            <a:r>
              <a:rPr lang="en-US" sz="2600"/>
              <a:t> as the value of a derivative that provides a payoff of max(</a:t>
            </a:r>
            <a:r>
              <a:rPr lang="en-US" sz="2600" i="1">
                <a:latin typeface="Times New Roman" pitchFamily="18" charset="0"/>
              </a:rPr>
              <a:t>f</a:t>
            </a:r>
            <a:r>
              <a:rPr lang="en-US" sz="2600" i="1" baseline="-25000">
                <a:latin typeface="Times New Roman" pitchFamily="18" charset="0"/>
              </a:rPr>
              <a:t>i</a:t>
            </a:r>
            <a:r>
              <a:rPr lang="en-US" sz="2600"/>
              <a:t>,0) at time </a:t>
            </a:r>
            <a:r>
              <a:rPr lang="en-US" sz="2600" i="1">
                <a:latin typeface="Times New Roman" pitchFamily="18" charset="0"/>
              </a:rPr>
              <a:t>t</a:t>
            </a:r>
            <a:r>
              <a:rPr lang="en-US" sz="2600" i="1" baseline="-25000">
                <a:latin typeface="Times New Roman" pitchFamily="18" charset="0"/>
              </a:rPr>
              <a:t>i</a:t>
            </a:r>
            <a:r>
              <a:rPr lang="en-US" sz="2600"/>
              <a:t>, the cost of defaults is</a:t>
            </a:r>
          </a:p>
          <a:p>
            <a:endParaRPr lang="en-US" sz="2600"/>
          </a:p>
        </p:txBody>
      </p:sp>
      <p:graphicFrame>
        <p:nvGraphicFramePr>
          <p:cNvPr id="901124" name="Object 4"/>
          <p:cNvGraphicFramePr>
            <a:graphicFrameLocks noChangeAspect="1"/>
          </p:cNvGraphicFramePr>
          <p:nvPr/>
        </p:nvGraphicFramePr>
        <p:xfrm>
          <a:off x="3059113" y="5373688"/>
          <a:ext cx="747712" cy="685800"/>
        </p:xfrm>
        <a:graphic>
          <a:graphicData uri="http://schemas.openxmlformats.org/presentationml/2006/ole">
            <p:oleObj spid="_x0000_s901124" name="Equation" r:id="rId4" imgW="444240" imgH="43164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en-US"/>
              <a:t>Options, Futures, and Other Derivatives</a:t>
            </a:r>
            <a:r>
              <a:rPr lang="en-US" altLang="en-US" i="0"/>
              <a:t> 6</a:t>
            </a:r>
            <a:r>
              <a:rPr lang="en-US" altLang="en-US" i="0" baseline="30000"/>
              <a:t>th</a:t>
            </a:r>
            <a:r>
              <a:rPr lang="en-US" altLang="en-US" i="0"/>
              <a:t> Edition, Copyright </a:t>
            </a:r>
            <a:r>
              <a:rPr lang="en-US" altLang="en-US" i="0">
                <a:cs typeface="Arial" charset="0"/>
              </a:rPr>
              <a:t>© John C. Hull 2005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en-US"/>
              <a:t>20.</a:t>
            </a:r>
            <a:fld id="{49C7FF01-C5A8-47C1-A114-FC11A07E699F}" type="slidenum">
              <a:rPr lang="en-US" altLang="en-US"/>
              <a:pPr/>
              <a:t>31</a:t>
            </a:fld>
            <a:endParaRPr lang="en-US" altLang="en-US"/>
          </a:p>
        </p:txBody>
      </p:sp>
      <p:sp>
        <p:nvSpPr>
          <p:cNvPr id="904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Credit Risk Mitigation</a:t>
            </a:r>
          </a:p>
        </p:txBody>
      </p:sp>
      <p:sp>
        <p:nvSpPr>
          <p:cNvPr id="9041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Netting</a:t>
            </a:r>
          </a:p>
          <a:p>
            <a:r>
              <a:rPr lang="en-US"/>
              <a:t>Collateralization</a:t>
            </a:r>
          </a:p>
          <a:p>
            <a:r>
              <a:rPr lang="en-US"/>
              <a:t>Downgrade triggers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en-US"/>
              <a:t>Options, Futures, and Other Derivatives</a:t>
            </a:r>
            <a:r>
              <a:rPr lang="en-US" altLang="en-US" i="0"/>
              <a:t> 6</a:t>
            </a:r>
            <a:r>
              <a:rPr lang="en-US" altLang="en-US" i="0" baseline="30000"/>
              <a:t>th</a:t>
            </a:r>
            <a:r>
              <a:rPr lang="en-US" altLang="en-US" i="0"/>
              <a:t> Edition, Copyright </a:t>
            </a:r>
            <a:r>
              <a:rPr lang="en-US" altLang="en-US" i="0">
                <a:cs typeface="Arial" charset="0"/>
              </a:rPr>
              <a:t>© John C. Hull 2005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en-US"/>
              <a:t>20.</a:t>
            </a:r>
            <a:fld id="{9FBE8253-04EF-41BC-82C3-93C728FBC510}" type="slidenum">
              <a:rPr lang="en-US" altLang="en-US"/>
              <a:pPr/>
              <a:t>32</a:t>
            </a:fld>
            <a:endParaRPr lang="en-US" altLang="en-US"/>
          </a:p>
        </p:txBody>
      </p:sp>
      <p:sp>
        <p:nvSpPr>
          <p:cNvPr id="907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Default Correlation</a:t>
            </a:r>
          </a:p>
        </p:txBody>
      </p:sp>
      <p:sp>
        <p:nvSpPr>
          <p:cNvPr id="9072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800"/>
              <a:t>The credit default correlation between two companies is a measure of their tendency to default at about the same time</a:t>
            </a:r>
          </a:p>
          <a:p>
            <a:r>
              <a:rPr lang="en-US" sz="2800"/>
              <a:t>Default correlation is important in risk management when analyzing the benefits of credit risk diversification</a:t>
            </a:r>
          </a:p>
          <a:p>
            <a:r>
              <a:rPr lang="en-US" sz="2800"/>
              <a:t>It is also important in the valuation of some credit derivatives, eg a first-to-default CDS and  CDO tranches.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en-US"/>
              <a:t>Options, Futures, and Other Derivatives</a:t>
            </a:r>
            <a:r>
              <a:rPr lang="en-US" altLang="en-US" i="0"/>
              <a:t> 6</a:t>
            </a:r>
            <a:r>
              <a:rPr lang="en-US" altLang="en-US" i="0" baseline="30000"/>
              <a:t>th</a:t>
            </a:r>
            <a:r>
              <a:rPr lang="en-US" altLang="en-US" i="0"/>
              <a:t> Edition, Copyright </a:t>
            </a:r>
            <a:r>
              <a:rPr lang="en-US" altLang="en-US" i="0">
                <a:cs typeface="Arial" charset="0"/>
              </a:rPr>
              <a:t>© John C. Hull 2005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en-US"/>
              <a:t>20.</a:t>
            </a:r>
            <a:fld id="{CE918483-E344-4D6F-A6AF-F1EC0CB1476B}" type="slidenum">
              <a:rPr lang="en-US" altLang="en-US"/>
              <a:pPr/>
              <a:t>33</a:t>
            </a:fld>
            <a:endParaRPr lang="en-US" altLang="en-US"/>
          </a:p>
        </p:txBody>
      </p:sp>
      <p:sp>
        <p:nvSpPr>
          <p:cNvPr id="908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Measurement</a:t>
            </a:r>
          </a:p>
        </p:txBody>
      </p:sp>
      <p:sp>
        <p:nvSpPr>
          <p:cNvPr id="9082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There is no generally accepted measure of default correlation</a:t>
            </a:r>
          </a:p>
          <a:p>
            <a:r>
              <a:rPr lang="en-US"/>
              <a:t>Default correlation is a more complex phenomenon than the correlation between two random variables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en-US"/>
              <a:t>Options, Futures, and Other Derivatives</a:t>
            </a:r>
            <a:r>
              <a:rPr lang="en-US" altLang="en-US" i="0"/>
              <a:t> 6</a:t>
            </a:r>
            <a:r>
              <a:rPr lang="en-US" altLang="en-US" i="0" baseline="30000"/>
              <a:t>th</a:t>
            </a:r>
            <a:r>
              <a:rPr lang="en-US" altLang="en-US" i="0"/>
              <a:t> Edition, Copyright </a:t>
            </a:r>
            <a:r>
              <a:rPr lang="en-US" altLang="en-US" i="0">
                <a:cs typeface="Arial" charset="0"/>
              </a:rPr>
              <a:t>© John C. Hull 2005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en-US"/>
              <a:t>20.</a:t>
            </a:r>
            <a:fld id="{E8D21A96-B673-460F-8809-1E790B81FB3B}" type="slidenum">
              <a:rPr lang="en-US" altLang="en-US"/>
              <a:pPr/>
              <a:t>34</a:t>
            </a:fld>
            <a:endParaRPr lang="en-US" altLang="en-US"/>
          </a:p>
        </p:txBody>
      </p:sp>
      <p:sp>
        <p:nvSpPr>
          <p:cNvPr id="9512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Gaussian Copula Model </a:t>
            </a:r>
            <a:r>
              <a:rPr lang="en-US" sz="2200"/>
              <a:t>(page 496-499)</a:t>
            </a:r>
          </a:p>
        </p:txBody>
      </p:sp>
      <p:sp>
        <p:nvSpPr>
          <p:cNvPr id="9512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en-US" sz="2400"/>
          </a:p>
          <a:p>
            <a:pPr>
              <a:lnSpc>
                <a:spcPct val="80000"/>
              </a:lnSpc>
            </a:pPr>
            <a:r>
              <a:rPr lang="en-US" sz="2400"/>
              <a:t>Define a one-to-one correspondence between the time to default, </a:t>
            </a:r>
            <a:r>
              <a:rPr lang="en-US" sz="2400" i="1">
                <a:latin typeface="Times New Roman" pitchFamily="18" charset="0"/>
              </a:rPr>
              <a:t>t</a:t>
            </a:r>
            <a:r>
              <a:rPr lang="en-US" sz="2400" i="1" baseline="-25000">
                <a:latin typeface="Times New Roman" pitchFamily="18" charset="0"/>
              </a:rPr>
              <a:t>i</a:t>
            </a:r>
            <a:r>
              <a:rPr lang="en-US" sz="2400"/>
              <a:t>, of company </a:t>
            </a:r>
            <a:r>
              <a:rPr lang="en-US" sz="2400" i="1">
                <a:latin typeface="Times New Roman" pitchFamily="18" charset="0"/>
              </a:rPr>
              <a:t>i </a:t>
            </a:r>
            <a:r>
              <a:rPr lang="en-US" sz="2400"/>
              <a:t>and a variable </a:t>
            </a:r>
            <a:r>
              <a:rPr lang="en-US" sz="2400" i="1">
                <a:latin typeface="Times New Roman" pitchFamily="18" charset="0"/>
              </a:rPr>
              <a:t>x</a:t>
            </a:r>
            <a:r>
              <a:rPr lang="en-US" sz="2400" i="1" baseline="-25000">
                <a:latin typeface="Times New Roman" pitchFamily="18" charset="0"/>
              </a:rPr>
              <a:t>i</a:t>
            </a:r>
            <a:r>
              <a:rPr lang="en-US" sz="2400"/>
              <a:t> by</a:t>
            </a:r>
          </a:p>
          <a:p>
            <a:pPr algn="ctr">
              <a:lnSpc>
                <a:spcPct val="80000"/>
              </a:lnSpc>
              <a:buFont typeface="Wingdings" pitchFamily="2" charset="2"/>
              <a:buNone/>
            </a:pPr>
            <a:r>
              <a:rPr lang="en-US" sz="2400" i="1">
                <a:latin typeface="Times New Roman" pitchFamily="18" charset="0"/>
              </a:rPr>
              <a:t>Q</a:t>
            </a:r>
            <a:r>
              <a:rPr lang="en-US" sz="2400" i="1" baseline="-25000">
                <a:latin typeface="Times New Roman" pitchFamily="18" charset="0"/>
              </a:rPr>
              <a:t>i</a:t>
            </a:r>
            <a:r>
              <a:rPr lang="en-US" sz="2400">
                <a:latin typeface="Times New Roman" pitchFamily="18" charset="0"/>
              </a:rPr>
              <a:t>(</a:t>
            </a:r>
            <a:r>
              <a:rPr lang="en-US" sz="2400" i="1">
                <a:latin typeface="Times New Roman" pitchFamily="18" charset="0"/>
              </a:rPr>
              <a:t>t</a:t>
            </a:r>
            <a:r>
              <a:rPr lang="en-US" sz="2400" i="1" baseline="-25000">
                <a:latin typeface="Times New Roman" pitchFamily="18" charset="0"/>
              </a:rPr>
              <a:t>i</a:t>
            </a:r>
            <a:r>
              <a:rPr lang="en-US" sz="2400" i="1">
                <a:latin typeface="Times New Roman" pitchFamily="18" charset="0"/>
              </a:rPr>
              <a:t> </a:t>
            </a:r>
            <a:r>
              <a:rPr lang="en-US" sz="2400">
                <a:latin typeface="Times New Roman" pitchFamily="18" charset="0"/>
              </a:rPr>
              <a:t>) = </a:t>
            </a:r>
            <a:r>
              <a:rPr lang="en-US" sz="2400" i="1">
                <a:latin typeface="Times New Roman" pitchFamily="18" charset="0"/>
              </a:rPr>
              <a:t>N</a:t>
            </a:r>
            <a:r>
              <a:rPr lang="en-US" sz="2400">
                <a:latin typeface="Times New Roman" pitchFamily="18" charset="0"/>
              </a:rPr>
              <a:t>(</a:t>
            </a:r>
            <a:r>
              <a:rPr lang="en-US" sz="2400" i="1">
                <a:latin typeface="Times New Roman" pitchFamily="18" charset="0"/>
              </a:rPr>
              <a:t>x</a:t>
            </a:r>
            <a:r>
              <a:rPr lang="en-US" sz="2400" i="1" baseline="-25000">
                <a:latin typeface="Times New Roman" pitchFamily="18" charset="0"/>
              </a:rPr>
              <a:t>i </a:t>
            </a:r>
            <a:r>
              <a:rPr lang="en-US" sz="2400">
                <a:latin typeface="Times New Roman" pitchFamily="18" charset="0"/>
              </a:rPr>
              <a:t>)     or   </a:t>
            </a:r>
            <a:r>
              <a:rPr lang="en-US" sz="2400" i="1">
                <a:latin typeface="Times New Roman" pitchFamily="18" charset="0"/>
              </a:rPr>
              <a:t>x</a:t>
            </a:r>
            <a:r>
              <a:rPr lang="en-US" sz="2400" i="1" baseline="-25000">
                <a:latin typeface="Times New Roman" pitchFamily="18" charset="0"/>
              </a:rPr>
              <a:t>i </a:t>
            </a:r>
            <a:r>
              <a:rPr lang="en-US" sz="2400">
                <a:latin typeface="Times New Roman" pitchFamily="18" charset="0"/>
              </a:rPr>
              <a:t>= </a:t>
            </a:r>
            <a:r>
              <a:rPr lang="en-US" sz="2400" i="1">
                <a:latin typeface="Times New Roman" pitchFamily="18" charset="0"/>
              </a:rPr>
              <a:t>N</a:t>
            </a:r>
            <a:r>
              <a:rPr lang="en-US" sz="2400" baseline="30000">
                <a:latin typeface="Times New Roman" pitchFamily="18" charset="0"/>
              </a:rPr>
              <a:t>-1</a:t>
            </a:r>
            <a:r>
              <a:rPr lang="en-US" sz="2400">
                <a:latin typeface="Times New Roman" pitchFamily="18" charset="0"/>
              </a:rPr>
              <a:t>[</a:t>
            </a:r>
            <a:r>
              <a:rPr lang="en-US" sz="2400" i="1">
                <a:latin typeface="Times New Roman" pitchFamily="18" charset="0"/>
              </a:rPr>
              <a:t>Q</a:t>
            </a:r>
            <a:r>
              <a:rPr lang="en-US" sz="2400">
                <a:latin typeface="Times New Roman" pitchFamily="18" charset="0"/>
              </a:rPr>
              <a:t>(</a:t>
            </a:r>
            <a:r>
              <a:rPr lang="en-US" sz="2400" i="1">
                <a:latin typeface="Times New Roman" pitchFamily="18" charset="0"/>
              </a:rPr>
              <a:t>t</a:t>
            </a:r>
            <a:r>
              <a:rPr lang="en-US" sz="2400" i="1" baseline="-25000">
                <a:latin typeface="Times New Roman" pitchFamily="18" charset="0"/>
              </a:rPr>
              <a:t>i</a:t>
            </a:r>
            <a:r>
              <a:rPr lang="en-US" sz="2400">
                <a:latin typeface="Times New Roman" pitchFamily="18" charset="0"/>
              </a:rPr>
              <a:t>)]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2400"/>
              <a:t>	where </a:t>
            </a:r>
            <a:r>
              <a:rPr lang="en-US" sz="2400" i="1">
                <a:latin typeface="Times New Roman" pitchFamily="18" charset="0"/>
              </a:rPr>
              <a:t>N</a:t>
            </a:r>
            <a:r>
              <a:rPr lang="en-US" sz="2400"/>
              <a:t> is the cumulative normal distribution function. </a:t>
            </a:r>
          </a:p>
          <a:p>
            <a:pPr>
              <a:lnSpc>
                <a:spcPct val="80000"/>
              </a:lnSpc>
            </a:pPr>
            <a:r>
              <a:rPr lang="en-US" sz="2400"/>
              <a:t>This is a “percentile to percentile” transformation. The</a:t>
            </a:r>
            <a:r>
              <a:rPr lang="en-US" sz="2400" i="1">
                <a:latin typeface="Times New Roman" pitchFamily="18" charset="0"/>
              </a:rPr>
              <a:t> p</a:t>
            </a:r>
            <a:r>
              <a:rPr lang="en-US" sz="2400"/>
              <a:t> percentile point of the </a:t>
            </a:r>
            <a:r>
              <a:rPr lang="en-US" sz="2400" i="1">
                <a:latin typeface="Times New Roman" pitchFamily="18" charset="0"/>
              </a:rPr>
              <a:t>Q</a:t>
            </a:r>
            <a:r>
              <a:rPr lang="en-US" sz="2400" i="1" baseline="-25000">
                <a:latin typeface="Times New Roman" pitchFamily="18" charset="0"/>
              </a:rPr>
              <a:t>i</a:t>
            </a:r>
            <a:r>
              <a:rPr lang="en-US" sz="2400" i="1">
                <a:latin typeface="Times New Roman" pitchFamily="18" charset="0"/>
              </a:rPr>
              <a:t> </a:t>
            </a:r>
            <a:r>
              <a:rPr lang="en-US" sz="2400"/>
              <a:t>distribution is transformed to the </a:t>
            </a:r>
            <a:r>
              <a:rPr lang="en-US" sz="2400" i="1">
                <a:latin typeface="Times New Roman" pitchFamily="18" charset="0"/>
              </a:rPr>
              <a:t>p </a:t>
            </a:r>
            <a:r>
              <a:rPr lang="en-US" sz="2400"/>
              <a:t>percentile point of the </a:t>
            </a:r>
            <a:r>
              <a:rPr lang="en-US" sz="2400" i="1">
                <a:latin typeface="Times New Roman" pitchFamily="18" charset="0"/>
              </a:rPr>
              <a:t>x</a:t>
            </a:r>
            <a:r>
              <a:rPr lang="en-US" sz="2400" baseline="-25000"/>
              <a:t>i</a:t>
            </a:r>
            <a:r>
              <a:rPr lang="en-US" sz="2400"/>
              <a:t> distribution.  </a:t>
            </a:r>
            <a:r>
              <a:rPr lang="en-US" sz="2400" i="1">
                <a:latin typeface="Times New Roman" pitchFamily="18" charset="0"/>
              </a:rPr>
              <a:t>x</a:t>
            </a:r>
            <a:r>
              <a:rPr lang="en-US" sz="2400" i="1" baseline="-25000">
                <a:latin typeface="Times New Roman" pitchFamily="18" charset="0"/>
              </a:rPr>
              <a:t>i</a:t>
            </a:r>
            <a:r>
              <a:rPr lang="en-US" sz="2400" i="1">
                <a:latin typeface="Times New Roman" pitchFamily="18" charset="0"/>
              </a:rPr>
              <a:t> </a:t>
            </a:r>
            <a:r>
              <a:rPr lang="en-US" sz="2400"/>
              <a:t>has a standard normal  distribution</a:t>
            </a:r>
          </a:p>
          <a:p>
            <a:pPr>
              <a:lnSpc>
                <a:spcPct val="80000"/>
              </a:lnSpc>
            </a:pPr>
            <a:r>
              <a:rPr lang="en-US" sz="2400"/>
              <a:t>We assume that the </a:t>
            </a:r>
            <a:r>
              <a:rPr lang="en-US" sz="2400" i="1">
                <a:latin typeface="Times New Roman" pitchFamily="18" charset="0"/>
              </a:rPr>
              <a:t>x</a:t>
            </a:r>
            <a:r>
              <a:rPr lang="en-US" sz="2400" i="1" baseline="-25000">
                <a:latin typeface="Times New Roman" pitchFamily="18" charset="0"/>
              </a:rPr>
              <a:t>i</a:t>
            </a:r>
            <a:r>
              <a:rPr lang="en-US" sz="2400"/>
              <a:t> are multivariate normal.  The default correlation measure, </a:t>
            </a:r>
            <a:r>
              <a:rPr lang="en-US" sz="2400">
                <a:latin typeface="Symbol" pitchFamily="18" charset="2"/>
              </a:rPr>
              <a:t>r</a:t>
            </a:r>
            <a:r>
              <a:rPr lang="en-US" sz="2400" i="1" baseline="-25000">
                <a:latin typeface="Times New Roman" pitchFamily="18" charset="0"/>
              </a:rPr>
              <a:t>ij </a:t>
            </a:r>
            <a:r>
              <a:rPr lang="en-US" sz="2400"/>
              <a:t>between companies</a:t>
            </a:r>
            <a:r>
              <a:rPr lang="en-US" sz="2400" i="1">
                <a:latin typeface="Times New Roman" pitchFamily="18" charset="0"/>
              </a:rPr>
              <a:t> i </a:t>
            </a:r>
            <a:r>
              <a:rPr lang="en-US" sz="2400"/>
              <a:t>and </a:t>
            </a:r>
            <a:r>
              <a:rPr lang="en-US" sz="2400" i="1">
                <a:latin typeface="Times New Roman" pitchFamily="18" charset="0"/>
              </a:rPr>
              <a:t>j </a:t>
            </a:r>
            <a:r>
              <a:rPr lang="en-US" sz="2400"/>
              <a:t> is the correlation between </a:t>
            </a:r>
            <a:r>
              <a:rPr lang="en-US" sz="2400" i="1">
                <a:latin typeface="Times New Roman" pitchFamily="18" charset="0"/>
              </a:rPr>
              <a:t>x</a:t>
            </a:r>
            <a:r>
              <a:rPr lang="en-US" sz="2400" i="1" baseline="-25000">
                <a:latin typeface="Times New Roman" pitchFamily="18" charset="0"/>
              </a:rPr>
              <a:t>i</a:t>
            </a:r>
            <a:r>
              <a:rPr lang="en-US" sz="2400" baseline="-25000"/>
              <a:t> </a:t>
            </a:r>
            <a:r>
              <a:rPr lang="en-US" sz="2400"/>
              <a:t>and </a:t>
            </a:r>
            <a:r>
              <a:rPr lang="en-US" sz="2400" i="1">
                <a:latin typeface="Times New Roman" pitchFamily="18" charset="0"/>
              </a:rPr>
              <a:t>x</a:t>
            </a:r>
            <a:r>
              <a:rPr lang="en-US" sz="2400" i="1" baseline="-25000">
                <a:latin typeface="Times New Roman" pitchFamily="18" charset="0"/>
              </a:rPr>
              <a:t>j</a:t>
            </a:r>
            <a:endParaRPr lang="en-US" sz="2400" i="1">
              <a:latin typeface="Times New Roman" pitchFamily="18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2400"/>
              <a:t>	</a:t>
            </a:r>
          </a:p>
          <a:p>
            <a:pPr>
              <a:lnSpc>
                <a:spcPct val="80000"/>
              </a:lnSpc>
            </a:pPr>
            <a:endParaRPr lang="en-US" sz="24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en-US"/>
              <a:t>Options, Futures, and Other Derivatives</a:t>
            </a:r>
            <a:r>
              <a:rPr lang="en-US" altLang="en-US" i="0"/>
              <a:t> 6</a:t>
            </a:r>
            <a:r>
              <a:rPr lang="en-US" altLang="en-US" i="0" baseline="30000"/>
              <a:t>th</a:t>
            </a:r>
            <a:r>
              <a:rPr lang="en-US" altLang="en-US" i="0"/>
              <a:t> Edition, Copyright </a:t>
            </a:r>
            <a:r>
              <a:rPr lang="en-US" altLang="en-US" i="0">
                <a:cs typeface="Arial" charset="0"/>
              </a:rPr>
              <a:t>© John C. Hull 2005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en-US"/>
              <a:t>20.</a:t>
            </a:r>
            <a:fld id="{611B8B87-3183-40D1-98CD-FB2EE37947D1}" type="slidenum">
              <a:rPr lang="en-US" altLang="en-US"/>
              <a:pPr/>
              <a:t>35</a:t>
            </a:fld>
            <a:endParaRPr lang="en-US" altLang="en-US"/>
          </a:p>
        </p:txBody>
      </p:sp>
      <p:sp>
        <p:nvSpPr>
          <p:cNvPr id="95334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22238"/>
            <a:ext cx="7543800" cy="1249362"/>
          </a:xfrm>
        </p:spPr>
        <p:txBody>
          <a:bodyPr/>
          <a:lstStyle/>
          <a:p>
            <a:r>
              <a:rPr lang="en-US" sz="3500"/>
              <a:t>Example of Use of Gaussian Copula</a:t>
            </a:r>
            <a:br>
              <a:rPr lang="en-US" sz="3500"/>
            </a:br>
            <a:r>
              <a:rPr lang="en-US" sz="2200"/>
              <a:t>(Example 20.3, page 498)</a:t>
            </a:r>
          </a:p>
        </p:txBody>
      </p:sp>
      <p:sp>
        <p:nvSpPr>
          <p:cNvPr id="9533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700213"/>
            <a:ext cx="7772400" cy="4395787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en-US"/>
              <a:t>	Suppose that we wish to simulate the defaults for </a:t>
            </a:r>
            <a:r>
              <a:rPr lang="en-US" i="1">
                <a:latin typeface="Times New Roman" pitchFamily="18" charset="0"/>
              </a:rPr>
              <a:t>n</a:t>
            </a:r>
            <a:r>
              <a:rPr lang="en-US"/>
              <a:t> companies . For each company the cumulative probabilities of default during the next 1, 2, 3, 4, and 5 years are 1%, 3%, 6%, 10%, and 15%, respectively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en-US"/>
              <a:t>Options, Futures, and Other Derivatives</a:t>
            </a:r>
            <a:r>
              <a:rPr lang="en-US" altLang="en-US" i="0"/>
              <a:t> 6</a:t>
            </a:r>
            <a:r>
              <a:rPr lang="en-US" altLang="en-US" i="0" baseline="30000"/>
              <a:t>th</a:t>
            </a:r>
            <a:r>
              <a:rPr lang="en-US" altLang="en-US" i="0"/>
              <a:t> Edition, Copyright </a:t>
            </a:r>
            <a:r>
              <a:rPr lang="en-US" altLang="en-US" i="0">
                <a:cs typeface="Arial" charset="0"/>
              </a:rPr>
              <a:t>© John C. Hull 2005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en-US"/>
              <a:t>20.</a:t>
            </a:r>
            <a:fld id="{AA90ED80-7CBE-4A5F-B816-CE027008358A}" type="slidenum">
              <a:rPr lang="en-US" altLang="en-US"/>
              <a:pPr/>
              <a:t>36</a:t>
            </a:fld>
            <a:endParaRPr lang="en-US" altLang="en-US"/>
          </a:p>
        </p:txBody>
      </p:sp>
      <p:sp>
        <p:nvSpPr>
          <p:cNvPr id="9553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500"/>
              <a:t>Use of Gaussian Copula </a:t>
            </a:r>
            <a:r>
              <a:rPr lang="en-US" sz="2600"/>
              <a:t>continued</a:t>
            </a:r>
          </a:p>
        </p:txBody>
      </p:sp>
      <p:sp>
        <p:nvSpPr>
          <p:cNvPr id="9553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8134350" cy="4114800"/>
          </a:xfrm>
        </p:spPr>
        <p:txBody>
          <a:bodyPr/>
          <a:lstStyle/>
          <a:p>
            <a:r>
              <a:rPr lang="en-US"/>
              <a:t>We sample from a multivariate normal distribution to get the </a:t>
            </a:r>
            <a:r>
              <a:rPr lang="en-US" i="1">
                <a:latin typeface="Times New Roman" pitchFamily="18" charset="0"/>
              </a:rPr>
              <a:t>x</a:t>
            </a:r>
            <a:r>
              <a:rPr lang="en-US" i="1" baseline="-25000">
                <a:latin typeface="Times New Roman" pitchFamily="18" charset="0"/>
              </a:rPr>
              <a:t>i</a:t>
            </a:r>
            <a:r>
              <a:rPr lang="en-US">
                <a:latin typeface="Times New Roman" pitchFamily="18" charset="0"/>
              </a:rPr>
              <a:t> </a:t>
            </a:r>
          </a:p>
          <a:p>
            <a:r>
              <a:rPr lang="en-US"/>
              <a:t>Critical values of</a:t>
            </a:r>
            <a:r>
              <a:rPr lang="en-US" i="1">
                <a:latin typeface="Times New Roman" pitchFamily="18" charset="0"/>
              </a:rPr>
              <a:t> x</a:t>
            </a:r>
            <a:r>
              <a:rPr lang="en-US" i="1" baseline="-25000">
                <a:latin typeface="Times New Roman" pitchFamily="18" charset="0"/>
              </a:rPr>
              <a:t>i</a:t>
            </a:r>
            <a:r>
              <a:rPr lang="en-US" i="1">
                <a:latin typeface="Times New Roman" pitchFamily="18" charset="0"/>
              </a:rPr>
              <a:t> </a:t>
            </a:r>
            <a:r>
              <a:rPr lang="en-US"/>
              <a:t>are</a:t>
            </a:r>
          </a:p>
          <a:p>
            <a:pPr>
              <a:buFont typeface="Wingdings" pitchFamily="2" charset="2"/>
              <a:buNone/>
            </a:pPr>
            <a:r>
              <a:rPr lang="en-US" i="1">
                <a:latin typeface="Times New Roman" pitchFamily="18" charset="0"/>
              </a:rPr>
              <a:t>	N</a:t>
            </a:r>
            <a:r>
              <a:rPr lang="en-US" i="1"/>
              <a:t> </a:t>
            </a:r>
            <a:r>
              <a:rPr lang="en-US" baseline="30000"/>
              <a:t>-1</a:t>
            </a:r>
            <a:r>
              <a:rPr lang="en-US"/>
              <a:t>(0.01) = -2.33, </a:t>
            </a:r>
            <a:r>
              <a:rPr lang="en-US" i="1">
                <a:latin typeface="Times New Roman" pitchFamily="18" charset="0"/>
              </a:rPr>
              <a:t>N</a:t>
            </a:r>
            <a:r>
              <a:rPr lang="en-US" i="1"/>
              <a:t> </a:t>
            </a:r>
            <a:r>
              <a:rPr lang="en-US" baseline="30000"/>
              <a:t>-1</a:t>
            </a:r>
            <a:r>
              <a:rPr lang="en-US"/>
              <a:t>(0.03) = -1.88, </a:t>
            </a:r>
          </a:p>
          <a:p>
            <a:pPr>
              <a:buFont typeface="Wingdings" pitchFamily="2" charset="2"/>
              <a:buNone/>
            </a:pPr>
            <a:r>
              <a:rPr lang="en-US"/>
              <a:t>	</a:t>
            </a:r>
            <a:r>
              <a:rPr lang="en-US" i="1">
                <a:latin typeface="Times New Roman" pitchFamily="18" charset="0"/>
              </a:rPr>
              <a:t>N</a:t>
            </a:r>
            <a:r>
              <a:rPr lang="en-US" i="1"/>
              <a:t> </a:t>
            </a:r>
            <a:r>
              <a:rPr lang="en-US" baseline="30000"/>
              <a:t>-1</a:t>
            </a:r>
            <a:r>
              <a:rPr lang="en-US"/>
              <a:t>(0.06) = -1.55, </a:t>
            </a:r>
            <a:r>
              <a:rPr lang="en-US" i="1">
                <a:latin typeface="Times New Roman" pitchFamily="18" charset="0"/>
              </a:rPr>
              <a:t>N</a:t>
            </a:r>
            <a:r>
              <a:rPr lang="en-US" i="1"/>
              <a:t> </a:t>
            </a:r>
            <a:r>
              <a:rPr lang="en-US" baseline="30000"/>
              <a:t>-1</a:t>
            </a:r>
            <a:r>
              <a:rPr lang="en-US"/>
              <a:t>(0.10) = -1.28,</a:t>
            </a:r>
          </a:p>
          <a:p>
            <a:pPr>
              <a:buFont typeface="Wingdings" pitchFamily="2" charset="2"/>
              <a:buNone/>
            </a:pPr>
            <a:r>
              <a:rPr lang="en-US"/>
              <a:t>	</a:t>
            </a:r>
            <a:r>
              <a:rPr lang="en-US" i="1">
                <a:latin typeface="Times New Roman" pitchFamily="18" charset="0"/>
              </a:rPr>
              <a:t>N</a:t>
            </a:r>
            <a:r>
              <a:rPr lang="en-US"/>
              <a:t> </a:t>
            </a:r>
            <a:r>
              <a:rPr lang="en-US" baseline="30000"/>
              <a:t>-1</a:t>
            </a:r>
            <a:r>
              <a:rPr lang="en-US"/>
              <a:t>(0.15) = -1.04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en-US"/>
              <a:t>Options, Futures, and Other Derivatives</a:t>
            </a:r>
            <a:r>
              <a:rPr lang="en-US" altLang="en-US" i="0"/>
              <a:t> 6</a:t>
            </a:r>
            <a:r>
              <a:rPr lang="en-US" altLang="en-US" i="0" baseline="30000"/>
              <a:t>th</a:t>
            </a:r>
            <a:r>
              <a:rPr lang="en-US" altLang="en-US" i="0"/>
              <a:t> Edition, Copyright </a:t>
            </a:r>
            <a:r>
              <a:rPr lang="en-US" altLang="en-US" i="0">
                <a:cs typeface="Arial" charset="0"/>
              </a:rPr>
              <a:t>© John C. Hull 2005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en-US"/>
              <a:t>20.</a:t>
            </a:r>
            <a:fld id="{27EF9C20-5D40-4577-A421-B332979E6460}" type="slidenum">
              <a:rPr lang="en-US" altLang="en-US"/>
              <a:pPr/>
              <a:t>37</a:t>
            </a:fld>
            <a:endParaRPr lang="en-US" altLang="en-US"/>
          </a:p>
        </p:txBody>
      </p:sp>
      <p:sp>
        <p:nvSpPr>
          <p:cNvPr id="9574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500"/>
              <a:t>Use of Gaussian Copula </a:t>
            </a:r>
            <a:r>
              <a:rPr lang="en-US" sz="2600"/>
              <a:t>continued</a:t>
            </a:r>
          </a:p>
        </p:txBody>
      </p:sp>
      <p:sp>
        <p:nvSpPr>
          <p:cNvPr id="9574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en-US" sz="2400"/>
              <a:t>When sample for a company is less than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2400"/>
              <a:t>	-2.33, the company defaults in the first year</a:t>
            </a:r>
          </a:p>
          <a:p>
            <a:pPr>
              <a:lnSpc>
                <a:spcPct val="80000"/>
              </a:lnSpc>
            </a:pPr>
            <a:r>
              <a:rPr lang="en-US" sz="2400"/>
              <a:t>When sample is between -2.33 and -1.88, the company defaults in the second year</a:t>
            </a:r>
          </a:p>
          <a:p>
            <a:pPr>
              <a:lnSpc>
                <a:spcPct val="80000"/>
              </a:lnSpc>
            </a:pPr>
            <a:r>
              <a:rPr lang="en-US" sz="2400"/>
              <a:t>When sample is between -1.88 and -1.55, the company defaults in the third year</a:t>
            </a:r>
          </a:p>
          <a:p>
            <a:pPr>
              <a:lnSpc>
                <a:spcPct val="80000"/>
              </a:lnSpc>
            </a:pPr>
            <a:r>
              <a:rPr lang="en-US" sz="2400"/>
              <a:t>When sample is between -1,55 and -1.28, the company defaults in the fourth year</a:t>
            </a:r>
          </a:p>
          <a:p>
            <a:pPr>
              <a:lnSpc>
                <a:spcPct val="80000"/>
              </a:lnSpc>
            </a:pPr>
            <a:r>
              <a:rPr lang="en-US" sz="2400"/>
              <a:t>When sample is between -1.28 and -1.04, the company defaults during the fifth year</a:t>
            </a:r>
          </a:p>
          <a:p>
            <a:pPr>
              <a:lnSpc>
                <a:spcPct val="80000"/>
              </a:lnSpc>
            </a:pPr>
            <a:r>
              <a:rPr lang="en-US" sz="2400"/>
              <a:t>When sample is greater than -1.04, there is no default during the first five years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en-US"/>
              <a:t>Options, Futures, and Other Derivatives</a:t>
            </a:r>
            <a:r>
              <a:rPr lang="en-US" altLang="en-US" i="0"/>
              <a:t> 6</a:t>
            </a:r>
            <a:r>
              <a:rPr lang="en-US" altLang="en-US" i="0" baseline="30000"/>
              <a:t>th</a:t>
            </a:r>
            <a:r>
              <a:rPr lang="en-US" altLang="en-US" i="0"/>
              <a:t> Edition, Copyright </a:t>
            </a:r>
            <a:r>
              <a:rPr lang="en-US" altLang="en-US" i="0">
                <a:cs typeface="Arial" charset="0"/>
              </a:rPr>
              <a:t>© John C. Hull 2005</a:t>
            </a:r>
          </a:p>
        </p:txBody>
      </p:sp>
      <p:sp>
        <p:nvSpPr>
          <p:cNvPr id="9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en-US"/>
              <a:t>20.</a:t>
            </a:r>
            <a:fld id="{14668AEF-05E8-4C34-A9BF-D01983AC82FB}" type="slidenum">
              <a:rPr lang="en-US" altLang="en-US"/>
              <a:pPr/>
              <a:t>38</a:t>
            </a:fld>
            <a:endParaRPr lang="en-US" altLang="en-US"/>
          </a:p>
        </p:txBody>
      </p:sp>
      <p:sp>
        <p:nvSpPr>
          <p:cNvPr id="9594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500"/>
              <a:t>A One-Factor Model for the Correlation Structure </a:t>
            </a:r>
            <a:r>
              <a:rPr lang="en-US" sz="2000"/>
              <a:t>(Equation 20.7, page 498)</a:t>
            </a:r>
          </a:p>
        </p:txBody>
      </p:sp>
      <p:sp>
        <p:nvSpPr>
          <p:cNvPr id="95949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719263"/>
            <a:ext cx="7931150" cy="4411662"/>
          </a:xfrm>
        </p:spPr>
        <p:txBody>
          <a:bodyPr/>
          <a:lstStyle/>
          <a:p>
            <a:endParaRPr lang="en-US" sz="2800"/>
          </a:p>
          <a:p>
            <a:r>
              <a:rPr lang="en-US" sz="2400"/>
              <a:t>The correlation between </a:t>
            </a:r>
            <a:r>
              <a:rPr lang="en-US" sz="2400" i="1">
                <a:latin typeface="Times New Roman" pitchFamily="18" charset="0"/>
              </a:rPr>
              <a:t>x</a:t>
            </a:r>
            <a:r>
              <a:rPr lang="en-US" sz="2400" i="1" baseline="-25000">
                <a:latin typeface="Times New Roman" pitchFamily="18" charset="0"/>
              </a:rPr>
              <a:t>i</a:t>
            </a:r>
            <a:r>
              <a:rPr lang="en-US" sz="2400"/>
              <a:t> and </a:t>
            </a:r>
            <a:r>
              <a:rPr lang="en-US" sz="2400" i="1">
                <a:latin typeface="Times New Roman" pitchFamily="18" charset="0"/>
              </a:rPr>
              <a:t>x</a:t>
            </a:r>
            <a:r>
              <a:rPr lang="en-US" sz="2400" i="1" baseline="-25000">
                <a:latin typeface="Times New Roman" pitchFamily="18" charset="0"/>
              </a:rPr>
              <a:t>j</a:t>
            </a:r>
            <a:r>
              <a:rPr lang="en-US" sz="2400"/>
              <a:t> is </a:t>
            </a:r>
            <a:r>
              <a:rPr lang="en-US" sz="2400" i="1">
                <a:latin typeface="Times New Roman" pitchFamily="18" charset="0"/>
              </a:rPr>
              <a:t>a</a:t>
            </a:r>
            <a:r>
              <a:rPr lang="en-US" sz="2400" i="1" baseline="-25000">
                <a:latin typeface="Times New Roman" pitchFamily="18" charset="0"/>
              </a:rPr>
              <a:t>i</a:t>
            </a:r>
            <a:r>
              <a:rPr lang="en-US" sz="2400" i="1">
                <a:latin typeface="Times New Roman" pitchFamily="18" charset="0"/>
              </a:rPr>
              <a:t>a</a:t>
            </a:r>
            <a:r>
              <a:rPr lang="en-US" sz="2400" i="1" baseline="-25000">
                <a:latin typeface="Times New Roman" pitchFamily="18" charset="0"/>
              </a:rPr>
              <a:t>j</a:t>
            </a:r>
          </a:p>
          <a:p>
            <a:r>
              <a:rPr lang="en-US" sz="2400"/>
              <a:t>The </a:t>
            </a:r>
            <a:r>
              <a:rPr lang="en-US" sz="2400" i="1">
                <a:latin typeface="Times New Roman" pitchFamily="18" charset="0"/>
              </a:rPr>
              <a:t>i</a:t>
            </a:r>
            <a:r>
              <a:rPr lang="en-US" sz="2400"/>
              <a:t>th company defaults by time</a:t>
            </a:r>
            <a:r>
              <a:rPr lang="en-US" sz="2400">
                <a:latin typeface="Times New Roman" pitchFamily="18" charset="0"/>
              </a:rPr>
              <a:t> </a:t>
            </a:r>
            <a:r>
              <a:rPr lang="en-US" sz="2400" i="1">
                <a:latin typeface="Times New Roman" pitchFamily="18" charset="0"/>
              </a:rPr>
              <a:t>T</a:t>
            </a:r>
            <a:r>
              <a:rPr lang="en-US" sz="2400">
                <a:latin typeface="Times New Roman" pitchFamily="18" charset="0"/>
              </a:rPr>
              <a:t> </a:t>
            </a:r>
            <a:r>
              <a:rPr lang="en-US" sz="2400"/>
              <a:t>when</a:t>
            </a:r>
            <a:r>
              <a:rPr lang="en-US" sz="2800"/>
              <a:t> </a:t>
            </a:r>
            <a:r>
              <a:rPr lang="en-US" sz="2400" i="1">
                <a:latin typeface="Times New Roman" pitchFamily="18" charset="0"/>
              </a:rPr>
              <a:t>x</a:t>
            </a:r>
            <a:r>
              <a:rPr lang="en-US" sz="2400" i="1" baseline="-25000">
                <a:latin typeface="Times New Roman" pitchFamily="18" charset="0"/>
              </a:rPr>
              <a:t>i </a:t>
            </a:r>
            <a:r>
              <a:rPr lang="en-US" sz="2400">
                <a:latin typeface="Times New Roman" pitchFamily="18" charset="0"/>
              </a:rPr>
              <a:t>&lt; </a:t>
            </a:r>
            <a:r>
              <a:rPr lang="en-US" sz="2400" i="1">
                <a:latin typeface="Times New Roman" pitchFamily="18" charset="0"/>
              </a:rPr>
              <a:t>N</a:t>
            </a:r>
            <a:r>
              <a:rPr lang="en-US" sz="2400" baseline="30000">
                <a:latin typeface="Times New Roman" pitchFamily="18" charset="0"/>
              </a:rPr>
              <a:t>-1</a:t>
            </a:r>
            <a:r>
              <a:rPr lang="en-US" sz="2400">
                <a:latin typeface="Times New Roman" pitchFamily="18" charset="0"/>
              </a:rPr>
              <a:t>[</a:t>
            </a:r>
            <a:r>
              <a:rPr lang="en-US" sz="2400" i="1">
                <a:latin typeface="Times New Roman" pitchFamily="18" charset="0"/>
              </a:rPr>
              <a:t>Q</a:t>
            </a:r>
            <a:r>
              <a:rPr lang="en-US" sz="2400" baseline="-25000">
                <a:latin typeface="Times New Roman" pitchFamily="18" charset="0"/>
              </a:rPr>
              <a:t>i</a:t>
            </a:r>
            <a:r>
              <a:rPr lang="en-US" sz="2400">
                <a:latin typeface="Times New Roman" pitchFamily="18" charset="0"/>
              </a:rPr>
              <a:t>(</a:t>
            </a:r>
            <a:r>
              <a:rPr lang="en-US" sz="2400" i="1">
                <a:latin typeface="Times New Roman" pitchFamily="18" charset="0"/>
              </a:rPr>
              <a:t>T</a:t>
            </a:r>
            <a:r>
              <a:rPr lang="en-US" sz="2400">
                <a:latin typeface="Times New Roman" pitchFamily="18" charset="0"/>
              </a:rPr>
              <a:t>)] </a:t>
            </a:r>
            <a:r>
              <a:rPr lang="en-US" sz="2400"/>
              <a:t>or</a:t>
            </a:r>
          </a:p>
          <a:p>
            <a:endParaRPr lang="en-US" sz="2400"/>
          </a:p>
          <a:p>
            <a:endParaRPr lang="en-US" sz="2400"/>
          </a:p>
          <a:p>
            <a:r>
              <a:rPr lang="en-US" sz="2400"/>
              <a:t>The probability of this is </a:t>
            </a:r>
          </a:p>
        </p:txBody>
      </p:sp>
      <p:graphicFrame>
        <p:nvGraphicFramePr>
          <p:cNvPr id="959492" name="Object 4"/>
          <p:cNvGraphicFramePr>
            <a:graphicFrameLocks noChangeAspect="1"/>
          </p:cNvGraphicFramePr>
          <p:nvPr>
            <p:ph sz="quarter" idx="2"/>
          </p:nvPr>
        </p:nvGraphicFramePr>
        <p:xfrm>
          <a:off x="2700338" y="3500438"/>
          <a:ext cx="2447925" cy="844550"/>
        </p:xfrm>
        <a:graphic>
          <a:graphicData uri="http://schemas.openxmlformats.org/presentationml/2006/ole">
            <p:oleObj spid="_x0000_s959492" name="Equation" r:id="rId4" imgW="1434960" imgH="495000" progId="Equation.3">
              <p:embed/>
            </p:oleObj>
          </a:graphicData>
        </a:graphic>
      </p:graphicFrame>
      <p:graphicFrame>
        <p:nvGraphicFramePr>
          <p:cNvPr id="959493" name="Object 5"/>
          <p:cNvGraphicFramePr>
            <a:graphicFrameLocks noChangeAspect="1"/>
          </p:cNvGraphicFramePr>
          <p:nvPr>
            <p:ph idx="4294967295"/>
          </p:nvPr>
        </p:nvGraphicFramePr>
        <p:xfrm>
          <a:off x="3132138" y="1628775"/>
          <a:ext cx="2159000" cy="490538"/>
        </p:xfrm>
        <a:graphic>
          <a:graphicData uri="http://schemas.openxmlformats.org/presentationml/2006/ole">
            <p:oleObj spid="_x0000_s959493" name="Equation" r:id="rId5" imgW="1282680" imgH="291960" progId="Equation.3">
              <p:embed/>
            </p:oleObj>
          </a:graphicData>
        </a:graphic>
      </p:graphicFrame>
      <p:graphicFrame>
        <p:nvGraphicFramePr>
          <p:cNvPr id="959494" name="Object 6"/>
          <p:cNvGraphicFramePr>
            <a:graphicFrameLocks noChangeAspect="1"/>
          </p:cNvGraphicFramePr>
          <p:nvPr>
            <p:ph sz="quarter" idx="3"/>
          </p:nvPr>
        </p:nvGraphicFramePr>
        <p:xfrm>
          <a:off x="2700338" y="5033963"/>
          <a:ext cx="2647950" cy="719137"/>
        </p:xfrm>
        <a:graphic>
          <a:graphicData uri="http://schemas.openxmlformats.org/presentationml/2006/ole">
            <p:oleObj spid="_x0000_s959494" name="Equation" r:id="rId6" imgW="2057400" imgH="55872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en-US"/>
              <a:t>Options, Futures, and Other Derivatives</a:t>
            </a:r>
            <a:r>
              <a:rPr lang="en-US" altLang="en-US" i="0"/>
              <a:t> 6</a:t>
            </a:r>
            <a:r>
              <a:rPr lang="en-US" altLang="en-US" i="0" baseline="30000"/>
              <a:t>th</a:t>
            </a:r>
            <a:r>
              <a:rPr lang="en-US" altLang="en-US" i="0"/>
              <a:t> Edition, Copyright </a:t>
            </a:r>
            <a:r>
              <a:rPr lang="en-US" altLang="en-US" i="0">
                <a:cs typeface="Arial" charset="0"/>
              </a:rPr>
              <a:t>© John C. Hull 2005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en-US"/>
              <a:t>20.</a:t>
            </a:r>
            <a:fld id="{55CECBC8-B6A7-4805-B2D7-5AD3F5688842}" type="slidenum">
              <a:rPr lang="en-US" altLang="en-US"/>
              <a:pPr/>
              <a:t>39</a:t>
            </a:fld>
            <a:endParaRPr lang="en-US" altLang="en-US"/>
          </a:p>
        </p:txBody>
      </p:sp>
      <p:sp>
        <p:nvSpPr>
          <p:cNvPr id="90931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22238"/>
            <a:ext cx="7543800" cy="1146175"/>
          </a:xfrm>
        </p:spPr>
        <p:txBody>
          <a:bodyPr/>
          <a:lstStyle/>
          <a:p>
            <a:r>
              <a:rPr lang="en-US"/>
              <a:t>Binomial Correlation Measure </a:t>
            </a:r>
            <a:r>
              <a:rPr lang="en-US" sz="2600"/>
              <a:t>(page 499)</a:t>
            </a:r>
          </a:p>
        </p:txBody>
      </p:sp>
      <p:sp>
        <p:nvSpPr>
          <p:cNvPr id="9093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412875"/>
            <a:ext cx="8229600" cy="4752975"/>
          </a:xfrm>
        </p:spPr>
        <p:txBody>
          <a:bodyPr/>
          <a:lstStyle/>
          <a:p>
            <a:pPr marL="533400" indent="-533400">
              <a:lnSpc>
                <a:spcPct val="90000"/>
              </a:lnSpc>
            </a:pPr>
            <a:r>
              <a:rPr lang="en-US" sz="2800"/>
              <a:t>One common default correlation measure, between companies </a:t>
            </a:r>
            <a:r>
              <a:rPr lang="en-US" sz="2800" i="1">
                <a:latin typeface="Times New Roman" pitchFamily="18" charset="0"/>
              </a:rPr>
              <a:t>i</a:t>
            </a:r>
            <a:r>
              <a:rPr lang="en-US" sz="2800"/>
              <a:t> and</a:t>
            </a:r>
            <a:r>
              <a:rPr lang="en-US" sz="2800" i="1">
                <a:latin typeface="Times New Roman" pitchFamily="18" charset="0"/>
              </a:rPr>
              <a:t> j</a:t>
            </a:r>
            <a:r>
              <a:rPr lang="en-US" sz="2800"/>
              <a:t> is the correlation between</a:t>
            </a:r>
          </a:p>
          <a:p>
            <a:pPr marL="914400" lvl="1" indent="-569913">
              <a:lnSpc>
                <a:spcPct val="90000"/>
              </a:lnSpc>
            </a:pPr>
            <a:r>
              <a:rPr lang="en-US"/>
              <a:t>A variable that equals 1 if company </a:t>
            </a:r>
            <a:r>
              <a:rPr lang="en-US" i="1">
                <a:latin typeface="Times New Roman" pitchFamily="18" charset="0"/>
              </a:rPr>
              <a:t>i</a:t>
            </a:r>
            <a:r>
              <a:rPr lang="en-US"/>
              <a:t> defaults between time 0 and time </a:t>
            </a:r>
            <a:r>
              <a:rPr lang="en-US" i="1">
                <a:latin typeface="Times New Roman" pitchFamily="18" charset="0"/>
              </a:rPr>
              <a:t>T</a:t>
            </a:r>
            <a:r>
              <a:rPr lang="en-US" i="1"/>
              <a:t> </a:t>
            </a:r>
            <a:r>
              <a:rPr lang="en-US"/>
              <a:t>and zero otherwise</a:t>
            </a:r>
          </a:p>
          <a:p>
            <a:pPr marL="914400" lvl="1" indent="-569913">
              <a:lnSpc>
                <a:spcPct val="90000"/>
              </a:lnSpc>
            </a:pPr>
            <a:r>
              <a:rPr lang="en-US"/>
              <a:t>A variable that equals 1 if company </a:t>
            </a:r>
            <a:r>
              <a:rPr lang="en-US" i="1">
                <a:latin typeface="Times New Roman" pitchFamily="18" charset="0"/>
              </a:rPr>
              <a:t>j</a:t>
            </a:r>
            <a:r>
              <a:rPr lang="en-US"/>
              <a:t> defaults between time 0 and time </a:t>
            </a:r>
            <a:r>
              <a:rPr lang="en-US" i="1">
                <a:latin typeface="Times New Roman" pitchFamily="18" charset="0"/>
              </a:rPr>
              <a:t>T</a:t>
            </a:r>
            <a:r>
              <a:rPr lang="en-US" i="1"/>
              <a:t> </a:t>
            </a:r>
            <a:r>
              <a:rPr lang="en-US"/>
              <a:t>and zero otherwise</a:t>
            </a:r>
          </a:p>
          <a:p>
            <a:pPr marL="533400" indent="-533400">
              <a:lnSpc>
                <a:spcPct val="90000"/>
              </a:lnSpc>
            </a:pPr>
            <a:r>
              <a:rPr lang="en-US" sz="2800"/>
              <a:t>The value of this measure depends on </a:t>
            </a:r>
            <a:r>
              <a:rPr lang="en-US" sz="2800" i="1">
                <a:latin typeface="Times New Roman" pitchFamily="18" charset="0"/>
              </a:rPr>
              <a:t>T</a:t>
            </a:r>
            <a:r>
              <a:rPr lang="en-US" sz="2800"/>
              <a:t>. Usually it increases at </a:t>
            </a:r>
            <a:r>
              <a:rPr lang="en-US" sz="2800" i="1">
                <a:latin typeface="Times New Roman" pitchFamily="18" charset="0"/>
              </a:rPr>
              <a:t>T</a:t>
            </a:r>
            <a:r>
              <a:rPr lang="en-US" sz="2800"/>
              <a:t> increases.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en-US"/>
              <a:t>Options, Futures, and Other Derivatives</a:t>
            </a:r>
            <a:r>
              <a:rPr lang="en-US" altLang="en-US" i="0"/>
              <a:t> 6</a:t>
            </a:r>
            <a:r>
              <a:rPr lang="en-US" altLang="en-US" i="0" baseline="30000"/>
              <a:t>th</a:t>
            </a:r>
            <a:r>
              <a:rPr lang="en-US" altLang="en-US" i="0"/>
              <a:t> Edition, Copyright </a:t>
            </a:r>
            <a:r>
              <a:rPr lang="en-US" altLang="en-US" i="0">
                <a:cs typeface="Arial" charset="0"/>
              </a:rPr>
              <a:t>© John C. Hull 2005</a:t>
            </a:r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en-US"/>
              <a:t>20.</a:t>
            </a:r>
            <a:fld id="{401A8F96-3184-4396-B0CD-B300285D8ACF}" type="slidenum">
              <a:rPr lang="en-US" altLang="en-US"/>
              <a:pPr/>
              <a:t>4</a:t>
            </a:fld>
            <a:endParaRPr lang="en-US" altLang="en-US"/>
          </a:p>
        </p:txBody>
      </p:sp>
      <p:sp>
        <p:nvSpPr>
          <p:cNvPr id="720898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549275"/>
            <a:ext cx="7488237" cy="1079500"/>
          </a:xfrm>
          <a:noFill/>
          <a:ln/>
        </p:spPr>
        <p:txBody>
          <a:bodyPr lIns="92075" tIns="46038" rIns="92075" bIns="46038" anchor="ctr"/>
          <a:lstStyle/>
          <a:p>
            <a:r>
              <a:rPr lang="en-US" sz="3500"/>
              <a:t>Cumulative Ave Default Rates (%)  </a:t>
            </a:r>
            <a:r>
              <a:rPr lang="en-US" sz="2200"/>
              <a:t>(1970-2003, Moody’s, Table 20.1, page 482)</a:t>
            </a:r>
          </a:p>
        </p:txBody>
      </p:sp>
      <p:graphicFrame>
        <p:nvGraphicFramePr>
          <p:cNvPr id="720899" name="Object 3"/>
          <p:cNvGraphicFramePr>
            <a:graphicFrameLocks noChangeAspect="1"/>
          </p:cNvGraphicFramePr>
          <p:nvPr/>
        </p:nvGraphicFramePr>
        <p:xfrm>
          <a:off x="1219200" y="2057400"/>
          <a:ext cx="6908800" cy="3975100"/>
        </p:xfrm>
        <a:graphic>
          <a:graphicData uri="http://schemas.openxmlformats.org/presentationml/2006/ole">
            <p:oleObj spid="_x0000_s720899" name="Document" r:id="rId4" imgW="7004520" imgH="4041720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en-US"/>
              <a:t>Options, Futures, and Other Derivatives</a:t>
            </a:r>
            <a:r>
              <a:rPr lang="en-US" altLang="en-US" i="0"/>
              <a:t> 6</a:t>
            </a:r>
            <a:r>
              <a:rPr lang="en-US" altLang="en-US" i="0" baseline="30000"/>
              <a:t>th</a:t>
            </a:r>
            <a:r>
              <a:rPr lang="en-US" altLang="en-US" i="0"/>
              <a:t> Edition, Copyright </a:t>
            </a:r>
            <a:r>
              <a:rPr lang="en-US" altLang="en-US" i="0">
                <a:cs typeface="Arial" charset="0"/>
              </a:rPr>
              <a:t>© John C. Hull 2005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en-US"/>
              <a:t>20.</a:t>
            </a:r>
            <a:fld id="{C5AF9CC4-F91C-45D9-ACD7-2E05E33E1970}" type="slidenum">
              <a:rPr lang="en-US" altLang="en-US"/>
              <a:pPr/>
              <a:t>40</a:t>
            </a:fld>
            <a:endParaRPr lang="en-US" altLang="en-US"/>
          </a:p>
        </p:txBody>
      </p:sp>
      <p:sp>
        <p:nvSpPr>
          <p:cNvPr id="910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Binomial Correlation </a:t>
            </a:r>
            <a:r>
              <a:rPr lang="en-US" sz="2200"/>
              <a:t>continued</a:t>
            </a:r>
          </a:p>
        </p:txBody>
      </p:sp>
      <p:sp>
        <p:nvSpPr>
          <p:cNvPr id="9103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676400"/>
            <a:ext cx="7772400" cy="4419600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en-US"/>
              <a:t>	</a:t>
            </a:r>
            <a:r>
              <a:rPr lang="en-US" sz="2800"/>
              <a:t>Denote </a:t>
            </a:r>
            <a:r>
              <a:rPr lang="en-US" sz="2800" i="1">
                <a:latin typeface="Times New Roman" pitchFamily="18" charset="0"/>
              </a:rPr>
              <a:t>Q</a:t>
            </a:r>
            <a:r>
              <a:rPr lang="en-US" sz="2800" i="1" baseline="-25000">
                <a:latin typeface="Times New Roman" pitchFamily="18" charset="0"/>
              </a:rPr>
              <a:t>i</a:t>
            </a:r>
            <a:r>
              <a:rPr lang="en-US" sz="2800"/>
              <a:t>(</a:t>
            </a:r>
            <a:r>
              <a:rPr lang="en-US" sz="2800" i="1">
                <a:latin typeface="Times New Roman" pitchFamily="18" charset="0"/>
              </a:rPr>
              <a:t>T</a:t>
            </a:r>
            <a:r>
              <a:rPr lang="en-US" sz="2800"/>
              <a:t>) as the probability that company </a:t>
            </a:r>
            <a:r>
              <a:rPr lang="en-US" sz="2800" i="1"/>
              <a:t>A</a:t>
            </a:r>
            <a:r>
              <a:rPr lang="en-US" sz="2800"/>
              <a:t> will default between time zero and time </a:t>
            </a:r>
            <a:r>
              <a:rPr lang="en-US" sz="2800" i="1">
                <a:latin typeface="Times New Roman" pitchFamily="18" charset="0"/>
              </a:rPr>
              <a:t>T</a:t>
            </a:r>
            <a:r>
              <a:rPr lang="en-US" sz="2800"/>
              <a:t>, and </a:t>
            </a:r>
            <a:r>
              <a:rPr lang="en-US" sz="2800" i="1">
                <a:latin typeface="Times New Roman" pitchFamily="18" charset="0"/>
              </a:rPr>
              <a:t>P</a:t>
            </a:r>
            <a:r>
              <a:rPr lang="en-US" sz="2800" i="1" baseline="-25000">
                <a:latin typeface="Times New Roman" pitchFamily="18" charset="0"/>
              </a:rPr>
              <a:t>ij</a:t>
            </a:r>
            <a:r>
              <a:rPr lang="en-US" sz="2800">
                <a:latin typeface="Times New Roman" pitchFamily="18" charset="0"/>
              </a:rPr>
              <a:t>(</a:t>
            </a:r>
            <a:r>
              <a:rPr lang="en-US" sz="2800" i="1">
                <a:latin typeface="Times New Roman" pitchFamily="18" charset="0"/>
              </a:rPr>
              <a:t>T</a:t>
            </a:r>
            <a:r>
              <a:rPr lang="en-US" sz="2800">
                <a:latin typeface="Times New Roman" pitchFamily="18" charset="0"/>
              </a:rPr>
              <a:t>)</a:t>
            </a:r>
            <a:r>
              <a:rPr lang="en-US" sz="2800"/>
              <a:t> as the probability that both </a:t>
            </a:r>
            <a:r>
              <a:rPr lang="en-US" sz="2800" i="1">
                <a:latin typeface="Times New Roman" pitchFamily="18" charset="0"/>
              </a:rPr>
              <a:t>i</a:t>
            </a:r>
            <a:r>
              <a:rPr lang="en-US" sz="2800"/>
              <a:t> and </a:t>
            </a:r>
            <a:r>
              <a:rPr lang="en-US" sz="2800" i="1">
                <a:latin typeface="Times New Roman" pitchFamily="18" charset="0"/>
              </a:rPr>
              <a:t>j</a:t>
            </a:r>
            <a:r>
              <a:rPr lang="en-US" sz="2800"/>
              <a:t> will default. The default correlation measure is</a:t>
            </a:r>
          </a:p>
          <a:p>
            <a:endParaRPr lang="en-US" sz="2800"/>
          </a:p>
        </p:txBody>
      </p:sp>
      <p:graphicFrame>
        <p:nvGraphicFramePr>
          <p:cNvPr id="910340" name="Object 4"/>
          <p:cNvGraphicFramePr>
            <a:graphicFrameLocks noChangeAspect="1"/>
          </p:cNvGraphicFramePr>
          <p:nvPr/>
        </p:nvGraphicFramePr>
        <p:xfrm>
          <a:off x="1403350" y="4076700"/>
          <a:ext cx="6584950" cy="1193800"/>
        </p:xfrm>
        <a:graphic>
          <a:graphicData uri="http://schemas.openxmlformats.org/presentationml/2006/ole">
            <p:oleObj spid="_x0000_s910340" name="Equation" r:id="rId4" imgW="2717640" imgH="52056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en-US"/>
              <a:t>Options, Futures, and Other Derivatives</a:t>
            </a:r>
            <a:r>
              <a:rPr lang="en-US" altLang="en-US" i="0"/>
              <a:t> 6</a:t>
            </a:r>
            <a:r>
              <a:rPr lang="en-US" altLang="en-US" i="0" baseline="30000"/>
              <a:t>th</a:t>
            </a:r>
            <a:r>
              <a:rPr lang="en-US" altLang="en-US" i="0"/>
              <a:t> Edition, Copyright </a:t>
            </a:r>
            <a:r>
              <a:rPr lang="en-US" altLang="en-US" i="0">
                <a:cs typeface="Arial" charset="0"/>
              </a:rPr>
              <a:t>© John C. Hull 2005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en-US"/>
              <a:t>20.</a:t>
            </a:r>
            <a:fld id="{069E9DF3-3A02-4419-99E5-9B32968148F6}" type="slidenum">
              <a:rPr lang="en-US" altLang="en-US"/>
              <a:pPr/>
              <a:t>41</a:t>
            </a:fld>
            <a:endParaRPr lang="en-US" altLang="en-US"/>
          </a:p>
        </p:txBody>
      </p:sp>
      <p:sp>
        <p:nvSpPr>
          <p:cNvPr id="911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Survival Time Correlation</a:t>
            </a:r>
          </a:p>
        </p:txBody>
      </p:sp>
      <p:sp>
        <p:nvSpPr>
          <p:cNvPr id="9113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/>
              <a:t>Define </a:t>
            </a:r>
            <a:r>
              <a:rPr lang="en-US" i="1">
                <a:latin typeface="Times New Roman" pitchFamily="18" charset="0"/>
              </a:rPr>
              <a:t>t</a:t>
            </a:r>
            <a:r>
              <a:rPr lang="en-US" i="1" baseline="-25000">
                <a:latin typeface="Times New Roman" pitchFamily="18" charset="0"/>
              </a:rPr>
              <a:t>i</a:t>
            </a:r>
            <a:r>
              <a:rPr lang="en-US"/>
              <a:t> as the time to default for company </a:t>
            </a:r>
            <a:r>
              <a:rPr lang="en-US" i="1">
                <a:latin typeface="Times New Roman" pitchFamily="18" charset="0"/>
              </a:rPr>
              <a:t>i</a:t>
            </a:r>
            <a:r>
              <a:rPr lang="en-US" i="1"/>
              <a:t> </a:t>
            </a:r>
            <a:r>
              <a:rPr lang="en-US"/>
              <a:t>and </a:t>
            </a:r>
            <a:r>
              <a:rPr lang="en-US" i="1">
                <a:latin typeface="Times New Roman" pitchFamily="18" charset="0"/>
              </a:rPr>
              <a:t>Q</a:t>
            </a:r>
            <a:r>
              <a:rPr lang="en-US" i="1" baseline="-25000">
                <a:latin typeface="Times New Roman" pitchFamily="18" charset="0"/>
              </a:rPr>
              <a:t>i</a:t>
            </a:r>
            <a:r>
              <a:rPr lang="en-US">
                <a:latin typeface="Times New Roman" pitchFamily="18" charset="0"/>
              </a:rPr>
              <a:t>(</a:t>
            </a:r>
            <a:r>
              <a:rPr lang="en-US" i="1">
                <a:latin typeface="Times New Roman" pitchFamily="18" charset="0"/>
              </a:rPr>
              <a:t>t</a:t>
            </a:r>
            <a:r>
              <a:rPr lang="en-US" i="1" baseline="-25000">
                <a:latin typeface="Times New Roman" pitchFamily="18" charset="0"/>
              </a:rPr>
              <a:t>i</a:t>
            </a:r>
            <a:r>
              <a:rPr lang="en-US">
                <a:latin typeface="Times New Roman" pitchFamily="18" charset="0"/>
              </a:rPr>
              <a:t>)</a:t>
            </a:r>
            <a:r>
              <a:rPr lang="en-US" i="1"/>
              <a:t> </a:t>
            </a:r>
            <a:r>
              <a:rPr lang="en-US"/>
              <a:t>as the probability distribution for</a:t>
            </a:r>
            <a:r>
              <a:rPr lang="en-US" i="1"/>
              <a:t> t</a:t>
            </a:r>
            <a:r>
              <a:rPr lang="en-US" i="1" baseline="-25000"/>
              <a:t>i</a:t>
            </a:r>
            <a:r>
              <a:rPr lang="en-US"/>
              <a:t> </a:t>
            </a:r>
          </a:p>
          <a:p>
            <a:pPr>
              <a:lnSpc>
                <a:spcPct val="90000"/>
              </a:lnSpc>
            </a:pPr>
            <a:r>
              <a:rPr lang="en-US"/>
              <a:t>The default correlation between companies </a:t>
            </a:r>
            <a:r>
              <a:rPr lang="en-US" i="1">
                <a:latin typeface="Times New Roman" pitchFamily="18" charset="0"/>
              </a:rPr>
              <a:t>i</a:t>
            </a:r>
            <a:r>
              <a:rPr lang="en-US">
                <a:latin typeface="Times New Roman" pitchFamily="18" charset="0"/>
              </a:rPr>
              <a:t> </a:t>
            </a:r>
            <a:r>
              <a:rPr lang="en-US"/>
              <a:t>and </a:t>
            </a:r>
            <a:r>
              <a:rPr lang="en-US" i="1">
                <a:latin typeface="Times New Roman" pitchFamily="18" charset="0"/>
              </a:rPr>
              <a:t>j</a:t>
            </a:r>
            <a:r>
              <a:rPr lang="en-US">
                <a:latin typeface="Times New Roman" pitchFamily="18" charset="0"/>
              </a:rPr>
              <a:t> </a:t>
            </a:r>
            <a:r>
              <a:rPr lang="en-US"/>
              <a:t>can be defined as the correlation between </a:t>
            </a:r>
            <a:r>
              <a:rPr lang="en-US" i="1">
                <a:latin typeface="Times New Roman" pitchFamily="18" charset="0"/>
              </a:rPr>
              <a:t>t</a:t>
            </a:r>
            <a:r>
              <a:rPr lang="en-US" i="1" baseline="-25000">
                <a:latin typeface="Times New Roman" pitchFamily="18" charset="0"/>
              </a:rPr>
              <a:t>i</a:t>
            </a:r>
            <a:r>
              <a:rPr lang="en-US" i="1">
                <a:latin typeface="Times New Roman" pitchFamily="18" charset="0"/>
              </a:rPr>
              <a:t> </a:t>
            </a:r>
            <a:r>
              <a:rPr lang="en-US"/>
              <a:t>and </a:t>
            </a:r>
            <a:r>
              <a:rPr lang="en-US" i="1">
                <a:latin typeface="Times New Roman" pitchFamily="18" charset="0"/>
              </a:rPr>
              <a:t>t</a:t>
            </a:r>
            <a:r>
              <a:rPr lang="en-US" i="1" baseline="-25000">
                <a:latin typeface="Times New Roman" pitchFamily="18" charset="0"/>
              </a:rPr>
              <a:t>j</a:t>
            </a:r>
            <a:r>
              <a:rPr lang="en-US" i="1">
                <a:latin typeface="Times New Roman" pitchFamily="18" charset="0"/>
              </a:rPr>
              <a:t> </a:t>
            </a:r>
            <a:endParaRPr lang="en-US" i="1" baseline="-25000">
              <a:latin typeface="Times New Roman" pitchFamily="18" charset="0"/>
            </a:endParaRPr>
          </a:p>
          <a:p>
            <a:pPr>
              <a:lnSpc>
                <a:spcPct val="90000"/>
              </a:lnSpc>
            </a:pPr>
            <a:r>
              <a:rPr lang="en-US"/>
              <a:t>But this does not uniquely define the joint probability distribution of default times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en-US"/>
              <a:t>Options, Futures, and Other Derivatives</a:t>
            </a:r>
            <a:r>
              <a:rPr lang="en-US" altLang="en-US" i="0"/>
              <a:t> 6</a:t>
            </a:r>
            <a:r>
              <a:rPr lang="en-US" altLang="en-US" i="0" baseline="30000"/>
              <a:t>th</a:t>
            </a:r>
            <a:r>
              <a:rPr lang="en-US" altLang="en-US" i="0"/>
              <a:t> Edition, Copyright </a:t>
            </a:r>
            <a:r>
              <a:rPr lang="en-US" altLang="en-US" i="0">
                <a:cs typeface="Arial" charset="0"/>
              </a:rPr>
              <a:t>© John C. Hull 2005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en-US"/>
              <a:t>20.</a:t>
            </a:r>
            <a:fld id="{E216771A-83B1-42F3-862A-C48B42987359}" type="slidenum">
              <a:rPr lang="en-US" altLang="en-US"/>
              <a:pPr/>
              <a:t>42</a:t>
            </a:fld>
            <a:endParaRPr lang="en-US" altLang="en-US"/>
          </a:p>
        </p:txBody>
      </p:sp>
      <p:sp>
        <p:nvSpPr>
          <p:cNvPr id="913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Binomial vs Gaussian Copula Measures </a:t>
            </a:r>
            <a:r>
              <a:rPr lang="en-US" sz="2600"/>
              <a:t>(Equation 20.10, page 499)</a:t>
            </a:r>
          </a:p>
        </p:txBody>
      </p:sp>
      <p:sp>
        <p:nvSpPr>
          <p:cNvPr id="9134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676400"/>
            <a:ext cx="7772400" cy="4419600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en-US"/>
              <a:t>	The measures can be calculated from each other</a:t>
            </a:r>
          </a:p>
        </p:txBody>
      </p:sp>
      <p:graphicFrame>
        <p:nvGraphicFramePr>
          <p:cNvPr id="913412" name="Object 4"/>
          <p:cNvGraphicFramePr>
            <a:graphicFrameLocks noChangeAspect="1"/>
          </p:cNvGraphicFramePr>
          <p:nvPr/>
        </p:nvGraphicFramePr>
        <p:xfrm>
          <a:off x="1187450" y="2808288"/>
          <a:ext cx="6354763" cy="3519487"/>
        </p:xfrm>
        <a:graphic>
          <a:graphicData uri="http://schemas.openxmlformats.org/presentationml/2006/ole">
            <p:oleObj spid="_x0000_s913412" name="Equation" r:id="rId4" imgW="2908080" imgH="160020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en-US"/>
              <a:t>Options, Futures, and Other Derivatives</a:t>
            </a:r>
            <a:r>
              <a:rPr lang="en-US" altLang="en-US" i="0"/>
              <a:t> 6</a:t>
            </a:r>
            <a:r>
              <a:rPr lang="en-US" altLang="en-US" i="0" baseline="30000"/>
              <a:t>th</a:t>
            </a:r>
            <a:r>
              <a:rPr lang="en-US" altLang="en-US" i="0"/>
              <a:t> Edition, Copyright </a:t>
            </a:r>
            <a:r>
              <a:rPr lang="en-US" altLang="en-US" i="0">
                <a:cs typeface="Arial" charset="0"/>
              </a:rPr>
              <a:t>© John C. Hull 2005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en-US"/>
              <a:t>20.</a:t>
            </a:r>
            <a:fld id="{785EF801-8FF7-454E-8605-0108983EFF43}" type="slidenum">
              <a:rPr lang="en-US" altLang="en-US"/>
              <a:pPr/>
              <a:t>43</a:t>
            </a:fld>
            <a:endParaRPr lang="en-US" altLang="en-US"/>
          </a:p>
        </p:txBody>
      </p:sp>
      <p:sp>
        <p:nvSpPr>
          <p:cNvPr id="914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Comparison </a:t>
            </a:r>
            <a:r>
              <a:rPr lang="en-US" sz="2200"/>
              <a:t>(Example 20.4, page 499)</a:t>
            </a:r>
          </a:p>
        </p:txBody>
      </p:sp>
      <p:sp>
        <p:nvSpPr>
          <p:cNvPr id="9144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The correlation number depends on the correlation metric used</a:t>
            </a:r>
          </a:p>
          <a:p>
            <a:r>
              <a:rPr lang="en-US"/>
              <a:t>Suppose </a:t>
            </a:r>
            <a:r>
              <a:rPr lang="en-US" i="1">
                <a:latin typeface="Times New Roman" pitchFamily="18" charset="0"/>
              </a:rPr>
              <a:t>T</a:t>
            </a:r>
            <a:r>
              <a:rPr lang="en-US" i="1"/>
              <a:t> </a:t>
            </a:r>
            <a:r>
              <a:rPr lang="en-US"/>
              <a:t>= 1, </a:t>
            </a:r>
            <a:r>
              <a:rPr lang="en-US" i="1">
                <a:latin typeface="Times New Roman" pitchFamily="18" charset="0"/>
              </a:rPr>
              <a:t>Q</a:t>
            </a:r>
            <a:r>
              <a:rPr lang="en-US" i="1" baseline="-25000">
                <a:latin typeface="Times New Roman" pitchFamily="18" charset="0"/>
              </a:rPr>
              <a:t>i</a:t>
            </a:r>
            <a:r>
              <a:rPr lang="en-US">
                <a:latin typeface="Times New Roman" pitchFamily="18" charset="0"/>
              </a:rPr>
              <a:t>(</a:t>
            </a:r>
            <a:r>
              <a:rPr lang="en-US" i="1">
                <a:latin typeface="Times New Roman" pitchFamily="18" charset="0"/>
              </a:rPr>
              <a:t>T</a:t>
            </a:r>
            <a:r>
              <a:rPr lang="en-US">
                <a:latin typeface="Times New Roman" pitchFamily="18" charset="0"/>
              </a:rPr>
              <a:t>) = </a:t>
            </a:r>
            <a:r>
              <a:rPr lang="en-US" i="1">
                <a:latin typeface="Times New Roman" pitchFamily="18" charset="0"/>
              </a:rPr>
              <a:t>Q</a:t>
            </a:r>
            <a:r>
              <a:rPr lang="en-US" i="1" baseline="-25000">
                <a:latin typeface="Times New Roman" pitchFamily="18" charset="0"/>
              </a:rPr>
              <a:t>j</a:t>
            </a:r>
            <a:r>
              <a:rPr lang="en-US">
                <a:latin typeface="Times New Roman" pitchFamily="18" charset="0"/>
              </a:rPr>
              <a:t>(</a:t>
            </a:r>
            <a:r>
              <a:rPr lang="en-US" i="1">
                <a:latin typeface="Times New Roman" pitchFamily="18" charset="0"/>
              </a:rPr>
              <a:t>T</a:t>
            </a:r>
            <a:r>
              <a:rPr lang="en-US">
                <a:latin typeface="Times New Roman" pitchFamily="18" charset="0"/>
              </a:rPr>
              <a:t>)</a:t>
            </a:r>
            <a:r>
              <a:rPr lang="en-US"/>
              <a:t> = 0.01, a value of </a:t>
            </a:r>
            <a:r>
              <a:rPr lang="en-US">
                <a:latin typeface="Symbol" pitchFamily="18" charset="2"/>
              </a:rPr>
              <a:t>r</a:t>
            </a:r>
            <a:r>
              <a:rPr lang="en-US" i="1" baseline="-25000">
                <a:latin typeface="Times New Roman" pitchFamily="18" charset="0"/>
              </a:rPr>
              <a:t>ij</a:t>
            </a:r>
            <a:r>
              <a:rPr lang="en-US"/>
              <a:t> equal to 0.2 corresponds to a value of </a:t>
            </a:r>
            <a:r>
              <a:rPr lang="en-US">
                <a:latin typeface="Symbol" pitchFamily="18" charset="2"/>
              </a:rPr>
              <a:t>b</a:t>
            </a:r>
            <a:r>
              <a:rPr lang="en-US" i="1" baseline="-25000">
                <a:latin typeface="Times New Roman" pitchFamily="18" charset="0"/>
              </a:rPr>
              <a:t>ij</a:t>
            </a:r>
            <a:r>
              <a:rPr lang="en-US"/>
              <a:t>(</a:t>
            </a:r>
            <a:r>
              <a:rPr lang="en-US" i="1">
                <a:latin typeface="Times New Roman" pitchFamily="18" charset="0"/>
              </a:rPr>
              <a:t>T</a:t>
            </a:r>
            <a:r>
              <a:rPr lang="en-US"/>
              <a:t>) equal to 0.024.</a:t>
            </a:r>
          </a:p>
          <a:p>
            <a:r>
              <a:rPr lang="en-US"/>
              <a:t>In general </a:t>
            </a:r>
            <a:r>
              <a:rPr lang="en-US">
                <a:latin typeface="Symbol" pitchFamily="18" charset="2"/>
              </a:rPr>
              <a:t>b</a:t>
            </a:r>
            <a:r>
              <a:rPr lang="en-US" i="1" baseline="-25000">
                <a:latin typeface="Times New Roman" pitchFamily="18" charset="0"/>
              </a:rPr>
              <a:t>ij</a:t>
            </a:r>
            <a:r>
              <a:rPr lang="en-US">
                <a:latin typeface="Times New Roman" pitchFamily="18" charset="0"/>
              </a:rPr>
              <a:t>(</a:t>
            </a:r>
            <a:r>
              <a:rPr lang="en-US" i="1">
                <a:latin typeface="Times New Roman" pitchFamily="18" charset="0"/>
              </a:rPr>
              <a:t>T</a:t>
            </a:r>
            <a:r>
              <a:rPr lang="en-US">
                <a:latin typeface="Times New Roman" pitchFamily="18" charset="0"/>
              </a:rPr>
              <a:t>)</a:t>
            </a:r>
            <a:r>
              <a:rPr lang="en-US"/>
              <a:t> &lt; </a:t>
            </a:r>
            <a:r>
              <a:rPr lang="en-US">
                <a:latin typeface="Symbol" pitchFamily="18" charset="2"/>
              </a:rPr>
              <a:t>r</a:t>
            </a:r>
            <a:r>
              <a:rPr lang="en-US" i="1" baseline="-25000">
                <a:latin typeface="Times New Roman" pitchFamily="18" charset="0"/>
              </a:rPr>
              <a:t>ij</a:t>
            </a:r>
            <a:r>
              <a:rPr lang="en-US"/>
              <a:t> and </a:t>
            </a:r>
            <a:r>
              <a:rPr lang="en-US">
                <a:latin typeface="Symbol" pitchFamily="18" charset="2"/>
              </a:rPr>
              <a:t>b</a:t>
            </a:r>
            <a:r>
              <a:rPr lang="en-US" i="1" baseline="-25000">
                <a:latin typeface="Times New Roman" pitchFamily="18" charset="0"/>
              </a:rPr>
              <a:t>ij</a:t>
            </a:r>
            <a:r>
              <a:rPr lang="en-US">
                <a:latin typeface="Times New Roman" pitchFamily="18" charset="0"/>
              </a:rPr>
              <a:t>(</a:t>
            </a:r>
            <a:r>
              <a:rPr lang="en-US" i="1">
                <a:latin typeface="Times New Roman" pitchFamily="18" charset="0"/>
              </a:rPr>
              <a:t>T</a:t>
            </a:r>
            <a:r>
              <a:rPr lang="en-US">
                <a:latin typeface="Times New Roman" pitchFamily="18" charset="0"/>
              </a:rPr>
              <a:t>)</a:t>
            </a:r>
            <a:r>
              <a:rPr lang="en-US"/>
              <a:t> is an increasing function of </a:t>
            </a:r>
            <a:r>
              <a:rPr lang="en-US" i="1">
                <a:latin typeface="Times New Roman" pitchFamily="18" charset="0"/>
              </a:rPr>
              <a:t>T</a:t>
            </a:r>
            <a:r>
              <a:rPr lang="en-US">
                <a:latin typeface="Times New Roman" pitchFamily="18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en-US"/>
              <a:t>Options, Futures, and Other Derivatives</a:t>
            </a:r>
            <a:r>
              <a:rPr lang="en-US" altLang="en-US" i="0"/>
              <a:t> 6</a:t>
            </a:r>
            <a:r>
              <a:rPr lang="en-US" altLang="en-US" i="0" baseline="30000"/>
              <a:t>th</a:t>
            </a:r>
            <a:r>
              <a:rPr lang="en-US" altLang="en-US" i="0"/>
              <a:t> Edition, Copyright </a:t>
            </a:r>
            <a:r>
              <a:rPr lang="en-US" altLang="en-US" i="0">
                <a:cs typeface="Arial" charset="0"/>
              </a:rPr>
              <a:t>© John C. Hull 2005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en-US"/>
              <a:t>20.</a:t>
            </a:r>
            <a:fld id="{6FCA0610-40DF-491B-A8D4-83683B90F710}" type="slidenum">
              <a:rPr lang="en-US" altLang="en-US"/>
              <a:pPr/>
              <a:t>44</a:t>
            </a:fld>
            <a:endParaRPr lang="en-US" altLang="en-US"/>
          </a:p>
        </p:txBody>
      </p:sp>
      <p:sp>
        <p:nvSpPr>
          <p:cNvPr id="929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Credit VaR </a:t>
            </a:r>
            <a:r>
              <a:rPr lang="en-US" sz="2200"/>
              <a:t>(page 499-502)</a:t>
            </a:r>
          </a:p>
        </p:txBody>
      </p:sp>
      <p:sp>
        <p:nvSpPr>
          <p:cNvPr id="9297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Can be defined analogously to Market Risk VaR</a:t>
            </a:r>
          </a:p>
          <a:p>
            <a:r>
              <a:rPr lang="en-US"/>
              <a:t>A </a:t>
            </a:r>
            <a:r>
              <a:rPr lang="en-US" i="1">
                <a:latin typeface="Times New Roman" pitchFamily="18" charset="0"/>
              </a:rPr>
              <a:t>T</a:t>
            </a:r>
            <a:r>
              <a:rPr lang="en-US"/>
              <a:t>-year credit VaR with an </a:t>
            </a:r>
            <a:r>
              <a:rPr lang="en-US" i="1">
                <a:latin typeface="Times New Roman" pitchFamily="18" charset="0"/>
              </a:rPr>
              <a:t>X</a:t>
            </a:r>
            <a:r>
              <a:rPr lang="en-US"/>
              <a:t>% confidence is the loss level that we are </a:t>
            </a:r>
            <a:r>
              <a:rPr lang="en-US" i="1">
                <a:latin typeface="Times New Roman" pitchFamily="18" charset="0"/>
              </a:rPr>
              <a:t>X</a:t>
            </a:r>
            <a:r>
              <a:rPr lang="en-US"/>
              <a:t>% confident will not be exceeded over </a:t>
            </a:r>
            <a:r>
              <a:rPr lang="en-US" i="1">
                <a:latin typeface="Times New Roman" pitchFamily="18" charset="0"/>
              </a:rPr>
              <a:t>T</a:t>
            </a:r>
            <a:r>
              <a:rPr lang="en-US"/>
              <a:t> years</a:t>
            </a:r>
          </a:p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en-US"/>
              <a:t>Options, Futures, and Other Derivatives</a:t>
            </a:r>
            <a:r>
              <a:rPr lang="en-US" altLang="en-US" i="0"/>
              <a:t> 6</a:t>
            </a:r>
            <a:r>
              <a:rPr lang="en-US" altLang="en-US" i="0" baseline="30000"/>
              <a:t>th</a:t>
            </a:r>
            <a:r>
              <a:rPr lang="en-US" altLang="en-US" i="0"/>
              <a:t> Edition, Copyright </a:t>
            </a:r>
            <a:r>
              <a:rPr lang="en-US" altLang="en-US" i="0">
                <a:cs typeface="Arial" charset="0"/>
              </a:rPr>
              <a:t>© John C. Hull 2005</a:t>
            </a:r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en-US"/>
              <a:t>20.</a:t>
            </a:r>
            <a:fld id="{E6A5ACD2-F8D6-47FE-B950-8173BA7C0C41}" type="slidenum">
              <a:rPr lang="en-US" altLang="en-US"/>
              <a:pPr/>
              <a:t>45</a:t>
            </a:fld>
            <a:endParaRPr lang="en-US" altLang="en-US"/>
          </a:p>
        </p:txBody>
      </p:sp>
      <p:sp>
        <p:nvSpPr>
          <p:cNvPr id="9308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500"/>
              <a:t>Calculation from a Factor-Based Gaussian Copula Model </a:t>
            </a:r>
            <a:r>
              <a:rPr lang="en-US" sz="2200"/>
              <a:t>(equation 20.11, page 500)</a:t>
            </a:r>
          </a:p>
        </p:txBody>
      </p:sp>
      <p:sp>
        <p:nvSpPr>
          <p:cNvPr id="93081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719263"/>
            <a:ext cx="8362950" cy="4411662"/>
          </a:xfrm>
        </p:spPr>
        <p:txBody>
          <a:bodyPr/>
          <a:lstStyle/>
          <a:p>
            <a:r>
              <a:rPr lang="en-US" sz="2800"/>
              <a:t>Consider a large portfolio of loans, each of which has a probability of </a:t>
            </a:r>
            <a:r>
              <a:rPr lang="en-US" sz="2800" i="1">
                <a:latin typeface="Times New Roman" pitchFamily="18" charset="0"/>
              </a:rPr>
              <a:t>Q</a:t>
            </a:r>
            <a:r>
              <a:rPr lang="en-US" sz="2800"/>
              <a:t>(</a:t>
            </a:r>
            <a:r>
              <a:rPr lang="en-US" sz="2800" i="1">
                <a:latin typeface="Times New Roman" pitchFamily="18" charset="0"/>
              </a:rPr>
              <a:t>T</a:t>
            </a:r>
            <a:r>
              <a:rPr lang="en-US" sz="2800"/>
              <a:t>) of defaulting by time </a:t>
            </a:r>
            <a:r>
              <a:rPr lang="en-US" sz="2800" i="1">
                <a:latin typeface="Times New Roman" pitchFamily="18" charset="0"/>
              </a:rPr>
              <a:t>T</a:t>
            </a:r>
            <a:r>
              <a:rPr lang="en-US" sz="2800"/>
              <a:t>. Suppose that all pairwise copula correlations are </a:t>
            </a:r>
            <a:r>
              <a:rPr lang="en-US" sz="2800">
                <a:latin typeface="Symbol" pitchFamily="18" charset="2"/>
              </a:rPr>
              <a:t>r </a:t>
            </a:r>
            <a:r>
              <a:rPr lang="en-US" sz="2800"/>
              <a:t>so that all </a:t>
            </a:r>
            <a:r>
              <a:rPr lang="en-US" sz="2800" i="1">
                <a:latin typeface="Times New Roman" pitchFamily="18" charset="0"/>
              </a:rPr>
              <a:t>a</a:t>
            </a:r>
            <a:r>
              <a:rPr lang="en-US" sz="2800" i="1" baseline="-25000">
                <a:latin typeface="Times New Roman" pitchFamily="18" charset="0"/>
              </a:rPr>
              <a:t>i</a:t>
            </a:r>
            <a:r>
              <a:rPr lang="en-US" sz="2800"/>
              <a:t>’s are </a:t>
            </a:r>
            <a:endParaRPr lang="en-US" sz="2800">
              <a:latin typeface="Symbol" pitchFamily="18" charset="2"/>
            </a:endParaRPr>
          </a:p>
          <a:p>
            <a:r>
              <a:rPr lang="en-US" sz="2800"/>
              <a:t>We are </a:t>
            </a:r>
            <a:r>
              <a:rPr lang="en-US" sz="2800" i="1">
                <a:latin typeface="Times New Roman" pitchFamily="18" charset="0"/>
              </a:rPr>
              <a:t>X</a:t>
            </a:r>
            <a:r>
              <a:rPr lang="en-US" sz="2800"/>
              <a:t>% certain that </a:t>
            </a:r>
            <a:r>
              <a:rPr lang="en-US" sz="2800" i="1">
                <a:latin typeface="Times New Roman" pitchFamily="18" charset="0"/>
              </a:rPr>
              <a:t>M</a:t>
            </a:r>
            <a:r>
              <a:rPr lang="en-US" sz="2800"/>
              <a:t> is less than </a:t>
            </a:r>
            <a:r>
              <a:rPr lang="en-US" sz="2800" i="1">
                <a:latin typeface="Times New Roman" pitchFamily="18" charset="0"/>
              </a:rPr>
              <a:t>N</a:t>
            </a:r>
            <a:r>
              <a:rPr lang="en-US" sz="2800" baseline="30000"/>
              <a:t>-1</a:t>
            </a:r>
            <a:r>
              <a:rPr lang="en-US" sz="2800"/>
              <a:t>(1</a:t>
            </a:r>
            <a:r>
              <a:rPr lang="en-US" sz="2800">
                <a:cs typeface="Arial" charset="0"/>
              </a:rPr>
              <a:t>−</a:t>
            </a:r>
            <a:r>
              <a:rPr lang="en-US" sz="2800" i="1">
                <a:latin typeface="Times New Roman" pitchFamily="18" charset="0"/>
              </a:rPr>
              <a:t>X</a:t>
            </a:r>
            <a:r>
              <a:rPr lang="en-US" sz="2800"/>
              <a:t>) = </a:t>
            </a:r>
            <a:r>
              <a:rPr lang="en-US" sz="2800">
                <a:cs typeface="Arial" charset="0"/>
              </a:rPr>
              <a:t>−</a:t>
            </a:r>
            <a:r>
              <a:rPr lang="en-US" sz="2800" i="1">
                <a:latin typeface="Times New Roman" pitchFamily="18" charset="0"/>
              </a:rPr>
              <a:t>N</a:t>
            </a:r>
            <a:r>
              <a:rPr lang="en-US" sz="2800" baseline="30000">
                <a:latin typeface="Times New Roman" pitchFamily="18" charset="0"/>
              </a:rPr>
              <a:t>-1</a:t>
            </a:r>
            <a:r>
              <a:rPr lang="en-US" sz="2800"/>
              <a:t>(</a:t>
            </a:r>
            <a:r>
              <a:rPr lang="en-US" sz="2800" i="1">
                <a:latin typeface="Times New Roman" pitchFamily="18" charset="0"/>
              </a:rPr>
              <a:t>X</a:t>
            </a:r>
            <a:r>
              <a:rPr lang="en-US" sz="2800"/>
              <a:t>) </a:t>
            </a:r>
          </a:p>
          <a:p>
            <a:r>
              <a:rPr lang="en-US" sz="2800"/>
              <a:t>It follows that the VaR is</a:t>
            </a:r>
          </a:p>
          <a:p>
            <a:endParaRPr lang="en-US" sz="2800"/>
          </a:p>
          <a:p>
            <a:endParaRPr lang="en-US" sz="2800"/>
          </a:p>
          <a:p>
            <a:endParaRPr lang="en-US" sz="2800"/>
          </a:p>
        </p:txBody>
      </p:sp>
      <p:graphicFrame>
        <p:nvGraphicFramePr>
          <p:cNvPr id="930820" name="Object 4"/>
          <p:cNvGraphicFramePr>
            <a:graphicFrameLocks noChangeAspect="1"/>
          </p:cNvGraphicFramePr>
          <p:nvPr/>
        </p:nvGraphicFramePr>
        <p:xfrm>
          <a:off x="1928813" y="5013325"/>
          <a:ext cx="5208587" cy="1096963"/>
        </p:xfrm>
        <a:graphic>
          <a:graphicData uri="http://schemas.openxmlformats.org/presentationml/2006/ole">
            <p:oleObj spid="_x0000_s930820" name="Equation" r:id="rId4" imgW="2412720" imgH="507960" progId="Equation.3">
              <p:embed/>
            </p:oleObj>
          </a:graphicData>
        </a:graphic>
      </p:graphicFrame>
      <p:graphicFrame>
        <p:nvGraphicFramePr>
          <p:cNvPr id="930821" name="Object 5"/>
          <p:cNvGraphicFramePr>
            <a:graphicFrameLocks noChangeAspect="1"/>
          </p:cNvGraphicFramePr>
          <p:nvPr>
            <p:ph sz="half" idx="2"/>
          </p:nvPr>
        </p:nvGraphicFramePr>
        <p:xfrm>
          <a:off x="3925888" y="3068638"/>
          <a:ext cx="411162" cy="431800"/>
        </p:xfrm>
        <a:graphic>
          <a:graphicData uri="http://schemas.openxmlformats.org/presentationml/2006/ole">
            <p:oleObj spid="_x0000_s930821" name="Equation" r:id="rId5" imgW="241200" imgH="25380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en-US"/>
              <a:t>Options, Futures, and Other Derivatives</a:t>
            </a:r>
            <a:r>
              <a:rPr lang="en-US" altLang="en-US" i="0"/>
              <a:t> 6</a:t>
            </a:r>
            <a:r>
              <a:rPr lang="en-US" altLang="en-US" i="0" baseline="30000"/>
              <a:t>th</a:t>
            </a:r>
            <a:r>
              <a:rPr lang="en-US" altLang="en-US" i="0"/>
              <a:t> Edition, Copyright </a:t>
            </a:r>
            <a:r>
              <a:rPr lang="en-US" altLang="en-US" i="0">
                <a:cs typeface="Arial" charset="0"/>
              </a:rPr>
              <a:t>© John C. Hull 2005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en-US"/>
              <a:t>20.</a:t>
            </a:r>
            <a:fld id="{884080EA-3922-4BCE-BFEC-9D2EE05E039F}" type="slidenum">
              <a:rPr lang="en-US" altLang="en-US"/>
              <a:pPr/>
              <a:t>46</a:t>
            </a:fld>
            <a:endParaRPr lang="en-US" altLang="en-US"/>
          </a:p>
        </p:txBody>
      </p:sp>
      <p:sp>
        <p:nvSpPr>
          <p:cNvPr id="931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CreditMetrics </a:t>
            </a:r>
            <a:r>
              <a:rPr lang="en-US" sz="2200"/>
              <a:t>(page 500-502)</a:t>
            </a:r>
          </a:p>
        </p:txBody>
      </p:sp>
      <p:sp>
        <p:nvSpPr>
          <p:cNvPr id="9318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Calculates credit VaR by considering possible rating transitions</a:t>
            </a:r>
          </a:p>
          <a:p>
            <a:r>
              <a:rPr lang="en-US"/>
              <a:t>A Gaussian copula model is used to define the correlation between the ratings transitions of different companies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en-US"/>
              <a:t>Options, Futures, and Other Derivatives</a:t>
            </a:r>
            <a:r>
              <a:rPr lang="en-US" altLang="en-US" i="0"/>
              <a:t> 6</a:t>
            </a:r>
            <a:r>
              <a:rPr lang="en-US" altLang="en-US" i="0" baseline="30000"/>
              <a:t>th</a:t>
            </a:r>
            <a:r>
              <a:rPr lang="en-US" altLang="en-US" i="0"/>
              <a:t> Edition, Copyright </a:t>
            </a:r>
            <a:r>
              <a:rPr lang="en-US" altLang="en-US" i="0">
                <a:cs typeface="Arial" charset="0"/>
              </a:rPr>
              <a:t>© John C. Hull 2005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en-US"/>
              <a:t>20.</a:t>
            </a:r>
            <a:fld id="{6E3886EF-FB2A-4AA6-A7C6-A2D1E8BC8675}" type="slidenum">
              <a:rPr lang="en-US" altLang="en-US"/>
              <a:pPr/>
              <a:t>5</a:t>
            </a:fld>
            <a:endParaRPr lang="en-US" altLang="en-US"/>
          </a:p>
        </p:txBody>
      </p:sp>
      <p:sp>
        <p:nvSpPr>
          <p:cNvPr id="722946" name="Rectangle 2"/>
          <p:cNvSpPr>
            <a:spLocks noGrp="1" noChangeArrowheads="1"/>
          </p:cNvSpPr>
          <p:nvPr>
            <p:ph type="title"/>
          </p:nvPr>
        </p:nvSpPr>
        <p:spPr>
          <a:xfrm>
            <a:off x="257175" y="85725"/>
            <a:ext cx="8485188" cy="1143000"/>
          </a:xfrm>
          <a:noFill/>
          <a:ln/>
        </p:spPr>
        <p:txBody>
          <a:bodyPr lIns="92075" tIns="46038" rIns="92075" bIns="46038" anchor="ctr"/>
          <a:lstStyle/>
          <a:p>
            <a:r>
              <a:rPr lang="en-US"/>
              <a:t>Interpretation</a:t>
            </a:r>
          </a:p>
        </p:txBody>
      </p:sp>
      <p:sp>
        <p:nvSpPr>
          <p:cNvPr id="7229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71525" y="1584325"/>
            <a:ext cx="7713663" cy="4114800"/>
          </a:xfrm>
          <a:noFill/>
          <a:ln/>
        </p:spPr>
        <p:txBody>
          <a:bodyPr lIns="92075" tIns="46038" rIns="92075" bIns="46038"/>
          <a:lstStyle/>
          <a:p>
            <a:r>
              <a:rPr lang="en-US"/>
              <a:t>The table shows the probability of default for companies starting with a particular credit rating</a:t>
            </a:r>
          </a:p>
          <a:p>
            <a:r>
              <a:rPr lang="en-US"/>
              <a:t>A company with an initial credit rating of Baa has a probability of 0.20% of defaulting by the end of the first year, 0.57% by the end of the second year, and so 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en-US"/>
              <a:t>Options, Futures, and Other Derivatives</a:t>
            </a:r>
            <a:r>
              <a:rPr lang="en-US" altLang="en-US" i="0"/>
              <a:t> 6</a:t>
            </a:r>
            <a:r>
              <a:rPr lang="en-US" altLang="en-US" i="0" baseline="30000"/>
              <a:t>th</a:t>
            </a:r>
            <a:r>
              <a:rPr lang="en-US" altLang="en-US" i="0"/>
              <a:t> Edition, Copyright </a:t>
            </a:r>
            <a:r>
              <a:rPr lang="en-US" altLang="en-US" i="0">
                <a:cs typeface="Arial" charset="0"/>
              </a:rPr>
              <a:t>© John C. Hull 2005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en-US"/>
              <a:t>20.</a:t>
            </a:r>
            <a:fld id="{41FB9B75-C3DE-4E28-8464-A84DB8675A9E}" type="slidenum">
              <a:rPr lang="en-US" altLang="en-US"/>
              <a:pPr/>
              <a:t>6</a:t>
            </a:fld>
            <a:endParaRPr lang="en-US" altLang="en-US"/>
          </a:p>
        </p:txBody>
      </p:sp>
      <p:sp>
        <p:nvSpPr>
          <p:cNvPr id="727042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2075" tIns="46038" rIns="92075" bIns="46038" anchor="ctr"/>
          <a:lstStyle/>
          <a:p>
            <a:r>
              <a:rPr lang="en-US"/>
              <a:t>Do Default Probabilities Increase with Time?</a:t>
            </a:r>
          </a:p>
        </p:txBody>
      </p:sp>
      <p:sp>
        <p:nvSpPr>
          <p:cNvPr id="72704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2075" tIns="46038" rIns="92075" bIns="46038"/>
          <a:lstStyle/>
          <a:p>
            <a:r>
              <a:rPr lang="en-US"/>
              <a:t>For a company that starts with a good credit rating default probabilities tend to increase with time</a:t>
            </a:r>
          </a:p>
          <a:p>
            <a:r>
              <a:rPr lang="en-US"/>
              <a:t>For a company that starts with a poor credit rating default probabilities tend to decrease with time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en-US"/>
              <a:t>Options, Futures, and Other Derivatives</a:t>
            </a:r>
            <a:r>
              <a:rPr lang="en-US" altLang="en-US" i="0"/>
              <a:t> 6</a:t>
            </a:r>
            <a:r>
              <a:rPr lang="en-US" altLang="en-US" i="0" baseline="30000"/>
              <a:t>th</a:t>
            </a:r>
            <a:r>
              <a:rPr lang="en-US" altLang="en-US" i="0"/>
              <a:t> Edition, Copyright </a:t>
            </a:r>
            <a:r>
              <a:rPr lang="en-US" altLang="en-US" i="0">
                <a:cs typeface="Arial" charset="0"/>
              </a:rPr>
              <a:t>© John C. Hull 2005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en-US"/>
              <a:t>20.</a:t>
            </a:r>
            <a:fld id="{5C9D0C81-58B7-455B-B738-CCD8CB05B683}" type="slidenum">
              <a:rPr lang="en-US" altLang="en-US"/>
              <a:pPr/>
              <a:t>7</a:t>
            </a:fld>
            <a:endParaRPr lang="en-US" altLang="en-US"/>
          </a:p>
        </p:txBody>
      </p:sp>
      <p:sp>
        <p:nvSpPr>
          <p:cNvPr id="8202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500"/>
              <a:t>Default Intensities vs Unconditional Default Probabilities </a:t>
            </a:r>
            <a:r>
              <a:rPr lang="en-US" sz="2000"/>
              <a:t>(page 482-483)</a:t>
            </a:r>
          </a:p>
        </p:txBody>
      </p:sp>
      <p:sp>
        <p:nvSpPr>
          <p:cNvPr id="8202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800"/>
              <a:t>The default intensity (also called hazard rate) is the probability of default for a certain time period conditional on no earlier default</a:t>
            </a:r>
          </a:p>
          <a:p>
            <a:r>
              <a:rPr lang="en-US" sz="2800"/>
              <a:t>The unconditional default probability is the probability of default for a certain time period  as seen at time zero</a:t>
            </a:r>
          </a:p>
          <a:p>
            <a:r>
              <a:rPr lang="en-US" sz="2800"/>
              <a:t>What are the default intensities and unconditional default probabilities for a Caa rate company in the third year?</a:t>
            </a:r>
          </a:p>
          <a:p>
            <a:endParaRPr lang="en-US" sz="28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en-US"/>
              <a:t>Options, Futures, and Other Derivatives</a:t>
            </a:r>
            <a:r>
              <a:rPr lang="en-US" altLang="en-US" i="0"/>
              <a:t> 6</a:t>
            </a:r>
            <a:r>
              <a:rPr lang="en-US" altLang="en-US" i="0" baseline="30000"/>
              <a:t>th</a:t>
            </a:r>
            <a:r>
              <a:rPr lang="en-US" altLang="en-US" i="0"/>
              <a:t> Edition, Copyright </a:t>
            </a:r>
            <a:r>
              <a:rPr lang="en-US" altLang="en-US" i="0">
                <a:cs typeface="Arial" charset="0"/>
              </a:rPr>
              <a:t>© John C. Hull 2005</a:t>
            </a:r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en-US"/>
              <a:t>20.</a:t>
            </a:r>
            <a:fld id="{6A455F31-69F5-4A33-AF3C-F65DDB4D8A18}" type="slidenum">
              <a:rPr lang="en-US" altLang="en-US"/>
              <a:pPr/>
              <a:t>8</a:t>
            </a:fld>
            <a:endParaRPr lang="en-US" altLang="en-US"/>
          </a:p>
        </p:txBody>
      </p:sp>
      <p:sp>
        <p:nvSpPr>
          <p:cNvPr id="9615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Probability of default</a:t>
            </a:r>
          </a:p>
        </p:txBody>
      </p:sp>
      <p:graphicFrame>
        <p:nvGraphicFramePr>
          <p:cNvPr id="961540" name="Object 4"/>
          <p:cNvGraphicFramePr>
            <a:graphicFrameLocks noChangeAspect="1"/>
          </p:cNvGraphicFramePr>
          <p:nvPr>
            <p:ph sz="half" idx="1"/>
          </p:nvPr>
        </p:nvGraphicFramePr>
        <p:xfrm>
          <a:off x="755650" y="2136775"/>
          <a:ext cx="3154363" cy="788988"/>
        </p:xfrm>
        <a:graphic>
          <a:graphicData uri="http://schemas.openxmlformats.org/presentationml/2006/ole">
            <p:oleObj spid="_x0000_s961540" name="Equation" r:id="rId4" imgW="965160" imgH="241200" progId="Equation.3">
              <p:embed/>
            </p:oleObj>
          </a:graphicData>
        </a:graphic>
      </p:graphicFrame>
      <p:sp>
        <p:nvSpPr>
          <p:cNvPr id="961542" name="Text Box 6"/>
          <p:cNvSpPr txBox="1">
            <a:spLocks noChangeArrowheads="1"/>
          </p:cNvSpPr>
          <p:nvPr/>
        </p:nvSpPr>
        <p:spPr bwMode="auto">
          <a:xfrm>
            <a:off x="592138" y="3881438"/>
            <a:ext cx="3795712" cy="366712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lIns="92075" tIns="46038" rIns="92075" bIns="46038">
            <a:spAutoFit/>
          </a:bodyPr>
          <a:lstStyle/>
          <a:p>
            <a:r>
              <a:rPr lang="en-US"/>
              <a:t>Q (t)</a:t>
            </a:r>
            <a:r>
              <a:rPr lang="en-US" baseline="-25000"/>
              <a:t> </a:t>
            </a:r>
            <a:r>
              <a:rPr lang="en-US"/>
              <a:t>- probability of default by time t</a:t>
            </a:r>
            <a:endParaRPr lang="en-US" baseline="-25000"/>
          </a:p>
        </p:txBody>
      </p:sp>
      <p:graphicFrame>
        <p:nvGraphicFramePr>
          <p:cNvPr id="961543" name="Object 7"/>
          <p:cNvGraphicFramePr>
            <a:graphicFrameLocks noChangeAspect="1"/>
          </p:cNvGraphicFramePr>
          <p:nvPr>
            <p:ph sz="half" idx="2"/>
          </p:nvPr>
        </p:nvGraphicFramePr>
        <p:xfrm>
          <a:off x="611188" y="4365625"/>
          <a:ext cx="576262" cy="476250"/>
        </p:xfrm>
        <a:graphic>
          <a:graphicData uri="http://schemas.openxmlformats.org/presentationml/2006/ole">
            <p:oleObj spid="_x0000_s961543" name="Equation" r:id="rId5" imgW="291960" imgH="241200" progId="Equation.3">
              <p:embed/>
            </p:oleObj>
          </a:graphicData>
        </a:graphic>
      </p:graphicFrame>
      <p:sp>
        <p:nvSpPr>
          <p:cNvPr id="961545" name="Text Box 9"/>
          <p:cNvSpPr txBox="1">
            <a:spLocks noChangeArrowheads="1"/>
          </p:cNvSpPr>
          <p:nvPr/>
        </p:nvSpPr>
        <p:spPr bwMode="auto">
          <a:xfrm>
            <a:off x="1166813" y="4384675"/>
            <a:ext cx="5505450" cy="366713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lIns="92075" tIns="46038" rIns="92075" bIns="46038">
            <a:spAutoFit/>
          </a:bodyPr>
          <a:lstStyle/>
          <a:p>
            <a:r>
              <a:rPr lang="en-US"/>
              <a:t>- Average default intensity between time 0 and time t</a:t>
            </a:r>
          </a:p>
        </p:txBody>
      </p:sp>
      <p:sp>
        <p:nvSpPr>
          <p:cNvPr id="961546" name="Text Box 10"/>
          <p:cNvSpPr txBox="1">
            <a:spLocks noChangeArrowheads="1"/>
          </p:cNvSpPr>
          <p:nvPr/>
        </p:nvSpPr>
        <p:spPr bwMode="auto">
          <a:xfrm>
            <a:off x="5200650" y="2297113"/>
            <a:ext cx="781050" cy="366712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lIns="92075" tIns="46038" rIns="92075" bIns="46038">
            <a:spAutoFit/>
          </a:bodyPr>
          <a:lstStyle/>
          <a:p>
            <a:r>
              <a:rPr lang="en-US"/>
              <a:t>(20.1)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en-US"/>
              <a:t>Options, Futures, and Other Derivatives</a:t>
            </a:r>
            <a:r>
              <a:rPr lang="en-US" altLang="en-US" i="0"/>
              <a:t> 6</a:t>
            </a:r>
            <a:r>
              <a:rPr lang="en-US" altLang="en-US" i="0" baseline="30000"/>
              <a:t>th</a:t>
            </a:r>
            <a:r>
              <a:rPr lang="en-US" altLang="en-US" i="0"/>
              <a:t> Edition, Copyright </a:t>
            </a:r>
            <a:r>
              <a:rPr lang="en-US" altLang="en-US" i="0">
                <a:cs typeface="Arial" charset="0"/>
              </a:rPr>
              <a:t>© John C. Hull 2005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en-US"/>
              <a:t>20.</a:t>
            </a:r>
            <a:fld id="{9A459943-10CD-41FA-A219-F7DA8FE420EA}" type="slidenum">
              <a:rPr lang="en-US" altLang="en-US"/>
              <a:pPr/>
              <a:t>9</a:t>
            </a:fld>
            <a:endParaRPr lang="en-US" altLang="en-US"/>
          </a:p>
        </p:txBody>
      </p:sp>
      <p:sp>
        <p:nvSpPr>
          <p:cNvPr id="9666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Recovery Rate</a:t>
            </a:r>
          </a:p>
        </p:txBody>
      </p:sp>
      <p:sp>
        <p:nvSpPr>
          <p:cNvPr id="9666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itchFamily="2" charset="2"/>
              <a:buNone/>
            </a:pPr>
            <a:r>
              <a:rPr lang="en-US"/>
              <a:t>	The recovery rate for a bond is usually defined as the price of the bond immediately after default as a percent of its face value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H18HullOFOD6thEd">
  <a:themeElements>
    <a:clrScheme name="CH18HullOFOD6thEd 9">
      <a:dk1>
        <a:srgbClr val="000000"/>
      </a:dk1>
      <a:lt1>
        <a:srgbClr val="FFFFFF"/>
      </a:lt1>
      <a:dk2>
        <a:srgbClr val="7C1302"/>
      </a:dk2>
      <a:lt2>
        <a:srgbClr val="CC9900"/>
      </a:lt2>
      <a:accent1>
        <a:srgbClr val="CC9900"/>
      </a:accent1>
      <a:accent2>
        <a:srgbClr val="CC3300"/>
      </a:accent2>
      <a:accent3>
        <a:srgbClr val="FFFFFF"/>
      </a:accent3>
      <a:accent4>
        <a:srgbClr val="000000"/>
      </a:accent4>
      <a:accent5>
        <a:srgbClr val="E2CAAA"/>
      </a:accent5>
      <a:accent6>
        <a:srgbClr val="B92D00"/>
      </a:accent6>
      <a:hlink>
        <a:srgbClr val="808080"/>
      </a:hlink>
      <a:folHlink>
        <a:srgbClr val="CCCC66"/>
      </a:folHlink>
    </a:clrScheme>
    <a:fontScheme name="CH18HullOFOD6thEd">
      <a:majorFont>
        <a:latin typeface="Times New Roman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none" lIns="92075" tIns="46038" rIns="92075" bIns="46038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none" lIns="92075" tIns="46038" rIns="92075" bIns="46038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CH18HullOFOD6thEd 1">
        <a:dk1>
          <a:srgbClr val="4F747B"/>
        </a:dk1>
        <a:lt1>
          <a:srgbClr val="FFFFFF"/>
        </a:lt1>
        <a:dk2>
          <a:srgbClr val="000000"/>
        </a:dk2>
        <a:lt2>
          <a:srgbClr val="C0C0C0"/>
        </a:lt2>
        <a:accent1>
          <a:srgbClr val="859868"/>
        </a:accent1>
        <a:accent2>
          <a:srgbClr val="5F5F5F"/>
        </a:accent2>
        <a:accent3>
          <a:srgbClr val="AAAAAA"/>
        </a:accent3>
        <a:accent4>
          <a:srgbClr val="DADADA"/>
        </a:accent4>
        <a:accent5>
          <a:srgbClr val="C2CAB9"/>
        </a:accent5>
        <a:accent6>
          <a:srgbClr val="555555"/>
        </a:accent6>
        <a:hlink>
          <a:srgbClr val="5F5F5F"/>
        </a:hlink>
        <a:folHlink>
          <a:srgbClr val="BA121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H18HullOFOD6thEd 2">
        <a:dk1>
          <a:srgbClr val="3C0000"/>
        </a:dk1>
        <a:lt1>
          <a:srgbClr val="FFFFFF"/>
        </a:lt1>
        <a:dk2>
          <a:srgbClr val="4D0B0B"/>
        </a:dk2>
        <a:lt2>
          <a:srgbClr val="FFFFFF"/>
        </a:lt2>
        <a:accent1>
          <a:srgbClr val="666633"/>
        </a:accent1>
        <a:accent2>
          <a:srgbClr val="CC3300"/>
        </a:accent2>
        <a:accent3>
          <a:srgbClr val="B2AAAA"/>
        </a:accent3>
        <a:accent4>
          <a:srgbClr val="DADADA"/>
        </a:accent4>
        <a:accent5>
          <a:srgbClr val="B8B8AD"/>
        </a:accent5>
        <a:accent6>
          <a:srgbClr val="B92D00"/>
        </a:accent6>
        <a:hlink>
          <a:srgbClr val="CC9900"/>
        </a:hlink>
        <a:folHlink>
          <a:srgbClr val="CCCC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H18HullOFOD6thEd 3">
        <a:dk1>
          <a:srgbClr val="666699"/>
        </a:dk1>
        <a:lt1>
          <a:srgbClr val="FFFFFF"/>
        </a:lt1>
        <a:dk2>
          <a:srgbClr val="15192B"/>
        </a:dk2>
        <a:lt2>
          <a:srgbClr val="CCCCFF"/>
        </a:lt2>
        <a:accent1>
          <a:srgbClr val="4F893D"/>
        </a:accent1>
        <a:accent2>
          <a:srgbClr val="666699"/>
        </a:accent2>
        <a:accent3>
          <a:srgbClr val="AAABAC"/>
        </a:accent3>
        <a:accent4>
          <a:srgbClr val="DADADA"/>
        </a:accent4>
        <a:accent5>
          <a:srgbClr val="B2C4AF"/>
        </a:accent5>
        <a:accent6>
          <a:srgbClr val="5C5C8A"/>
        </a:accent6>
        <a:hlink>
          <a:srgbClr val="CC9900"/>
        </a:hlink>
        <a:folHlink>
          <a:srgbClr val="4837C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H18HullOFOD6thEd 4">
        <a:dk1>
          <a:srgbClr val="666699"/>
        </a:dk1>
        <a:lt1>
          <a:srgbClr val="FFFFFF"/>
        </a:lt1>
        <a:dk2>
          <a:srgbClr val="86001A"/>
        </a:dk2>
        <a:lt2>
          <a:srgbClr val="CCCC66"/>
        </a:lt2>
        <a:accent1>
          <a:srgbClr val="FF3300"/>
        </a:accent1>
        <a:accent2>
          <a:srgbClr val="FF6600"/>
        </a:accent2>
        <a:accent3>
          <a:srgbClr val="C3AAAB"/>
        </a:accent3>
        <a:accent4>
          <a:srgbClr val="DADADA"/>
        </a:accent4>
        <a:accent5>
          <a:srgbClr val="FFADAA"/>
        </a:accent5>
        <a:accent6>
          <a:srgbClr val="E75C00"/>
        </a:accent6>
        <a:hlink>
          <a:srgbClr val="CC9900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H18HullOFOD6thEd 5">
        <a:dk1>
          <a:srgbClr val="666699"/>
        </a:dk1>
        <a:lt1>
          <a:srgbClr val="FFFFFF"/>
        </a:lt1>
        <a:dk2>
          <a:srgbClr val="000054"/>
        </a:dk2>
        <a:lt2>
          <a:srgbClr val="FFFFFF"/>
        </a:lt2>
        <a:accent1>
          <a:srgbClr val="3333FF"/>
        </a:accent1>
        <a:accent2>
          <a:srgbClr val="006699"/>
        </a:accent2>
        <a:accent3>
          <a:srgbClr val="AAAAB3"/>
        </a:accent3>
        <a:accent4>
          <a:srgbClr val="DADADA"/>
        </a:accent4>
        <a:accent5>
          <a:srgbClr val="ADADFF"/>
        </a:accent5>
        <a:accent6>
          <a:srgbClr val="005C8A"/>
        </a:accent6>
        <a:hlink>
          <a:srgbClr val="669900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H18HullOFOD6thEd 6">
        <a:dk1>
          <a:srgbClr val="808080"/>
        </a:dk1>
        <a:lt1>
          <a:srgbClr val="FFFFFF"/>
        </a:lt1>
        <a:dk2>
          <a:srgbClr val="30054B"/>
        </a:dk2>
        <a:lt2>
          <a:srgbClr val="FFFFFF"/>
        </a:lt2>
        <a:accent1>
          <a:srgbClr val="797B9B"/>
        </a:accent1>
        <a:accent2>
          <a:srgbClr val="6B4FB1"/>
        </a:accent2>
        <a:accent3>
          <a:srgbClr val="ADAAB1"/>
        </a:accent3>
        <a:accent4>
          <a:srgbClr val="DADADA"/>
        </a:accent4>
        <a:accent5>
          <a:srgbClr val="BEBFCB"/>
        </a:accent5>
        <a:accent6>
          <a:srgbClr val="6047A0"/>
        </a:accent6>
        <a:hlink>
          <a:srgbClr val="7AACCE"/>
        </a:hlink>
        <a:folHlink>
          <a:srgbClr val="D8D8E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H18HullOFOD6thEd 7">
        <a:dk1>
          <a:srgbClr val="808080"/>
        </a:dk1>
        <a:lt1>
          <a:srgbClr val="FFFFCC"/>
        </a:lt1>
        <a:dk2>
          <a:srgbClr val="29527B"/>
        </a:dk2>
        <a:lt2>
          <a:srgbClr val="FFFFFF"/>
        </a:lt2>
        <a:accent1>
          <a:srgbClr val="CCCC00"/>
        </a:accent1>
        <a:accent2>
          <a:srgbClr val="669999"/>
        </a:accent2>
        <a:accent3>
          <a:srgbClr val="ACB3BF"/>
        </a:accent3>
        <a:accent4>
          <a:srgbClr val="DADAAE"/>
        </a:accent4>
        <a:accent5>
          <a:srgbClr val="E2E2AA"/>
        </a:accent5>
        <a:accent6>
          <a:srgbClr val="5C8A8A"/>
        </a:accent6>
        <a:hlink>
          <a:srgbClr val="D8D8EC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H18HullOFOD6thEd 8">
        <a:dk1>
          <a:srgbClr val="666699"/>
        </a:dk1>
        <a:lt1>
          <a:srgbClr val="FFFFFF"/>
        </a:lt1>
        <a:dk2>
          <a:srgbClr val="476949"/>
        </a:dk2>
        <a:lt2>
          <a:srgbClr val="FFFFFF"/>
        </a:lt2>
        <a:accent1>
          <a:srgbClr val="CC6600"/>
        </a:accent1>
        <a:accent2>
          <a:srgbClr val="CC9900"/>
        </a:accent2>
        <a:accent3>
          <a:srgbClr val="B1B9B1"/>
        </a:accent3>
        <a:accent4>
          <a:srgbClr val="DADADA"/>
        </a:accent4>
        <a:accent5>
          <a:srgbClr val="E2B8AA"/>
        </a:accent5>
        <a:accent6>
          <a:srgbClr val="B98A00"/>
        </a:accent6>
        <a:hlink>
          <a:srgbClr val="669900"/>
        </a:hlink>
        <a:folHlink>
          <a:srgbClr val="A45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H18HullOFOD6thEd 9">
        <a:dk1>
          <a:srgbClr val="000000"/>
        </a:dk1>
        <a:lt1>
          <a:srgbClr val="FFFFFF"/>
        </a:lt1>
        <a:dk2>
          <a:srgbClr val="7C1302"/>
        </a:dk2>
        <a:lt2>
          <a:srgbClr val="CC9900"/>
        </a:lt2>
        <a:accent1>
          <a:srgbClr val="CC9900"/>
        </a:accent1>
        <a:accent2>
          <a:srgbClr val="CC3300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B92D00"/>
        </a:accent6>
        <a:hlink>
          <a:srgbClr val="808080"/>
        </a:hlink>
        <a:folHlink>
          <a:srgbClr val="CC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H18HullOFOD6thEd 10">
        <a:dk1>
          <a:srgbClr val="000000"/>
        </a:dk1>
        <a:lt1>
          <a:srgbClr val="FFFFFF"/>
        </a:lt1>
        <a:dk2>
          <a:srgbClr val="330066"/>
        </a:dk2>
        <a:lt2>
          <a:srgbClr val="808080"/>
        </a:lt2>
        <a:accent1>
          <a:srgbClr val="CCCC00"/>
        </a:accent1>
        <a:accent2>
          <a:srgbClr val="669999"/>
        </a:accent2>
        <a:accent3>
          <a:srgbClr val="FFFFFF"/>
        </a:accent3>
        <a:accent4>
          <a:srgbClr val="000000"/>
        </a:accent4>
        <a:accent5>
          <a:srgbClr val="E2E2AA"/>
        </a:accent5>
        <a:accent6>
          <a:srgbClr val="5C8A8A"/>
        </a:accent6>
        <a:hlink>
          <a:srgbClr val="7E9CE8"/>
        </a:hlink>
        <a:folHlink>
          <a:srgbClr val="D8D8E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CH19HullOFOD6thEd</Template>
  <TotalTime>0</TotalTime>
  <Pages>17</Pages>
  <Words>2561</Words>
  <Application>Microsoft PowerPoint 4.0</Application>
  <PresentationFormat>Letter Paper (8.5x11 in)</PresentationFormat>
  <Paragraphs>313</Paragraphs>
  <Slides>46</Slides>
  <Notes>46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4</vt:i4>
      </vt:variant>
      <vt:variant>
        <vt:lpstr>Slide Titles</vt:lpstr>
      </vt:variant>
      <vt:variant>
        <vt:i4>46</vt:i4>
      </vt:variant>
    </vt:vector>
  </HeadingPairs>
  <TitlesOfParts>
    <vt:vector size="55" baseType="lpstr">
      <vt:lpstr>Times New Roman</vt:lpstr>
      <vt:lpstr>Arial</vt:lpstr>
      <vt:lpstr>Wingdings</vt:lpstr>
      <vt:lpstr>Symbol</vt:lpstr>
      <vt:lpstr>CH18HullOFOD6thEd</vt:lpstr>
      <vt:lpstr>Microsoft Document</vt:lpstr>
      <vt:lpstr>Microsoft Equation 2.0</vt:lpstr>
      <vt:lpstr>Microsoft Word Document</vt:lpstr>
      <vt:lpstr>Microsoft Equation 3.0</vt:lpstr>
      <vt:lpstr>Credit Risk</vt:lpstr>
      <vt:lpstr>Credit Ratings</vt:lpstr>
      <vt:lpstr>Historical Data</vt:lpstr>
      <vt:lpstr>Cumulative Ave Default Rates (%)  (1970-2003, Moody’s, Table 20.1, page 482)</vt:lpstr>
      <vt:lpstr>Interpretation</vt:lpstr>
      <vt:lpstr>Do Default Probabilities Increase with Time?</vt:lpstr>
      <vt:lpstr>Default Intensities vs Unconditional Default Probabilities (page 482-483)</vt:lpstr>
      <vt:lpstr>Probability of default</vt:lpstr>
      <vt:lpstr>Recovery Rate</vt:lpstr>
      <vt:lpstr>Recovery Rates (Moody’s: 1982 to 2003, Table 20.2, page 483)</vt:lpstr>
      <vt:lpstr>Estimating Default Probabilities</vt:lpstr>
      <vt:lpstr>Using Bond Prices (Equation 20.2, page 484)</vt:lpstr>
      <vt:lpstr>More Exact Calculation</vt:lpstr>
      <vt:lpstr>Calculations (Table 20.3, page 485)</vt:lpstr>
      <vt:lpstr>Calculations continued</vt:lpstr>
      <vt:lpstr>The Risk-Free Rate</vt:lpstr>
      <vt:lpstr>Real World vs Risk-Neutral Default Probabilities</vt:lpstr>
      <vt:lpstr>A Comparison</vt:lpstr>
      <vt:lpstr>Real World vs Risk Neutral Default Probabilities, 7 year averages (Table 20.4, page 487)</vt:lpstr>
      <vt:lpstr>Risk Premiums Earned By Bond Traders (Table 20.5, page 488)</vt:lpstr>
      <vt:lpstr>Possible Reasons for These Results</vt:lpstr>
      <vt:lpstr>Which World Should We Use?</vt:lpstr>
      <vt:lpstr>Merton’s Model (page 489-491)</vt:lpstr>
      <vt:lpstr>Equity vs. Assets</vt:lpstr>
      <vt:lpstr>Volatilities</vt:lpstr>
      <vt:lpstr>Example</vt:lpstr>
      <vt:lpstr>Example continued</vt:lpstr>
      <vt:lpstr>The Implementation of Merton’s Model (e.g. Moody’s KMV)</vt:lpstr>
      <vt:lpstr>Credit Risk in Derivatives Transactions (page 491-493)</vt:lpstr>
      <vt:lpstr>General Result </vt:lpstr>
      <vt:lpstr>Credit Risk Mitigation</vt:lpstr>
      <vt:lpstr>Default Correlation</vt:lpstr>
      <vt:lpstr>Measurement</vt:lpstr>
      <vt:lpstr>Gaussian Copula Model (page 496-499)</vt:lpstr>
      <vt:lpstr>Example of Use of Gaussian Copula (Example 20.3, page 498)</vt:lpstr>
      <vt:lpstr>Use of Gaussian Copula continued</vt:lpstr>
      <vt:lpstr>Use of Gaussian Copula continued</vt:lpstr>
      <vt:lpstr>A One-Factor Model for the Correlation Structure (Equation 20.7, page 498)</vt:lpstr>
      <vt:lpstr>Binomial Correlation Measure (page 499)</vt:lpstr>
      <vt:lpstr>Binomial Correlation continued</vt:lpstr>
      <vt:lpstr>Survival Time Correlation</vt:lpstr>
      <vt:lpstr>Binomial vs Gaussian Copula Measures (Equation 20.10, page 499)</vt:lpstr>
      <vt:lpstr>Comparison (Example 20.4, page 499)</vt:lpstr>
      <vt:lpstr>Credit VaR (page 499-502)</vt:lpstr>
      <vt:lpstr>Calculation from a Factor-Based Gaussian Copula Model (equation 20.11, page 500)</vt:lpstr>
      <vt:lpstr>CreditMetrics (page 500-502)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Credit Risk</dc:title>
  <dc:subject>Options, Futures, &amp; Other Derivatives, 5th Edition</dc:subject>
  <dc:creator>John C. Hull</dc:creator>
  <cp:keywords>Chapter 26</cp:keywords>
  <dc:description>Copyright 2002 by John C. Hull._x000d_
All rights reserved. </dc:description>
  <cp:lastModifiedBy>Nebojsa Nikolic</cp:lastModifiedBy>
  <cp:revision>116</cp:revision>
  <cp:lastPrinted>1999-11-09T00:15:00Z</cp:lastPrinted>
  <dcterms:created xsi:type="dcterms:W3CDTF">1996-07-04T22:47:30Z</dcterms:created>
  <dcterms:modified xsi:type="dcterms:W3CDTF">2013-05-30T09:47:42Z</dcterms:modified>
</cp:coreProperties>
</file>